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89" r:id="rId3"/>
    <p:sldId id="290" r:id="rId4"/>
    <p:sldId id="291" r:id="rId5"/>
    <p:sldId id="292" r:id="rId6"/>
    <p:sldId id="293" r:id="rId7"/>
    <p:sldId id="259" r:id="rId8"/>
    <p:sldId id="260" r:id="rId9"/>
    <p:sldId id="261" r:id="rId10"/>
    <p:sldId id="262" r:id="rId11"/>
    <p:sldId id="267" r:id="rId12"/>
    <p:sldId id="264" r:id="rId13"/>
    <p:sldId id="265" r:id="rId14"/>
    <p:sldId id="266" r:id="rId15"/>
    <p:sldId id="268" r:id="rId16"/>
    <p:sldId id="269" r:id="rId17"/>
    <p:sldId id="270" r:id="rId18"/>
    <p:sldId id="272" r:id="rId19"/>
    <p:sldId id="273" r:id="rId20"/>
    <p:sldId id="274" r:id="rId21"/>
    <p:sldId id="283" r:id="rId22"/>
    <p:sldId id="276" r:id="rId23"/>
    <p:sldId id="284" r:id="rId24"/>
    <p:sldId id="286" r:id="rId25"/>
    <p:sldId id="278" r:id="rId26"/>
    <p:sldId id="285" r:id="rId27"/>
    <p:sldId id="280" r:id="rId28"/>
    <p:sldId id="287" r:id="rId29"/>
    <p:sldId id="288" r:id="rId30"/>
    <p:sldId id="281" r:id="rId31"/>
    <p:sldId id="28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F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307E8-6EF8-4E62-A184-D92736EAEEFF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ED49CD-82BB-4711-8009-717339070486}">
      <dgm:prSet phldrT="[Text]"/>
      <dgm:spPr/>
      <dgm:t>
        <a:bodyPr/>
        <a:lstStyle/>
        <a:p>
          <a:r>
            <a:rPr lang="en-US" dirty="0" smtClean="0"/>
            <a:t>B-complex</a:t>
          </a:r>
          <a:endParaRPr lang="en-US" dirty="0"/>
        </a:p>
      </dgm:t>
    </dgm:pt>
    <dgm:pt modelId="{8FF082ED-AA54-44CB-B622-AAC4883CAE50}" type="parTrans" cxnId="{0D838E95-D4CA-4117-9E90-5E2D050BAB61}">
      <dgm:prSet/>
      <dgm:spPr/>
      <dgm:t>
        <a:bodyPr/>
        <a:lstStyle/>
        <a:p>
          <a:endParaRPr lang="en-US"/>
        </a:p>
      </dgm:t>
    </dgm:pt>
    <dgm:pt modelId="{8FA2B8D6-B394-41B5-8342-E2BFE43D365F}" type="sibTrans" cxnId="{0D838E95-D4CA-4117-9E90-5E2D050BAB61}">
      <dgm:prSet/>
      <dgm:spPr/>
      <dgm:t>
        <a:bodyPr/>
        <a:lstStyle/>
        <a:p>
          <a:endParaRPr lang="en-US"/>
        </a:p>
      </dgm:t>
    </dgm:pt>
    <dgm:pt modelId="{89D2CC5D-1EDD-433F-9AA7-B7BB2C70DEAC}">
      <dgm:prSet phldrT="[Text]"/>
      <dgm:spPr>
        <a:solidFill>
          <a:srgbClr val="38F42A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 (Thiamine</a:t>
          </a:r>
          <a:endParaRPr lang="en-US" dirty="0">
            <a:solidFill>
              <a:schemeClr val="tx1"/>
            </a:solidFill>
          </a:endParaRPr>
        </a:p>
      </dgm:t>
    </dgm:pt>
    <dgm:pt modelId="{C810371B-1BE8-4126-8664-773FA0F78D6D}" type="parTrans" cxnId="{57BED1BA-CA09-4615-988E-54A82B43CAE8}">
      <dgm:prSet/>
      <dgm:spPr/>
      <dgm:t>
        <a:bodyPr/>
        <a:lstStyle/>
        <a:p>
          <a:endParaRPr lang="en-US"/>
        </a:p>
      </dgm:t>
    </dgm:pt>
    <dgm:pt modelId="{8918AB12-1E48-4E5D-893B-7B4B6CAF0550}" type="sibTrans" cxnId="{57BED1BA-CA09-4615-988E-54A82B43CAE8}">
      <dgm:prSet/>
      <dgm:spPr/>
      <dgm:t>
        <a:bodyPr/>
        <a:lstStyle/>
        <a:p>
          <a:endParaRPr lang="en-US"/>
        </a:p>
      </dgm:t>
    </dgm:pt>
    <dgm:pt modelId="{CA02B222-FBFE-4469-BC61-82FC52EEB359}">
      <dgm:prSet phldrT="[Text]"/>
      <dgm:spPr>
        <a:solidFill>
          <a:srgbClr val="47EE3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B2 (riboflavin)</a:t>
          </a:r>
          <a:endParaRPr lang="en-US" dirty="0">
            <a:solidFill>
              <a:schemeClr val="tx1"/>
            </a:solidFill>
          </a:endParaRPr>
        </a:p>
      </dgm:t>
    </dgm:pt>
    <dgm:pt modelId="{DFABE9BA-5017-48C6-9A6F-CF347B875C98}" type="parTrans" cxnId="{9D362964-E79B-46B4-B2AA-7BD3E1BFC20B}">
      <dgm:prSet/>
      <dgm:spPr/>
      <dgm:t>
        <a:bodyPr/>
        <a:lstStyle/>
        <a:p>
          <a:endParaRPr lang="en-US"/>
        </a:p>
      </dgm:t>
    </dgm:pt>
    <dgm:pt modelId="{1A39C14E-FA84-4A2F-91CD-9A7CDBB689BD}" type="sibTrans" cxnId="{9D362964-E79B-46B4-B2AA-7BD3E1BFC20B}">
      <dgm:prSet/>
      <dgm:spPr/>
      <dgm:t>
        <a:bodyPr/>
        <a:lstStyle/>
        <a:p>
          <a:endParaRPr lang="en-US"/>
        </a:p>
      </dgm:t>
    </dgm:pt>
    <dgm:pt modelId="{883B64F0-2EF4-438C-BF8B-37839A3FD6BD}">
      <dgm:prSet phldrT="[Text]"/>
      <dgm:spPr>
        <a:solidFill>
          <a:srgbClr val="47EE3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B3    (Niacin)</a:t>
          </a:r>
          <a:endParaRPr lang="en-US" dirty="0">
            <a:solidFill>
              <a:schemeClr val="tx1"/>
            </a:solidFill>
          </a:endParaRPr>
        </a:p>
      </dgm:t>
    </dgm:pt>
    <dgm:pt modelId="{C88EFE6A-F6A9-4A56-A918-757FFB5CF33D}" type="parTrans" cxnId="{43D6F350-D070-452A-ADDE-BCEEC73898FE}">
      <dgm:prSet/>
      <dgm:spPr/>
      <dgm:t>
        <a:bodyPr/>
        <a:lstStyle/>
        <a:p>
          <a:endParaRPr lang="en-US"/>
        </a:p>
      </dgm:t>
    </dgm:pt>
    <dgm:pt modelId="{1DB99C85-D792-433C-A475-E83620F0901E}" type="sibTrans" cxnId="{43D6F350-D070-452A-ADDE-BCEEC73898FE}">
      <dgm:prSet/>
      <dgm:spPr/>
      <dgm:t>
        <a:bodyPr/>
        <a:lstStyle/>
        <a:p>
          <a:endParaRPr lang="en-US"/>
        </a:p>
      </dgm:t>
    </dgm:pt>
    <dgm:pt modelId="{FDB4B4F0-D370-4301-BF05-07F203664A3A}">
      <dgm:prSet/>
      <dgm:spPr>
        <a:solidFill>
          <a:srgbClr val="24FA29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B5 (Pantothenic A</a:t>
          </a:r>
          <a:endParaRPr lang="en-US" dirty="0">
            <a:solidFill>
              <a:schemeClr val="tx1"/>
            </a:solidFill>
          </a:endParaRPr>
        </a:p>
      </dgm:t>
    </dgm:pt>
    <dgm:pt modelId="{78BED2FC-7AF3-4362-A384-6E76C4432C45}" type="parTrans" cxnId="{4278F4AF-A992-47F3-BE6F-3D7C352D1DEA}">
      <dgm:prSet/>
      <dgm:spPr/>
      <dgm:t>
        <a:bodyPr/>
        <a:lstStyle/>
        <a:p>
          <a:endParaRPr lang="en-US"/>
        </a:p>
      </dgm:t>
    </dgm:pt>
    <dgm:pt modelId="{57C59354-41A7-4DE6-A332-A8A5DAE49D7C}" type="sibTrans" cxnId="{4278F4AF-A992-47F3-BE6F-3D7C352D1DEA}">
      <dgm:prSet/>
      <dgm:spPr/>
      <dgm:t>
        <a:bodyPr/>
        <a:lstStyle/>
        <a:p>
          <a:endParaRPr lang="en-US"/>
        </a:p>
      </dgm:t>
    </dgm:pt>
    <dgm:pt modelId="{9D27927A-F9C5-40C2-87CB-F0ECFF81C370}">
      <dgm:prSet/>
      <dgm:spPr>
        <a:solidFill>
          <a:srgbClr val="24FA29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B6  (Pyridoxine)</a:t>
          </a:r>
          <a:endParaRPr lang="en-US" dirty="0">
            <a:solidFill>
              <a:schemeClr val="tx1"/>
            </a:solidFill>
          </a:endParaRPr>
        </a:p>
      </dgm:t>
    </dgm:pt>
    <dgm:pt modelId="{B491013B-E803-4102-9203-E83900B8FFCF}" type="parTrans" cxnId="{842B8454-8BAD-49AE-8918-5A4CE9C822F9}">
      <dgm:prSet/>
      <dgm:spPr/>
      <dgm:t>
        <a:bodyPr/>
        <a:lstStyle/>
        <a:p>
          <a:endParaRPr lang="en-US"/>
        </a:p>
      </dgm:t>
    </dgm:pt>
    <dgm:pt modelId="{D3660E2B-F181-4392-9769-7F97F5C35EEE}" type="sibTrans" cxnId="{842B8454-8BAD-49AE-8918-5A4CE9C822F9}">
      <dgm:prSet/>
      <dgm:spPr/>
      <dgm:t>
        <a:bodyPr/>
        <a:lstStyle/>
        <a:p>
          <a:endParaRPr lang="en-US"/>
        </a:p>
      </dgm:t>
    </dgm:pt>
    <dgm:pt modelId="{98919A82-8ED0-4B3D-A5CF-AF78DA60D7D5}">
      <dgm:prSet/>
      <dgm:spPr>
        <a:solidFill>
          <a:srgbClr val="24FA29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B7 (Biotin)</a:t>
          </a:r>
          <a:endParaRPr lang="en-US" dirty="0">
            <a:solidFill>
              <a:schemeClr val="tx1"/>
            </a:solidFill>
          </a:endParaRPr>
        </a:p>
      </dgm:t>
    </dgm:pt>
    <dgm:pt modelId="{E7A406A1-4AD3-42A3-AB5A-2D924E3CD41F}" type="parTrans" cxnId="{A90DCA4E-1848-411D-BE87-D0DD683316FF}">
      <dgm:prSet/>
      <dgm:spPr/>
      <dgm:t>
        <a:bodyPr/>
        <a:lstStyle/>
        <a:p>
          <a:endParaRPr lang="en-US"/>
        </a:p>
      </dgm:t>
    </dgm:pt>
    <dgm:pt modelId="{A46F1F0A-B7C0-4266-ABA5-27A72BA90513}" type="sibTrans" cxnId="{A90DCA4E-1848-411D-BE87-D0DD683316FF}">
      <dgm:prSet/>
      <dgm:spPr/>
      <dgm:t>
        <a:bodyPr/>
        <a:lstStyle/>
        <a:p>
          <a:endParaRPr lang="en-US"/>
        </a:p>
      </dgm:t>
    </dgm:pt>
    <dgm:pt modelId="{594DCA7C-FF18-4979-9FB0-22AE4F7BB9C9}">
      <dgm:prSet/>
      <dgm:spPr/>
      <dgm:t>
        <a:bodyPr/>
        <a:lstStyle/>
        <a:p>
          <a:r>
            <a:rPr lang="en-US" dirty="0" smtClean="0"/>
            <a:t>B9               (Folic Acid)</a:t>
          </a:r>
          <a:endParaRPr lang="en-US" dirty="0"/>
        </a:p>
      </dgm:t>
    </dgm:pt>
    <dgm:pt modelId="{3FF65980-73B7-4339-BA11-510F674AAEB3}" type="parTrans" cxnId="{75BA55C3-6CD7-4856-B218-F62F36B8D19E}">
      <dgm:prSet/>
      <dgm:spPr/>
      <dgm:t>
        <a:bodyPr/>
        <a:lstStyle/>
        <a:p>
          <a:endParaRPr lang="en-US"/>
        </a:p>
      </dgm:t>
    </dgm:pt>
    <dgm:pt modelId="{0049C0B6-80B8-4E43-BC76-3C63C8961F4B}" type="sibTrans" cxnId="{75BA55C3-6CD7-4856-B218-F62F36B8D19E}">
      <dgm:prSet/>
      <dgm:spPr/>
      <dgm:t>
        <a:bodyPr/>
        <a:lstStyle/>
        <a:p>
          <a:endParaRPr lang="en-US"/>
        </a:p>
      </dgm:t>
    </dgm:pt>
    <dgm:pt modelId="{3A967E8D-FDE2-4113-BD2F-B0E5CE3E7EB0}">
      <dgm:prSet/>
      <dgm:spPr/>
      <dgm:t>
        <a:bodyPr/>
        <a:lstStyle/>
        <a:p>
          <a:r>
            <a:rPr lang="en-US" dirty="0" smtClean="0"/>
            <a:t>B12 (</a:t>
          </a:r>
          <a:r>
            <a:rPr lang="en-US" dirty="0" err="1" smtClean="0"/>
            <a:t>Cobalamins</a:t>
          </a:r>
          <a:r>
            <a:rPr lang="en-US" dirty="0" smtClean="0"/>
            <a:t>)</a:t>
          </a:r>
          <a:endParaRPr lang="en-US" dirty="0"/>
        </a:p>
      </dgm:t>
    </dgm:pt>
    <dgm:pt modelId="{E7C56503-AC37-4BA8-9D60-764EE83F0605}" type="parTrans" cxnId="{C60D9804-78DF-462D-B622-320C660D8AD6}">
      <dgm:prSet/>
      <dgm:spPr/>
      <dgm:t>
        <a:bodyPr/>
        <a:lstStyle/>
        <a:p>
          <a:endParaRPr lang="en-US"/>
        </a:p>
      </dgm:t>
    </dgm:pt>
    <dgm:pt modelId="{DAEEC3A5-C2B4-4AA1-B48B-E8E791078434}" type="sibTrans" cxnId="{C60D9804-78DF-462D-B622-320C660D8AD6}">
      <dgm:prSet/>
      <dgm:spPr/>
      <dgm:t>
        <a:bodyPr/>
        <a:lstStyle/>
        <a:p>
          <a:endParaRPr lang="en-US"/>
        </a:p>
      </dgm:t>
    </dgm:pt>
    <dgm:pt modelId="{8E7EC8EB-C93F-45D5-AAAA-D5FC59744D77}" type="pres">
      <dgm:prSet presAssocID="{D84307E8-6EF8-4E62-A184-D92736EAEE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3C1FCC-5197-43CD-948B-925FBAAB9934}" type="pres">
      <dgm:prSet presAssocID="{D6ED49CD-82BB-4711-8009-717339070486}" presName="hierRoot1" presStyleCnt="0">
        <dgm:presLayoutVars>
          <dgm:hierBranch val="init"/>
        </dgm:presLayoutVars>
      </dgm:prSet>
      <dgm:spPr/>
    </dgm:pt>
    <dgm:pt modelId="{3B9AFD06-2408-4552-B548-E3F6C1DBC141}" type="pres">
      <dgm:prSet presAssocID="{D6ED49CD-82BB-4711-8009-717339070486}" presName="rootComposite1" presStyleCnt="0"/>
      <dgm:spPr/>
    </dgm:pt>
    <dgm:pt modelId="{E52AD601-4155-4D0B-A91F-EE29FE038DC0}" type="pres">
      <dgm:prSet presAssocID="{D6ED49CD-82BB-4711-8009-71733907048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69992F-5EBC-4C56-885E-54039F30A131}" type="pres">
      <dgm:prSet presAssocID="{D6ED49CD-82BB-4711-8009-71733907048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D51340E-95D3-4E57-BEBF-7D50CA65BC81}" type="pres">
      <dgm:prSet presAssocID="{D6ED49CD-82BB-4711-8009-717339070486}" presName="hierChild2" presStyleCnt="0"/>
      <dgm:spPr/>
    </dgm:pt>
    <dgm:pt modelId="{013DEFDC-2E20-4722-BD00-BC9AA22C5AF1}" type="pres">
      <dgm:prSet presAssocID="{C810371B-1BE8-4126-8664-773FA0F78D6D}" presName="Name37" presStyleLbl="parChTrans1D2" presStyleIdx="0" presStyleCnt="8"/>
      <dgm:spPr/>
      <dgm:t>
        <a:bodyPr/>
        <a:lstStyle/>
        <a:p>
          <a:endParaRPr lang="en-US"/>
        </a:p>
      </dgm:t>
    </dgm:pt>
    <dgm:pt modelId="{446A25C1-E27F-425D-A5EB-229C62DF0D3F}" type="pres">
      <dgm:prSet presAssocID="{89D2CC5D-1EDD-433F-9AA7-B7BB2C70DEAC}" presName="hierRoot2" presStyleCnt="0">
        <dgm:presLayoutVars>
          <dgm:hierBranch val="init"/>
        </dgm:presLayoutVars>
      </dgm:prSet>
      <dgm:spPr/>
    </dgm:pt>
    <dgm:pt modelId="{D790E811-7443-4E78-8484-4C5ED6A746B4}" type="pres">
      <dgm:prSet presAssocID="{89D2CC5D-1EDD-433F-9AA7-B7BB2C70DEAC}" presName="rootComposite" presStyleCnt="0"/>
      <dgm:spPr/>
    </dgm:pt>
    <dgm:pt modelId="{FE9D34A8-A22D-4BA9-90FA-730BE287FEAD}" type="pres">
      <dgm:prSet presAssocID="{89D2CC5D-1EDD-433F-9AA7-B7BB2C70DEAC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6B9CAA-5BC5-4C0F-A5AE-74A0B16CF8E4}" type="pres">
      <dgm:prSet presAssocID="{89D2CC5D-1EDD-433F-9AA7-B7BB2C70DEAC}" presName="rootConnector" presStyleLbl="node2" presStyleIdx="0" presStyleCnt="8"/>
      <dgm:spPr/>
      <dgm:t>
        <a:bodyPr/>
        <a:lstStyle/>
        <a:p>
          <a:endParaRPr lang="en-US"/>
        </a:p>
      </dgm:t>
    </dgm:pt>
    <dgm:pt modelId="{38B24801-F585-4EE5-80F9-DA34DAF79821}" type="pres">
      <dgm:prSet presAssocID="{89D2CC5D-1EDD-433F-9AA7-B7BB2C70DEAC}" presName="hierChild4" presStyleCnt="0"/>
      <dgm:spPr/>
    </dgm:pt>
    <dgm:pt modelId="{0C2236DB-E930-4367-9C7E-408AEE66AC6E}" type="pres">
      <dgm:prSet presAssocID="{89D2CC5D-1EDD-433F-9AA7-B7BB2C70DEAC}" presName="hierChild5" presStyleCnt="0"/>
      <dgm:spPr/>
    </dgm:pt>
    <dgm:pt modelId="{7E7AA690-E16C-4B44-B330-E915841D23F0}" type="pres">
      <dgm:prSet presAssocID="{DFABE9BA-5017-48C6-9A6F-CF347B875C98}" presName="Name37" presStyleLbl="parChTrans1D2" presStyleIdx="1" presStyleCnt="8"/>
      <dgm:spPr/>
      <dgm:t>
        <a:bodyPr/>
        <a:lstStyle/>
        <a:p>
          <a:endParaRPr lang="en-US"/>
        </a:p>
      </dgm:t>
    </dgm:pt>
    <dgm:pt modelId="{EDA15D1B-020B-415C-9A09-481015850A6D}" type="pres">
      <dgm:prSet presAssocID="{CA02B222-FBFE-4469-BC61-82FC52EEB359}" presName="hierRoot2" presStyleCnt="0">
        <dgm:presLayoutVars>
          <dgm:hierBranch val="init"/>
        </dgm:presLayoutVars>
      </dgm:prSet>
      <dgm:spPr/>
    </dgm:pt>
    <dgm:pt modelId="{073AB26C-6ADC-45EE-9E0C-620FBAFF4257}" type="pres">
      <dgm:prSet presAssocID="{CA02B222-FBFE-4469-BC61-82FC52EEB359}" presName="rootComposite" presStyleCnt="0"/>
      <dgm:spPr/>
    </dgm:pt>
    <dgm:pt modelId="{78A1B5E4-7773-4A60-804C-30AF4EDA195B}" type="pres">
      <dgm:prSet presAssocID="{CA02B222-FBFE-4469-BC61-82FC52EEB359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DAF8D-F16B-4B7B-B6BC-22B449778166}" type="pres">
      <dgm:prSet presAssocID="{CA02B222-FBFE-4469-BC61-82FC52EEB359}" presName="rootConnector" presStyleLbl="node2" presStyleIdx="1" presStyleCnt="8"/>
      <dgm:spPr/>
      <dgm:t>
        <a:bodyPr/>
        <a:lstStyle/>
        <a:p>
          <a:endParaRPr lang="en-US"/>
        </a:p>
      </dgm:t>
    </dgm:pt>
    <dgm:pt modelId="{960B600C-81AD-477B-9F83-88CDA2D729D1}" type="pres">
      <dgm:prSet presAssocID="{CA02B222-FBFE-4469-BC61-82FC52EEB359}" presName="hierChild4" presStyleCnt="0"/>
      <dgm:spPr/>
    </dgm:pt>
    <dgm:pt modelId="{B150C709-0EE5-43F2-B5E7-B2CE4651CCFB}" type="pres">
      <dgm:prSet presAssocID="{CA02B222-FBFE-4469-BC61-82FC52EEB359}" presName="hierChild5" presStyleCnt="0"/>
      <dgm:spPr/>
    </dgm:pt>
    <dgm:pt modelId="{286EE830-CD74-45B9-9EA5-4983CDD45664}" type="pres">
      <dgm:prSet presAssocID="{C88EFE6A-F6A9-4A56-A918-757FFB5CF33D}" presName="Name37" presStyleLbl="parChTrans1D2" presStyleIdx="2" presStyleCnt="8"/>
      <dgm:spPr/>
      <dgm:t>
        <a:bodyPr/>
        <a:lstStyle/>
        <a:p>
          <a:endParaRPr lang="en-US"/>
        </a:p>
      </dgm:t>
    </dgm:pt>
    <dgm:pt modelId="{8A5486BD-906D-4F87-9CF8-A60914584016}" type="pres">
      <dgm:prSet presAssocID="{883B64F0-2EF4-438C-BF8B-37839A3FD6BD}" presName="hierRoot2" presStyleCnt="0">
        <dgm:presLayoutVars>
          <dgm:hierBranch val="init"/>
        </dgm:presLayoutVars>
      </dgm:prSet>
      <dgm:spPr/>
    </dgm:pt>
    <dgm:pt modelId="{BCCC880A-CE39-4A59-830D-39E2A7A6D8B8}" type="pres">
      <dgm:prSet presAssocID="{883B64F0-2EF4-438C-BF8B-37839A3FD6BD}" presName="rootComposite" presStyleCnt="0"/>
      <dgm:spPr/>
    </dgm:pt>
    <dgm:pt modelId="{F54C73B6-72F8-4C4B-90D7-DEEED1FCACD1}" type="pres">
      <dgm:prSet presAssocID="{883B64F0-2EF4-438C-BF8B-37839A3FD6BD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38C2C3-8A52-4359-8F01-79229570A715}" type="pres">
      <dgm:prSet presAssocID="{883B64F0-2EF4-438C-BF8B-37839A3FD6BD}" presName="rootConnector" presStyleLbl="node2" presStyleIdx="2" presStyleCnt="8"/>
      <dgm:spPr/>
      <dgm:t>
        <a:bodyPr/>
        <a:lstStyle/>
        <a:p>
          <a:endParaRPr lang="en-US"/>
        </a:p>
      </dgm:t>
    </dgm:pt>
    <dgm:pt modelId="{11430E9E-D0BD-46C1-8DB3-47AAD9923D5D}" type="pres">
      <dgm:prSet presAssocID="{883B64F0-2EF4-438C-BF8B-37839A3FD6BD}" presName="hierChild4" presStyleCnt="0"/>
      <dgm:spPr/>
    </dgm:pt>
    <dgm:pt modelId="{02D69E0C-7187-44F9-9887-3B94D7B88F36}" type="pres">
      <dgm:prSet presAssocID="{883B64F0-2EF4-438C-BF8B-37839A3FD6BD}" presName="hierChild5" presStyleCnt="0"/>
      <dgm:spPr/>
    </dgm:pt>
    <dgm:pt modelId="{FEBBCA4B-3DD7-4BB8-B696-382B721AF5BF}" type="pres">
      <dgm:prSet presAssocID="{78BED2FC-7AF3-4362-A384-6E76C4432C45}" presName="Name37" presStyleLbl="parChTrans1D2" presStyleIdx="3" presStyleCnt="8"/>
      <dgm:spPr/>
      <dgm:t>
        <a:bodyPr/>
        <a:lstStyle/>
        <a:p>
          <a:endParaRPr lang="en-US"/>
        </a:p>
      </dgm:t>
    </dgm:pt>
    <dgm:pt modelId="{82E7249F-5FBE-4D2E-8632-744E3187A367}" type="pres">
      <dgm:prSet presAssocID="{FDB4B4F0-D370-4301-BF05-07F203664A3A}" presName="hierRoot2" presStyleCnt="0">
        <dgm:presLayoutVars>
          <dgm:hierBranch val="init"/>
        </dgm:presLayoutVars>
      </dgm:prSet>
      <dgm:spPr/>
    </dgm:pt>
    <dgm:pt modelId="{D169E7FB-1212-4B6B-92FA-6BC1B4731256}" type="pres">
      <dgm:prSet presAssocID="{FDB4B4F0-D370-4301-BF05-07F203664A3A}" presName="rootComposite" presStyleCnt="0"/>
      <dgm:spPr/>
    </dgm:pt>
    <dgm:pt modelId="{040F12DF-8691-46BB-9A73-F0026D8CF639}" type="pres">
      <dgm:prSet presAssocID="{FDB4B4F0-D370-4301-BF05-07F203664A3A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BB61B-10EB-45F2-BD72-10BE6E743492}" type="pres">
      <dgm:prSet presAssocID="{FDB4B4F0-D370-4301-BF05-07F203664A3A}" presName="rootConnector" presStyleLbl="node2" presStyleIdx="3" presStyleCnt="8"/>
      <dgm:spPr/>
      <dgm:t>
        <a:bodyPr/>
        <a:lstStyle/>
        <a:p>
          <a:endParaRPr lang="en-US"/>
        </a:p>
      </dgm:t>
    </dgm:pt>
    <dgm:pt modelId="{5639D25A-15A4-48FE-AE83-7D19DD1DF1BC}" type="pres">
      <dgm:prSet presAssocID="{FDB4B4F0-D370-4301-BF05-07F203664A3A}" presName="hierChild4" presStyleCnt="0"/>
      <dgm:spPr/>
    </dgm:pt>
    <dgm:pt modelId="{9FBE8108-4E9D-44DE-A0E5-5557CCAD91BF}" type="pres">
      <dgm:prSet presAssocID="{FDB4B4F0-D370-4301-BF05-07F203664A3A}" presName="hierChild5" presStyleCnt="0"/>
      <dgm:spPr/>
    </dgm:pt>
    <dgm:pt modelId="{E5684FF1-BA93-4C5B-899D-2452B477F84B}" type="pres">
      <dgm:prSet presAssocID="{B491013B-E803-4102-9203-E83900B8FFCF}" presName="Name37" presStyleLbl="parChTrans1D2" presStyleIdx="4" presStyleCnt="8"/>
      <dgm:spPr/>
      <dgm:t>
        <a:bodyPr/>
        <a:lstStyle/>
        <a:p>
          <a:endParaRPr lang="en-US"/>
        </a:p>
      </dgm:t>
    </dgm:pt>
    <dgm:pt modelId="{39ED34DF-BDA1-4B02-8ABB-27859D72BC6A}" type="pres">
      <dgm:prSet presAssocID="{9D27927A-F9C5-40C2-87CB-F0ECFF81C370}" presName="hierRoot2" presStyleCnt="0">
        <dgm:presLayoutVars>
          <dgm:hierBranch val="init"/>
        </dgm:presLayoutVars>
      </dgm:prSet>
      <dgm:spPr/>
    </dgm:pt>
    <dgm:pt modelId="{53564B76-0A70-4F78-8C59-E6554C908F56}" type="pres">
      <dgm:prSet presAssocID="{9D27927A-F9C5-40C2-87CB-F0ECFF81C370}" presName="rootComposite" presStyleCnt="0"/>
      <dgm:spPr/>
    </dgm:pt>
    <dgm:pt modelId="{CB8E5F67-F753-47CE-B377-32EF4159E496}" type="pres">
      <dgm:prSet presAssocID="{9D27927A-F9C5-40C2-87CB-F0ECFF81C370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A3CC5C-54D1-4406-AE01-03F9406EB5F5}" type="pres">
      <dgm:prSet presAssocID="{9D27927A-F9C5-40C2-87CB-F0ECFF81C370}" presName="rootConnector" presStyleLbl="node2" presStyleIdx="4" presStyleCnt="8"/>
      <dgm:spPr/>
      <dgm:t>
        <a:bodyPr/>
        <a:lstStyle/>
        <a:p>
          <a:endParaRPr lang="en-US"/>
        </a:p>
      </dgm:t>
    </dgm:pt>
    <dgm:pt modelId="{EDC64248-3442-4A1E-BD01-B9B7EF8D938E}" type="pres">
      <dgm:prSet presAssocID="{9D27927A-F9C5-40C2-87CB-F0ECFF81C370}" presName="hierChild4" presStyleCnt="0"/>
      <dgm:spPr/>
    </dgm:pt>
    <dgm:pt modelId="{02D23B8F-EDCE-44ED-966F-41026873D628}" type="pres">
      <dgm:prSet presAssocID="{9D27927A-F9C5-40C2-87CB-F0ECFF81C370}" presName="hierChild5" presStyleCnt="0"/>
      <dgm:spPr/>
    </dgm:pt>
    <dgm:pt modelId="{0466380A-0A46-4DED-B019-7CE6503EDE4C}" type="pres">
      <dgm:prSet presAssocID="{E7A406A1-4AD3-42A3-AB5A-2D924E3CD41F}" presName="Name37" presStyleLbl="parChTrans1D2" presStyleIdx="5" presStyleCnt="8"/>
      <dgm:spPr/>
      <dgm:t>
        <a:bodyPr/>
        <a:lstStyle/>
        <a:p>
          <a:endParaRPr lang="en-US"/>
        </a:p>
      </dgm:t>
    </dgm:pt>
    <dgm:pt modelId="{011EE0C6-2BB0-4C1B-A8D0-AB535FD6E559}" type="pres">
      <dgm:prSet presAssocID="{98919A82-8ED0-4B3D-A5CF-AF78DA60D7D5}" presName="hierRoot2" presStyleCnt="0">
        <dgm:presLayoutVars>
          <dgm:hierBranch val="init"/>
        </dgm:presLayoutVars>
      </dgm:prSet>
      <dgm:spPr/>
    </dgm:pt>
    <dgm:pt modelId="{9576FB3E-C1F3-4DB3-B4D6-2357D5488E09}" type="pres">
      <dgm:prSet presAssocID="{98919A82-8ED0-4B3D-A5CF-AF78DA60D7D5}" presName="rootComposite" presStyleCnt="0"/>
      <dgm:spPr/>
    </dgm:pt>
    <dgm:pt modelId="{F3690406-E94E-4BA8-9DD1-67F454223A16}" type="pres">
      <dgm:prSet presAssocID="{98919A82-8ED0-4B3D-A5CF-AF78DA60D7D5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4224EC-FC9F-4C45-968B-7981AC141E0D}" type="pres">
      <dgm:prSet presAssocID="{98919A82-8ED0-4B3D-A5CF-AF78DA60D7D5}" presName="rootConnector" presStyleLbl="node2" presStyleIdx="5" presStyleCnt="8"/>
      <dgm:spPr/>
      <dgm:t>
        <a:bodyPr/>
        <a:lstStyle/>
        <a:p>
          <a:endParaRPr lang="en-US"/>
        </a:p>
      </dgm:t>
    </dgm:pt>
    <dgm:pt modelId="{2B73F9C9-CB5B-45AF-94DC-6A3B71CE73B0}" type="pres">
      <dgm:prSet presAssocID="{98919A82-8ED0-4B3D-A5CF-AF78DA60D7D5}" presName="hierChild4" presStyleCnt="0"/>
      <dgm:spPr/>
    </dgm:pt>
    <dgm:pt modelId="{4D9EE753-930B-40F3-A67D-F1C914EDC62A}" type="pres">
      <dgm:prSet presAssocID="{98919A82-8ED0-4B3D-A5CF-AF78DA60D7D5}" presName="hierChild5" presStyleCnt="0"/>
      <dgm:spPr/>
    </dgm:pt>
    <dgm:pt modelId="{12E33DEE-C5FF-4C60-9054-A20B1021520C}" type="pres">
      <dgm:prSet presAssocID="{3FF65980-73B7-4339-BA11-510F674AAEB3}" presName="Name37" presStyleLbl="parChTrans1D2" presStyleIdx="6" presStyleCnt="8"/>
      <dgm:spPr/>
      <dgm:t>
        <a:bodyPr/>
        <a:lstStyle/>
        <a:p>
          <a:endParaRPr lang="en-US"/>
        </a:p>
      </dgm:t>
    </dgm:pt>
    <dgm:pt modelId="{7815B009-830B-43AE-9CA8-EF609809E07C}" type="pres">
      <dgm:prSet presAssocID="{594DCA7C-FF18-4979-9FB0-22AE4F7BB9C9}" presName="hierRoot2" presStyleCnt="0">
        <dgm:presLayoutVars>
          <dgm:hierBranch val="init"/>
        </dgm:presLayoutVars>
      </dgm:prSet>
      <dgm:spPr/>
    </dgm:pt>
    <dgm:pt modelId="{215FFEC1-E516-407F-8C07-B4077B999FB3}" type="pres">
      <dgm:prSet presAssocID="{594DCA7C-FF18-4979-9FB0-22AE4F7BB9C9}" presName="rootComposite" presStyleCnt="0"/>
      <dgm:spPr/>
    </dgm:pt>
    <dgm:pt modelId="{9B3F48E2-4598-4067-9501-8B232F5B1C62}" type="pres">
      <dgm:prSet presAssocID="{594DCA7C-FF18-4979-9FB0-22AE4F7BB9C9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314DC-04D8-453C-B239-3ABB5ACB6024}" type="pres">
      <dgm:prSet presAssocID="{594DCA7C-FF18-4979-9FB0-22AE4F7BB9C9}" presName="rootConnector" presStyleLbl="node2" presStyleIdx="6" presStyleCnt="8"/>
      <dgm:spPr/>
      <dgm:t>
        <a:bodyPr/>
        <a:lstStyle/>
        <a:p>
          <a:endParaRPr lang="en-US"/>
        </a:p>
      </dgm:t>
    </dgm:pt>
    <dgm:pt modelId="{3BC9ABBC-0EED-415F-8AD0-FABCF806474D}" type="pres">
      <dgm:prSet presAssocID="{594DCA7C-FF18-4979-9FB0-22AE4F7BB9C9}" presName="hierChild4" presStyleCnt="0"/>
      <dgm:spPr/>
    </dgm:pt>
    <dgm:pt modelId="{98C3C806-F854-47DC-B649-606FAB1F7EE7}" type="pres">
      <dgm:prSet presAssocID="{594DCA7C-FF18-4979-9FB0-22AE4F7BB9C9}" presName="hierChild5" presStyleCnt="0"/>
      <dgm:spPr/>
    </dgm:pt>
    <dgm:pt modelId="{9DB56554-0907-4DA8-860D-F3920B0AC116}" type="pres">
      <dgm:prSet presAssocID="{E7C56503-AC37-4BA8-9D60-764EE83F0605}" presName="Name37" presStyleLbl="parChTrans1D2" presStyleIdx="7" presStyleCnt="8"/>
      <dgm:spPr/>
      <dgm:t>
        <a:bodyPr/>
        <a:lstStyle/>
        <a:p>
          <a:endParaRPr lang="en-US"/>
        </a:p>
      </dgm:t>
    </dgm:pt>
    <dgm:pt modelId="{15C8C869-FF45-47E1-B937-003F483C6EC7}" type="pres">
      <dgm:prSet presAssocID="{3A967E8D-FDE2-4113-BD2F-B0E5CE3E7EB0}" presName="hierRoot2" presStyleCnt="0">
        <dgm:presLayoutVars>
          <dgm:hierBranch val="init"/>
        </dgm:presLayoutVars>
      </dgm:prSet>
      <dgm:spPr/>
    </dgm:pt>
    <dgm:pt modelId="{B1EB9B8E-CFB0-43A4-A833-0F2A8BD8834B}" type="pres">
      <dgm:prSet presAssocID="{3A967E8D-FDE2-4113-BD2F-B0E5CE3E7EB0}" presName="rootComposite" presStyleCnt="0"/>
      <dgm:spPr/>
    </dgm:pt>
    <dgm:pt modelId="{FFD22D96-4F30-4408-BE1D-C74389B9F78A}" type="pres">
      <dgm:prSet presAssocID="{3A967E8D-FDE2-4113-BD2F-B0E5CE3E7EB0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416F41-D349-4E0C-8FF0-6745EFAFD23E}" type="pres">
      <dgm:prSet presAssocID="{3A967E8D-FDE2-4113-BD2F-B0E5CE3E7EB0}" presName="rootConnector" presStyleLbl="node2" presStyleIdx="7" presStyleCnt="8"/>
      <dgm:spPr/>
      <dgm:t>
        <a:bodyPr/>
        <a:lstStyle/>
        <a:p>
          <a:endParaRPr lang="en-US"/>
        </a:p>
      </dgm:t>
    </dgm:pt>
    <dgm:pt modelId="{4B706DAC-9FAD-487B-9238-8954506BBD58}" type="pres">
      <dgm:prSet presAssocID="{3A967E8D-FDE2-4113-BD2F-B0E5CE3E7EB0}" presName="hierChild4" presStyleCnt="0"/>
      <dgm:spPr/>
    </dgm:pt>
    <dgm:pt modelId="{F34D77BF-AAA2-467B-8B2D-533365F53EBA}" type="pres">
      <dgm:prSet presAssocID="{3A967E8D-FDE2-4113-BD2F-B0E5CE3E7EB0}" presName="hierChild5" presStyleCnt="0"/>
      <dgm:spPr/>
    </dgm:pt>
    <dgm:pt modelId="{D073E406-4820-4AC3-A5AA-AD0919247E26}" type="pres">
      <dgm:prSet presAssocID="{D6ED49CD-82BB-4711-8009-717339070486}" presName="hierChild3" presStyleCnt="0"/>
      <dgm:spPr/>
    </dgm:pt>
  </dgm:ptLst>
  <dgm:cxnLst>
    <dgm:cxn modelId="{F9A60DCC-369F-4D8C-A6F3-4E096BA8BCE9}" type="presOf" srcId="{FDB4B4F0-D370-4301-BF05-07F203664A3A}" destId="{040F12DF-8691-46BB-9A73-F0026D8CF639}" srcOrd="0" destOrd="0" presId="urn:microsoft.com/office/officeart/2005/8/layout/orgChart1"/>
    <dgm:cxn modelId="{A4A58D79-E59A-4D27-9EB6-9DED74EF17BF}" type="presOf" srcId="{E7C56503-AC37-4BA8-9D60-764EE83F0605}" destId="{9DB56554-0907-4DA8-860D-F3920B0AC116}" srcOrd="0" destOrd="0" presId="urn:microsoft.com/office/officeart/2005/8/layout/orgChart1"/>
    <dgm:cxn modelId="{0D838E95-D4CA-4117-9E90-5E2D050BAB61}" srcId="{D84307E8-6EF8-4E62-A184-D92736EAEEFF}" destId="{D6ED49CD-82BB-4711-8009-717339070486}" srcOrd="0" destOrd="0" parTransId="{8FF082ED-AA54-44CB-B622-AAC4883CAE50}" sibTransId="{8FA2B8D6-B394-41B5-8342-E2BFE43D365F}"/>
    <dgm:cxn modelId="{CC2E44F0-CE2D-4424-8EFD-13AB2BFB6E97}" type="presOf" srcId="{C810371B-1BE8-4126-8664-773FA0F78D6D}" destId="{013DEFDC-2E20-4722-BD00-BC9AA22C5AF1}" srcOrd="0" destOrd="0" presId="urn:microsoft.com/office/officeart/2005/8/layout/orgChart1"/>
    <dgm:cxn modelId="{691A016B-F1D1-43F0-A5B0-74CF7ADB0CB9}" type="presOf" srcId="{D6ED49CD-82BB-4711-8009-717339070486}" destId="{F469992F-5EBC-4C56-885E-54039F30A131}" srcOrd="1" destOrd="0" presId="urn:microsoft.com/office/officeart/2005/8/layout/orgChart1"/>
    <dgm:cxn modelId="{FF13B070-9C27-4C0F-AC97-3621932A3804}" type="presOf" srcId="{D6ED49CD-82BB-4711-8009-717339070486}" destId="{E52AD601-4155-4D0B-A91F-EE29FE038DC0}" srcOrd="0" destOrd="0" presId="urn:microsoft.com/office/officeart/2005/8/layout/orgChart1"/>
    <dgm:cxn modelId="{A36304A9-0855-4783-88B5-589FE36EFA7F}" type="presOf" srcId="{FDB4B4F0-D370-4301-BF05-07F203664A3A}" destId="{408BB61B-10EB-45F2-BD72-10BE6E743492}" srcOrd="1" destOrd="0" presId="urn:microsoft.com/office/officeart/2005/8/layout/orgChart1"/>
    <dgm:cxn modelId="{91C9AB61-2171-4D5B-917C-16470FFFDABB}" type="presOf" srcId="{E7A406A1-4AD3-42A3-AB5A-2D924E3CD41F}" destId="{0466380A-0A46-4DED-B019-7CE6503EDE4C}" srcOrd="0" destOrd="0" presId="urn:microsoft.com/office/officeart/2005/8/layout/orgChart1"/>
    <dgm:cxn modelId="{E7B9F8E3-3B01-4518-A1C4-5068FABB22AE}" type="presOf" srcId="{9D27927A-F9C5-40C2-87CB-F0ECFF81C370}" destId="{CB8E5F67-F753-47CE-B377-32EF4159E496}" srcOrd="0" destOrd="0" presId="urn:microsoft.com/office/officeart/2005/8/layout/orgChart1"/>
    <dgm:cxn modelId="{F5113B17-BE9B-491A-B948-6389E830CA16}" type="presOf" srcId="{3FF65980-73B7-4339-BA11-510F674AAEB3}" destId="{12E33DEE-C5FF-4C60-9054-A20B1021520C}" srcOrd="0" destOrd="0" presId="urn:microsoft.com/office/officeart/2005/8/layout/orgChart1"/>
    <dgm:cxn modelId="{ABF443EE-AF01-4B6A-A2D0-EDA8AFA22861}" type="presOf" srcId="{3A967E8D-FDE2-4113-BD2F-B0E5CE3E7EB0}" destId="{A4416F41-D349-4E0C-8FF0-6745EFAFD23E}" srcOrd="1" destOrd="0" presId="urn:microsoft.com/office/officeart/2005/8/layout/orgChart1"/>
    <dgm:cxn modelId="{C60D9804-78DF-462D-B622-320C660D8AD6}" srcId="{D6ED49CD-82BB-4711-8009-717339070486}" destId="{3A967E8D-FDE2-4113-BD2F-B0E5CE3E7EB0}" srcOrd="7" destOrd="0" parTransId="{E7C56503-AC37-4BA8-9D60-764EE83F0605}" sibTransId="{DAEEC3A5-C2B4-4AA1-B48B-E8E791078434}"/>
    <dgm:cxn modelId="{F49C2701-5960-471E-BCEF-E73E1F1DBD21}" type="presOf" srcId="{B491013B-E803-4102-9203-E83900B8FFCF}" destId="{E5684FF1-BA93-4C5B-899D-2452B477F84B}" srcOrd="0" destOrd="0" presId="urn:microsoft.com/office/officeart/2005/8/layout/orgChart1"/>
    <dgm:cxn modelId="{2E4E1884-5177-41C6-AEE4-A7D57BDA180D}" type="presOf" srcId="{9D27927A-F9C5-40C2-87CB-F0ECFF81C370}" destId="{09A3CC5C-54D1-4406-AE01-03F9406EB5F5}" srcOrd="1" destOrd="0" presId="urn:microsoft.com/office/officeart/2005/8/layout/orgChart1"/>
    <dgm:cxn modelId="{42217F32-4AAF-4DC6-9F64-0507F6E5CCAC}" type="presOf" srcId="{3A967E8D-FDE2-4113-BD2F-B0E5CE3E7EB0}" destId="{FFD22D96-4F30-4408-BE1D-C74389B9F78A}" srcOrd="0" destOrd="0" presId="urn:microsoft.com/office/officeart/2005/8/layout/orgChart1"/>
    <dgm:cxn modelId="{390AA8F6-F2CF-47E6-A00E-0A3B56549D69}" type="presOf" srcId="{89D2CC5D-1EDD-433F-9AA7-B7BB2C70DEAC}" destId="{FE9D34A8-A22D-4BA9-90FA-730BE287FEAD}" srcOrd="0" destOrd="0" presId="urn:microsoft.com/office/officeart/2005/8/layout/orgChart1"/>
    <dgm:cxn modelId="{E056C5F9-3FAB-49BD-9C8D-5CD31BC71B92}" type="presOf" srcId="{594DCA7C-FF18-4979-9FB0-22AE4F7BB9C9}" destId="{809314DC-04D8-453C-B239-3ABB5ACB6024}" srcOrd="1" destOrd="0" presId="urn:microsoft.com/office/officeart/2005/8/layout/orgChart1"/>
    <dgm:cxn modelId="{43D6F350-D070-452A-ADDE-BCEEC73898FE}" srcId="{D6ED49CD-82BB-4711-8009-717339070486}" destId="{883B64F0-2EF4-438C-BF8B-37839A3FD6BD}" srcOrd="2" destOrd="0" parTransId="{C88EFE6A-F6A9-4A56-A918-757FFB5CF33D}" sibTransId="{1DB99C85-D792-433C-A475-E83620F0901E}"/>
    <dgm:cxn modelId="{75BA55C3-6CD7-4856-B218-F62F36B8D19E}" srcId="{D6ED49CD-82BB-4711-8009-717339070486}" destId="{594DCA7C-FF18-4979-9FB0-22AE4F7BB9C9}" srcOrd="6" destOrd="0" parTransId="{3FF65980-73B7-4339-BA11-510F674AAEB3}" sibTransId="{0049C0B6-80B8-4E43-BC76-3C63C8961F4B}"/>
    <dgm:cxn modelId="{842B8454-8BAD-49AE-8918-5A4CE9C822F9}" srcId="{D6ED49CD-82BB-4711-8009-717339070486}" destId="{9D27927A-F9C5-40C2-87CB-F0ECFF81C370}" srcOrd="4" destOrd="0" parTransId="{B491013B-E803-4102-9203-E83900B8FFCF}" sibTransId="{D3660E2B-F181-4392-9769-7F97F5C35EEE}"/>
    <dgm:cxn modelId="{ACF3E06E-CA82-4FF6-BD57-6880C6CD1E8B}" type="presOf" srcId="{CA02B222-FBFE-4469-BC61-82FC52EEB359}" destId="{AF7DAF8D-F16B-4B7B-B6BC-22B449778166}" srcOrd="1" destOrd="0" presId="urn:microsoft.com/office/officeart/2005/8/layout/orgChart1"/>
    <dgm:cxn modelId="{A90DCA4E-1848-411D-BE87-D0DD683316FF}" srcId="{D6ED49CD-82BB-4711-8009-717339070486}" destId="{98919A82-8ED0-4B3D-A5CF-AF78DA60D7D5}" srcOrd="5" destOrd="0" parTransId="{E7A406A1-4AD3-42A3-AB5A-2D924E3CD41F}" sibTransId="{A46F1F0A-B7C0-4266-ABA5-27A72BA90513}"/>
    <dgm:cxn modelId="{9D362964-E79B-46B4-B2AA-7BD3E1BFC20B}" srcId="{D6ED49CD-82BB-4711-8009-717339070486}" destId="{CA02B222-FBFE-4469-BC61-82FC52EEB359}" srcOrd="1" destOrd="0" parTransId="{DFABE9BA-5017-48C6-9A6F-CF347B875C98}" sibTransId="{1A39C14E-FA84-4A2F-91CD-9A7CDBB689BD}"/>
    <dgm:cxn modelId="{BD91D646-0CEE-4547-A5F3-10429C5913F5}" type="presOf" srcId="{89D2CC5D-1EDD-433F-9AA7-B7BB2C70DEAC}" destId="{836B9CAA-5BC5-4C0F-A5AE-74A0B16CF8E4}" srcOrd="1" destOrd="0" presId="urn:microsoft.com/office/officeart/2005/8/layout/orgChart1"/>
    <dgm:cxn modelId="{9BCC37FE-6613-4716-A155-50FE1D6A46BA}" type="presOf" srcId="{594DCA7C-FF18-4979-9FB0-22AE4F7BB9C9}" destId="{9B3F48E2-4598-4067-9501-8B232F5B1C62}" srcOrd="0" destOrd="0" presId="urn:microsoft.com/office/officeart/2005/8/layout/orgChart1"/>
    <dgm:cxn modelId="{4278F4AF-A992-47F3-BE6F-3D7C352D1DEA}" srcId="{D6ED49CD-82BB-4711-8009-717339070486}" destId="{FDB4B4F0-D370-4301-BF05-07F203664A3A}" srcOrd="3" destOrd="0" parTransId="{78BED2FC-7AF3-4362-A384-6E76C4432C45}" sibTransId="{57C59354-41A7-4DE6-A332-A8A5DAE49D7C}"/>
    <dgm:cxn modelId="{462DCA63-DD7E-4001-8E77-C7C73565EA87}" type="presOf" srcId="{883B64F0-2EF4-438C-BF8B-37839A3FD6BD}" destId="{EB38C2C3-8A52-4359-8F01-79229570A715}" srcOrd="1" destOrd="0" presId="urn:microsoft.com/office/officeart/2005/8/layout/orgChart1"/>
    <dgm:cxn modelId="{57BED1BA-CA09-4615-988E-54A82B43CAE8}" srcId="{D6ED49CD-82BB-4711-8009-717339070486}" destId="{89D2CC5D-1EDD-433F-9AA7-B7BB2C70DEAC}" srcOrd="0" destOrd="0" parTransId="{C810371B-1BE8-4126-8664-773FA0F78D6D}" sibTransId="{8918AB12-1E48-4E5D-893B-7B4B6CAF0550}"/>
    <dgm:cxn modelId="{BD3EED01-8B2F-431A-9158-FECE3183C27B}" type="presOf" srcId="{D84307E8-6EF8-4E62-A184-D92736EAEEFF}" destId="{8E7EC8EB-C93F-45D5-AAAA-D5FC59744D77}" srcOrd="0" destOrd="0" presId="urn:microsoft.com/office/officeart/2005/8/layout/orgChart1"/>
    <dgm:cxn modelId="{C38025D6-BFFF-4799-A21A-254501D87EBF}" type="presOf" srcId="{C88EFE6A-F6A9-4A56-A918-757FFB5CF33D}" destId="{286EE830-CD74-45B9-9EA5-4983CDD45664}" srcOrd="0" destOrd="0" presId="urn:microsoft.com/office/officeart/2005/8/layout/orgChart1"/>
    <dgm:cxn modelId="{9F7BA859-545F-42D3-95F4-B9D8E429FC2B}" type="presOf" srcId="{CA02B222-FBFE-4469-BC61-82FC52EEB359}" destId="{78A1B5E4-7773-4A60-804C-30AF4EDA195B}" srcOrd="0" destOrd="0" presId="urn:microsoft.com/office/officeart/2005/8/layout/orgChart1"/>
    <dgm:cxn modelId="{B8C5BAA3-57E3-42BE-AF1B-F17B263C245F}" type="presOf" srcId="{98919A82-8ED0-4B3D-A5CF-AF78DA60D7D5}" destId="{F3690406-E94E-4BA8-9DD1-67F454223A16}" srcOrd="0" destOrd="0" presId="urn:microsoft.com/office/officeart/2005/8/layout/orgChart1"/>
    <dgm:cxn modelId="{5025EAED-5F35-48B8-B01B-B1B2A449FC2C}" type="presOf" srcId="{DFABE9BA-5017-48C6-9A6F-CF347B875C98}" destId="{7E7AA690-E16C-4B44-B330-E915841D23F0}" srcOrd="0" destOrd="0" presId="urn:microsoft.com/office/officeart/2005/8/layout/orgChart1"/>
    <dgm:cxn modelId="{BFD0FB56-67A2-4C76-BCE8-2B64C718B778}" type="presOf" srcId="{78BED2FC-7AF3-4362-A384-6E76C4432C45}" destId="{FEBBCA4B-3DD7-4BB8-B696-382B721AF5BF}" srcOrd="0" destOrd="0" presId="urn:microsoft.com/office/officeart/2005/8/layout/orgChart1"/>
    <dgm:cxn modelId="{6EB39587-6045-4B2D-ABB9-5F3ACE9AF668}" type="presOf" srcId="{883B64F0-2EF4-438C-BF8B-37839A3FD6BD}" destId="{F54C73B6-72F8-4C4B-90D7-DEEED1FCACD1}" srcOrd="0" destOrd="0" presId="urn:microsoft.com/office/officeart/2005/8/layout/orgChart1"/>
    <dgm:cxn modelId="{7D734254-8CB5-43F8-870E-252B875D0FB8}" type="presOf" srcId="{98919A82-8ED0-4B3D-A5CF-AF78DA60D7D5}" destId="{A24224EC-FC9F-4C45-968B-7981AC141E0D}" srcOrd="1" destOrd="0" presId="urn:microsoft.com/office/officeart/2005/8/layout/orgChart1"/>
    <dgm:cxn modelId="{6726B195-327C-48A3-A79B-C652EBEE4657}" type="presParOf" srcId="{8E7EC8EB-C93F-45D5-AAAA-D5FC59744D77}" destId="{033C1FCC-5197-43CD-948B-925FBAAB9934}" srcOrd="0" destOrd="0" presId="urn:microsoft.com/office/officeart/2005/8/layout/orgChart1"/>
    <dgm:cxn modelId="{4EFD6C87-147E-4BE5-8416-3F2674703C83}" type="presParOf" srcId="{033C1FCC-5197-43CD-948B-925FBAAB9934}" destId="{3B9AFD06-2408-4552-B548-E3F6C1DBC141}" srcOrd="0" destOrd="0" presId="urn:microsoft.com/office/officeart/2005/8/layout/orgChart1"/>
    <dgm:cxn modelId="{68CBA84E-DC2A-4F21-9700-0B771039C1B2}" type="presParOf" srcId="{3B9AFD06-2408-4552-B548-E3F6C1DBC141}" destId="{E52AD601-4155-4D0B-A91F-EE29FE038DC0}" srcOrd="0" destOrd="0" presId="urn:microsoft.com/office/officeart/2005/8/layout/orgChart1"/>
    <dgm:cxn modelId="{8214F1EA-3142-462D-A5EC-FAA84C2E76A3}" type="presParOf" srcId="{3B9AFD06-2408-4552-B548-E3F6C1DBC141}" destId="{F469992F-5EBC-4C56-885E-54039F30A131}" srcOrd="1" destOrd="0" presId="urn:microsoft.com/office/officeart/2005/8/layout/orgChart1"/>
    <dgm:cxn modelId="{A239CC0E-D6D8-4CDF-AE36-9C329E66D6DC}" type="presParOf" srcId="{033C1FCC-5197-43CD-948B-925FBAAB9934}" destId="{DD51340E-95D3-4E57-BEBF-7D50CA65BC81}" srcOrd="1" destOrd="0" presId="urn:microsoft.com/office/officeart/2005/8/layout/orgChart1"/>
    <dgm:cxn modelId="{E1A67C89-64AA-4336-8B8D-0BBFFE238992}" type="presParOf" srcId="{DD51340E-95D3-4E57-BEBF-7D50CA65BC81}" destId="{013DEFDC-2E20-4722-BD00-BC9AA22C5AF1}" srcOrd="0" destOrd="0" presId="urn:microsoft.com/office/officeart/2005/8/layout/orgChart1"/>
    <dgm:cxn modelId="{42B6F60C-DED5-4525-99B5-FE0B2215A023}" type="presParOf" srcId="{DD51340E-95D3-4E57-BEBF-7D50CA65BC81}" destId="{446A25C1-E27F-425D-A5EB-229C62DF0D3F}" srcOrd="1" destOrd="0" presId="urn:microsoft.com/office/officeart/2005/8/layout/orgChart1"/>
    <dgm:cxn modelId="{EBC83C9E-4F75-45BB-9935-EF7C6BCB4E7B}" type="presParOf" srcId="{446A25C1-E27F-425D-A5EB-229C62DF0D3F}" destId="{D790E811-7443-4E78-8484-4C5ED6A746B4}" srcOrd="0" destOrd="0" presId="urn:microsoft.com/office/officeart/2005/8/layout/orgChart1"/>
    <dgm:cxn modelId="{1C138256-55E1-41D6-83DA-30F66F94F206}" type="presParOf" srcId="{D790E811-7443-4E78-8484-4C5ED6A746B4}" destId="{FE9D34A8-A22D-4BA9-90FA-730BE287FEAD}" srcOrd="0" destOrd="0" presId="urn:microsoft.com/office/officeart/2005/8/layout/orgChart1"/>
    <dgm:cxn modelId="{275FB9E2-38DE-4CDA-84F6-2948CB2C532D}" type="presParOf" srcId="{D790E811-7443-4E78-8484-4C5ED6A746B4}" destId="{836B9CAA-5BC5-4C0F-A5AE-74A0B16CF8E4}" srcOrd="1" destOrd="0" presId="urn:microsoft.com/office/officeart/2005/8/layout/orgChart1"/>
    <dgm:cxn modelId="{10F23088-3D9E-4CAE-81A0-8A177358BC7B}" type="presParOf" srcId="{446A25C1-E27F-425D-A5EB-229C62DF0D3F}" destId="{38B24801-F585-4EE5-80F9-DA34DAF79821}" srcOrd="1" destOrd="0" presId="urn:microsoft.com/office/officeart/2005/8/layout/orgChart1"/>
    <dgm:cxn modelId="{28D2937A-FDBB-4812-9D40-6CE8E598E02A}" type="presParOf" srcId="{446A25C1-E27F-425D-A5EB-229C62DF0D3F}" destId="{0C2236DB-E930-4367-9C7E-408AEE66AC6E}" srcOrd="2" destOrd="0" presId="urn:microsoft.com/office/officeart/2005/8/layout/orgChart1"/>
    <dgm:cxn modelId="{0E360617-161B-42B4-947D-3F488F98ABCF}" type="presParOf" srcId="{DD51340E-95D3-4E57-BEBF-7D50CA65BC81}" destId="{7E7AA690-E16C-4B44-B330-E915841D23F0}" srcOrd="2" destOrd="0" presId="urn:microsoft.com/office/officeart/2005/8/layout/orgChart1"/>
    <dgm:cxn modelId="{8B5AA6BB-AB38-4273-B12B-D354147CF798}" type="presParOf" srcId="{DD51340E-95D3-4E57-BEBF-7D50CA65BC81}" destId="{EDA15D1B-020B-415C-9A09-481015850A6D}" srcOrd="3" destOrd="0" presId="urn:microsoft.com/office/officeart/2005/8/layout/orgChart1"/>
    <dgm:cxn modelId="{F8EE5026-8C67-440D-9105-0B980F5FF9FC}" type="presParOf" srcId="{EDA15D1B-020B-415C-9A09-481015850A6D}" destId="{073AB26C-6ADC-45EE-9E0C-620FBAFF4257}" srcOrd="0" destOrd="0" presId="urn:microsoft.com/office/officeart/2005/8/layout/orgChart1"/>
    <dgm:cxn modelId="{31FE0771-1C39-436C-85FD-7EB7F2ACFB0A}" type="presParOf" srcId="{073AB26C-6ADC-45EE-9E0C-620FBAFF4257}" destId="{78A1B5E4-7773-4A60-804C-30AF4EDA195B}" srcOrd="0" destOrd="0" presId="urn:microsoft.com/office/officeart/2005/8/layout/orgChart1"/>
    <dgm:cxn modelId="{846CCCE5-6CE9-4850-B98F-398F93F92ACF}" type="presParOf" srcId="{073AB26C-6ADC-45EE-9E0C-620FBAFF4257}" destId="{AF7DAF8D-F16B-4B7B-B6BC-22B449778166}" srcOrd="1" destOrd="0" presId="urn:microsoft.com/office/officeart/2005/8/layout/orgChart1"/>
    <dgm:cxn modelId="{1CC0E1CE-D9A4-42CA-99D2-B581C0AEA5F6}" type="presParOf" srcId="{EDA15D1B-020B-415C-9A09-481015850A6D}" destId="{960B600C-81AD-477B-9F83-88CDA2D729D1}" srcOrd="1" destOrd="0" presId="urn:microsoft.com/office/officeart/2005/8/layout/orgChart1"/>
    <dgm:cxn modelId="{445AAEFF-0C14-48C6-AECB-E059E3DA7B93}" type="presParOf" srcId="{EDA15D1B-020B-415C-9A09-481015850A6D}" destId="{B150C709-0EE5-43F2-B5E7-B2CE4651CCFB}" srcOrd="2" destOrd="0" presId="urn:microsoft.com/office/officeart/2005/8/layout/orgChart1"/>
    <dgm:cxn modelId="{9D0063AF-D2B2-469F-B74A-7D8CF09C5FE0}" type="presParOf" srcId="{DD51340E-95D3-4E57-BEBF-7D50CA65BC81}" destId="{286EE830-CD74-45B9-9EA5-4983CDD45664}" srcOrd="4" destOrd="0" presId="urn:microsoft.com/office/officeart/2005/8/layout/orgChart1"/>
    <dgm:cxn modelId="{5E4BA3D7-75C2-467A-9994-D4D255C11E0C}" type="presParOf" srcId="{DD51340E-95D3-4E57-BEBF-7D50CA65BC81}" destId="{8A5486BD-906D-4F87-9CF8-A60914584016}" srcOrd="5" destOrd="0" presId="urn:microsoft.com/office/officeart/2005/8/layout/orgChart1"/>
    <dgm:cxn modelId="{1CDD9B70-D066-44E2-8ED8-95DF4876A188}" type="presParOf" srcId="{8A5486BD-906D-4F87-9CF8-A60914584016}" destId="{BCCC880A-CE39-4A59-830D-39E2A7A6D8B8}" srcOrd="0" destOrd="0" presId="urn:microsoft.com/office/officeart/2005/8/layout/orgChart1"/>
    <dgm:cxn modelId="{1A0E2EA0-631E-4320-AABD-5D4E975D3252}" type="presParOf" srcId="{BCCC880A-CE39-4A59-830D-39E2A7A6D8B8}" destId="{F54C73B6-72F8-4C4B-90D7-DEEED1FCACD1}" srcOrd="0" destOrd="0" presId="urn:microsoft.com/office/officeart/2005/8/layout/orgChart1"/>
    <dgm:cxn modelId="{FD9002ED-5D4D-4C16-96CD-066FC142A74D}" type="presParOf" srcId="{BCCC880A-CE39-4A59-830D-39E2A7A6D8B8}" destId="{EB38C2C3-8A52-4359-8F01-79229570A715}" srcOrd="1" destOrd="0" presId="urn:microsoft.com/office/officeart/2005/8/layout/orgChart1"/>
    <dgm:cxn modelId="{8F9A9D6E-E9DD-4B93-A88C-D12A95C3D6E4}" type="presParOf" srcId="{8A5486BD-906D-4F87-9CF8-A60914584016}" destId="{11430E9E-D0BD-46C1-8DB3-47AAD9923D5D}" srcOrd="1" destOrd="0" presId="urn:microsoft.com/office/officeart/2005/8/layout/orgChart1"/>
    <dgm:cxn modelId="{15EB705F-8540-419A-A364-5171721EF18B}" type="presParOf" srcId="{8A5486BD-906D-4F87-9CF8-A60914584016}" destId="{02D69E0C-7187-44F9-9887-3B94D7B88F36}" srcOrd="2" destOrd="0" presId="urn:microsoft.com/office/officeart/2005/8/layout/orgChart1"/>
    <dgm:cxn modelId="{17959711-0711-484B-963C-33A80120D87C}" type="presParOf" srcId="{DD51340E-95D3-4E57-BEBF-7D50CA65BC81}" destId="{FEBBCA4B-3DD7-4BB8-B696-382B721AF5BF}" srcOrd="6" destOrd="0" presId="urn:microsoft.com/office/officeart/2005/8/layout/orgChart1"/>
    <dgm:cxn modelId="{B234C0AF-5056-4A58-96DD-89A792870E94}" type="presParOf" srcId="{DD51340E-95D3-4E57-BEBF-7D50CA65BC81}" destId="{82E7249F-5FBE-4D2E-8632-744E3187A367}" srcOrd="7" destOrd="0" presId="urn:microsoft.com/office/officeart/2005/8/layout/orgChart1"/>
    <dgm:cxn modelId="{AE71E61A-721B-4BF9-A24B-1A4DF789C52B}" type="presParOf" srcId="{82E7249F-5FBE-4D2E-8632-744E3187A367}" destId="{D169E7FB-1212-4B6B-92FA-6BC1B4731256}" srcOrd="0" destOrd="0" presId="urn:microsoft.com/office/officeart/2005/8/layout/orgChart1"/>
    <dgm:cxn modelId="{7916DE2C-E040-48C8-B942-976D463AF4B0}" type="presParOf" srcId="{D169E7FB-1212-4B6B-92FA-6BC1B4731256}" destId="{040F12DF-8691-46BB-9A73-F0026D8CF639}" srcOrd="0" destOrd="0" presId="urn:microsoft.com/office/officeart/2005/8/layout/orgChart1"/>
    <dgm:cxn modelId="{F3C168D2-E0F9-4F9D-91EB-8AFC2F1E6B9D}" type="presParOf" srcId="{D169E7FB-1212-4B6B-92FA-6BC1B4731256}" destId="{408BB61B-10EB-45F2-BD72-10BE6E743492}" srcOrd="1" destOrd="0" presId="urn:microsoft.com/office/officeart/2005/8/layout/orgChart1"/>
    <dgm:cxn modelId="{E318F951-F013-4D00-B319-5207D250BC60}" type="presParOf" srcId="{82E7249F-5FBE-4D2E-8632-744E3187A367}" destId="{5639D25A-15A4-48FE-AE83-7D19DD1DF1BC}" srcOrd="1" destOrd="0" presId="urn:microsoft.com/office/officeart/2005/8/layout/orgChart1"/>
    <dgm:cxn modelId="{84F80271-D1B4-47B7-8466-9FCCEA307354}" type="presParOf" srcId="{82E7249F-5FBE-4D2E-8632-744E3187A367}" destId="{9FBE8108-4E9D-44DE-A0E5-5557CCAD91BF}" srcOrd="2" destOrd="0" presId="urn:microsoft.com/office/officeart/2005/8/layout/orgChart1"/>
    <dgm:cxn modelId="{8B9DD227-1CCC-45C3-9E27-EFD281E0D0AD}" type="presParOf" srcId="{DD51340E-95D3-4E57-BEBF-7D50CA65BC81}" destId="{E5684FF1-BA93-4C5B-899D-2452B477F84B}" srcOrd="8" destOrd="0" presId="urn:microsoft.com/office/officeart/2005/8/layout/orgChart1"/>
    <dgm:cxn modelId="{92600C8B-5194-4AE9-945E-66CD3CF7FDD6}" type="presParOf" srcId="{DD51340E-95D3-4E57-BEBF-7D50CA65BC81}" destId="{39ED34DF-BDA1-4B02-8ABB-27859D72BC6A}" srcOrd="9" destOrd="0" presId="urn:microsoft.com/office/officeart/2005/8/layout/orgChart1"/>
    <dgm:cxn modelId="{7E808E03-22A2-4B0E-A894-F43A3A95B444}" type="presParOf" srcId="{39ED34DF-BDA1-4B02-8ABB-27859D72BC6A}" destId="{53564B76-0A70-4F78-8C59-E6554C908F56}" srcOrd="0" destOrd="0" presId="urn:microsoft.com/office/officeart/2005/8/layout/orgChart1"/>
    <dgm:cxn modelId="{BB772C23-7206-4846-9228-A51B70E0095D}" type="presParOf" srcId="{53564B76-0A70-4F78-8C59-E6554C908F56}" destId="{CB8E5F67-F753-47CE-B377-32EF4159E496}" srcOrd="0" destOrd="0" presId="urn:microsoft.com/office/officeart/2005/8/layout/orgChart1"/>
    <dgm:cxn modelId="{F6ED0736-8EBF-424F-BBB4-D6600B4A98E1}" type="presParOf" srcId="{53564B76-0A70-4F78-8C59-E6554C908F56}" destId="{09A3CC5C-54D1-4406-AE01-03F9406EB5F5}" srcOrd="1" destOrd="0" presId="urn:microsoft.com/office/officeart/2005/8/layout/orgChart1"/>
    <dgm:cxn modelId="{126C30CE-51B3-415F-AC08-6A3EF242130C}" type="presParOf" srcId="{39ED34DF-BDA1-4B02-8ABB-27859D72BC6A}" destId="{EDC64248-3442-4A1E-BD01-B9B7EF8D938E}" srcOrd="1" destOrd="0" presId="urn:microsoft.com/office/officeart/2005/8/layout/orgChart1"/>
    <dgm:cxn modelId="{CD9716B0-FC39-44CE-A36D-FBF6D9B870CA}" type="presParOf" srcId="{39ED34DF-BDA1-4B02-8ABB-27859D72BC6A}" destId="{02D23B8F-EDCE-44ED-966F-41026873D628}" srcOrd="2" destOrd="0" presId="urn:microsoft.com/office/officeart/2005/8/layout/orgChart1"/>
    <dgm:cxn modelId="{C2E429CA-5CE3-4251-AE25-0D6FC256183E}" type="presParOf" srcId="{DD51340E-95D3-4E57-BEBF-7D50CA65BC81}" destId="{0466380A-0A46-4DED-B019-7CE6503EDE4C}" srcOrd="10" destOrd="0" presId="urn:microsoft.com/office/officeart/2005/8/layout/orgChart1"/>
    <dgm:cxn modelId="{B16639FE-ECB7-4E7E-8791-1BE7F702351D}" type="presParOf" srcId="{DD51340E-95D3-4E57-BEBF-7D50CA65BC81}" destId="{011EE0C6-2BB0-4C1B-A8D0-AB535FD6E559}" srcOrd="11" destOrd="0" presId="urn:microsoft.com/office/officeart/2005/8/layout/orgChart1"/>
    <dgm:cxn modelId="{BAE8A0F2-1DAB-4012-8567-0C855BD792B6}" type="presParOf" srcId="{011EE0C6-2BB0-4C1B-A8D0-AB535FD6E559}" destId="{9576FB3E-C1F3-4DB3-B4D6-2357D5488E09}" srcOrd="0" destOrd="0" presId="urn:microsoft.com/office/officeart/2005/8/layout/orgChart1"/>
    <dgm:cxn modelId="{D4EE1D56-7A9D-472D-B5B9-BAE82FDA3530}" type="presParOf" srcId="{9576FB3E-C1F3-4DB3-B4D6-2357D5488E09}" destId="{F3690406-E94E-4BA8-9DD1-67F454223A16}" srcOrd="0" destOrd="0" presId="urn:microsoft.com/office/officeart/2005/8/layout/orgChart1"/>
    <dgm:cxn modelId="{42106E6E-EE7E-4585-A4FB-B3353766E058}" type="presParOf" srcId="{9576FB3E-C1F3-4DB3-B4D6-2357D5488E09}" destId="{A24224EC-FC9F-4C45-968B-7981AC141E0D}" srcOrd="1" destOrd="0" presId="urn:microsoft.com/office/officeart/2005/8/layout/orgChart1"/>
    <dgm:cxn modelId="{33354580-8B09-421D-8A82-61D60636498C}" type="presParOf" srcId="{011EE0C6-2BB0-4C1B-A8D0-AB535FD6E559}" destId="{2B73F9C9-CB5B-45AF-94DC-6A3B71CE73B0}" srcOrd="1" destOrd="0" presId="urn:microsoft.com/office/officeart/2005/8/layout/orgChart1"/>
    <dgm:cxn modelId="{7E7E1DA0-B25F-45FB-90C6-A33AC8A1A6A0}" type="presParOf" srcId="{011EE0C6-2BB0-4C1B-A8D0-AB535FD6E559}" destId="{4D9EE753-930B-40F3-A67D-F1C914EDC62A}" srcOrd="2" destOrd="0" presId="urn:microsoft.com/office/officeart/2005/8/layout/orgChart1"/>
    <dgm:cxn modelId="{3EC716E0-526E-48ED-9D04-6F0A91B58CED}" type="presParOf" srcId="{DD51340E-95D3-4E57-BEBF-7D50CA65BC81}" destId="{12E33DEE-C5FF-4C60-9054-A20B1021520C}" srcOrd="12" destOrd="0" presId="urn:microsoft.com/office/officeart/2005/8/layout/orgChart1"/>
    <dgm:cxn modelId="{F54EE76E-6B6F-4E78-9907-12F3812913DC}" type="presParOf" srcId="{DD51340E-95D3-4E57-BEBF-7D50CA65BC81}" destId="{7815B009-830B-43AE-9CA8-EF609809E07C}" srcOrd="13" destOrd="0" presId="urn:microsoft.com/office/officeart/2005/8/layout/orgChart1"/>
    <dgm:cxn modelId="{1CCB70FA-883B-4975-9FA8-D246CFB02BE3}" type="presParOf" srcId="{7815B009-830B-43AE-9CA8-EF609809E07C}" destId="{215FFEC1-E516-407F-8C07-B4077B999FB3}" srcOrd="0" destOrd="0" presId="urn:microsoft.com/office/officeart/2005/8/layout/orgChart1"/>
    <dgm:cxn modelId="{37FB7721-04BD-4909-8CBD-0F9C9B7C0706}" type="presParOf" srcId="{215FFEC1-E516-407F-8C07-B4077B999FB3}" destId="{9B3F48E2-4598-4067-9501-8B232F5B1C62}" srcOrd="0" destOrd="0" presId="urn:microsoft.com/office/officeart/2005/8/layout/orgChart1"/>
    <dgm:cxn modelId="{14D4F37B-19AD-4173-8307-5C557C30F77E}" type="presParOf" srcId="{215FFEC1-E516-407F-8C07-B4077B999FB3}" destId="{809314DC-04D8-453C-B239-3ABB5ACB6024}" srcOrd="1" destOrd="0" presId="urn:microsoft.com/office/officeart/2005/8/layout/orgChart1"/>
    <dgm:cxn modelId="{7BFA62B1-C5B6-428F-9280-8FBFB838A30D}" type="presParOf" srcId="{7815B009-830B-43AE-9CA8-EF609809E07C}" destId="{3BC9ABBC-0EED-415F-8AD0-FABCF806474D}" srcOrd="1" destOrd="0" presId="urn:microsoft.com/office/officeart/2005/8/layout/orgChart1"/>
    <dgm:cxn modelId="{81825B02-E44B-4C20-BA34-999D4A2C0AB7}" type="presParOf" srcId="{7815B009-830B-43AE-9CA8-EF609809E07C}" destId="{98C3C806-F854-47DC-B649-606FAB1F7EE7}" srcOrd="2" destOrd="0" presId="urn:microsoft.com/office/officeart/2005/8/layout/orgChart1"/>
    <dgm:cxn modelId="{565580F0-1022-4B34-A629-7A670CF1392D}" type="presParOf" srcId="{DD51340E-95D3-4E57-BEBF-7D50CA65BC81}" destId="{9DB56554-0907-4DA8-860D-F3920B0AC116}" srcOrd="14" destOrd="0" presId="urn:microsoft.com/office/officeart/2005/8/layout/orgChart1"/>
    <dgm:cxn modelId="{53187434-8EDE-47BD-9C05-5FC273A40D70}" type="presParOf" srcId="{DD51340E-95D3-4E57-BEBF-7D50CA65BC81}" destId="{15C8C869-FF45-47E1-B937-003F483C6EC7}" srcOrd="15" destOrd="0" presId="urn:microsoft.com/office/officeart/2005/8/layout/orgChart1"/>
    <dgm:cxn modelId="{C53AEE16-6B97-4DEC-B383-E3B422F20331}" type="presParOf" srcId="{15C8C869-FF45-47E1-B937-003F483C6EC7}" destId="{B1EB9B8E-CFB0-43A4-A833-0F2A8BD8834B}" srcOrd="0" destOrd="0" presId="urn:microsoft.com/office/officeart/2005/8/layout/orgChart1"/>
    <dgm:cxn modelId="{48998CF5-7C28-498D-8C04-B5D9786A5319}" type="presParOf" srcId="{B1EB9B8E-CFB0-43A4-A833-0F2A8BD8834B}" destId="{FFD22D96-4F30-4408-BE1D-C74389B9F78A}" srcOrd="0" destOrd="0" presId="urn:microsoft.com/office/officeart/2005/8/layout/orgChart1"/>
    <dgm:cxn modelId="{49146E9A-854C-45B1-9472-D71EAED79013}" type="presParOf" srcId="{B1EB9B8E-CFB0-43A4-A833-0F2A8BD8834B}" destId="{A4416F41-D349-4E0C-8FF0-6745EFAFD23E}" srcOrd="1" destOrd="0" presId="urn:microsoft.com/office/officeart/2005/8/layout/orgChart1"/>
    <dgm:cxn modelId="{0B449838-287C-4DB6-9E9C-B62D2B9CA412}" type="presParOf" srcId="{15C8C869-FF45-47E1-B937-003F483C6EC7}" destId="{4B706DAC-9FAD-487B-9238-8954506BBD58}" srcOrd="1" destOrd="0" presId="urn:microsoft.com/office/officeart/2005/8/layout/orgChart1"/>
    <dgm:cxn modelId="{50286198-E517-4790-92D6-203195D79B09}" type="presParOf" srcId="{15C8C869-FF45-47E1-B937-003F483C6EC7}" destId="{F34D77BF-AAA2-467B-8B2D-533365F53EBA}" srcOrd="2" destOrd="0" presId="urn:microsoft.com/office/officeart/2005/8/layout/orgChart1"/>
    <dgm:cxn modelId="{3D46A8FE-EF63-40E1-B6A0-E295765AEDB3}" type="presParOf" srcId="{033C1FCC-5197-43CD-948B-925FBAAB9934}" destId="{D073E406-4820-4AC3-A5AA-AD0919247E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56554-0907-4DA8-860D-F3920B0AC116}">
      <dsp:nvSpPr>
        <dsp:cNvPr id="0" name=""/>
        <dsp:cNvSpPr/>
      </dsp:nvSpPr>
      <dsp:spPr>
        <a:xfrm>
          <a:off x="5746531" y="1661962"/>
          <a:ext cx="513943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5139434" y="127423"/>
              </a:lnTo>
              <a:lnTo>
                <a:pt x="513943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33DEE-C5FF-4C60-9054-A20B1021520C}">
      <dsp:nvSpPr>
        <dsp:cNvPr id="0" name=""/>
        <dsp:cNvSpPr/>
      </dsp:nvSpPr>
      <dsp:spPr>
        <a:xfrm>
          <a:off x="5746531" y="1661962"/>
          <a:ext cx="367102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3671024" y="127423"/>
              </a:lnTo>
              <a:lnTo>
                <a:pt x="367102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6380A-0A46-4DED-B019-7CE6503EDE4C}">
      <dsp:nvSpPr>
        <dsp:cNvPr id="0" name=""/>
        <dsp:cNvSpPr/>
      </dsp:nvSpPr>
      <dsp:spPr>
        <a:xfrm>
          <a:off x="5746531" y="1661962"/>
          <a:ext cx="220261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2202614" y="127423"/>
              </a:lnTo>
              <a:lnTo>
                <a:pt x="220261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84FF1-BA93-4C5B-899D-2452B477F84B}">
      <dsp:nvSpPr>
        <dsp:cNvPr id="0" name=""/>
        <dsp:cNvSpPr/>
      </dsp:nvSpPr>
      <dsp:spPr>
        <a:xfrm>
          <a:off x="5746531" y="1661962"/>
          <a:ext cx="734204" cy="25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23"/>
              </a:lnTo>
              <a:lnTo>
                <a:pt x="734204" y="127423"/>
              </a:lnTo>
              <a:lnTo>
                <a:pt x="734204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BCA4B-3DD7-4BB8-B696-382B721AF5BF}">
      <dsp:nvSpPr>
        <dsp:cNvPr id="0" name=""/>
        <dsp:cNvSpPr/>
      </dsp:nvSpPr>
      <dsp:spPr>
        <a:xfrm>
          <a:off x="5012326" y="1661962"/>
          <a:ext cx="734204" cy="254847"/>
        </a:xfrm>
        <a:custGeom>
          <a:avLst/>
          <a:gdLst/>
          <a:ahLst/>
          <a:cxnLst/>
          <a:rect l="0" t="0" r="0" b="0"/>
          <a:pathLst>
            <a:path>
              <a:moveTo>
                <a:pt x="734204" y="0"/>
              </a:moveTo>
              <a:lnTo>
                <a:pt x="73420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EE830-CD74-45B9-9EA5-4983CDD45664}">
      <dsp:nvSpPr>
        <dsp:cNvPr id="0" name=""/>
        <dsp:cNvSpPr/>
      </dsp:nvSpPr>
      <dsp:spPr>
        <a:xfrm>
          <a:off x="3543916" y="1661962"/>
          <a:ext cx="2202614" cy="254847"/>
        </a:xfrm>
        <a:custGeom>
          <a:avLst/>
          <a:gdLst/>
          <a:ahLst/>
          <a:cxnLst/>
          <a:rect l="0" t="0" r="0" b="0"/>
          <a:pathLst>
            <a:path>
              <a:moveTo>
                <a:pt x="2202614" y="0"/>
              </a:moveTo>
              <a:lnTo>
                <a:pt x="220261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AA690-E16C-4B44-B330-E915841D23F0}">
      <dsp:nvSpPr>
        <dsp:cNvPr id="0" name=""/>
        <dsp:cNvSpPr/>
      </dsp:nvSpPr>
      <dsp:spPr>
        <a:xfrm>
          <a:off x="2075506" y="1661962"/>
          <a:ext cx="3671024" cy="254847"/>
        </a:xfrm>
        <a:custGeom>
          <a:avLst/>
          <a:gdLst/>
          <a:ahLst/>
          <a:cxnLst/>
          <a:rect l="0" t="0" r="0" b="0"/>
          <a:pathLst>
            <a:path>
              <a:moveTo>
                <a:pt x="3671024" y="0"/>
              </a:moveTo>
              <a:lnTo>
                <a:pt x="367102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DEFDC-2E20-4722-BD00-BC9AA22C5AF1}">
      <dsp:nvSpPr>
        <dsp:cNvPr id="0" name=""/>
        <dsp:cNvSpPr/>
      </dsp:nvSpPr>
      <dsp:spPr>
        <a:xfrm>
          <a:off x="607096" y="1661962"/>
          <a:ext cx="5139434" cy="254847"/>
        </a:xfrm>
        <a:custGeom>
          <a:avLst/>
          <a:gdLst/>
          <a:ahLst/>
          <a:cxnLst/>
          <a:rect l="0" t="0" r="0" b="0"/>
          <a:pathLst>
            <a:path>
              <a:moveTo>
                <a:pt x="5139434" y="0"/>
              </a:moveTo>
              <a:lnTo>
                <a:pt x="5139434" y="127423"/>
              </a:lnTo>
              <a:lnTo>
                <a:pt x="0" y="127423"/>
              </a:lnTo>
              <a:lnTo>
                <a:pt x="0" y="2548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AD601-4155-4D0B-A91F-EE29FE038DC0}">
      <dsp:nvSpPr>
        <dsp:cNvPr id="0" name=""/>
        <dsp:cNvSpPr/>
      </dsp:nvSpPr>
      <dsp:spPr>
        <a:xfrm>
          <a:off x="5139750" y="1055181"/>
          <a:ext cx="1213561" cy="60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B-complex</a:t>
          </a:r>
          <a:endParaRPr lang="en-US" sz="1500" kern="1200" dirty="0"/>
        </a:p>
      </dsp:txBody>
      <dsp:txXfrm>
        <a:off x="5139750" y="1055181"/>
        <a:ext cx="1213561" cy="606780"/>
      </dsp:txXfrm>
    </dsp:sp>
    <dsp:sp modelId="{FE9D34A8-A22D-4BA9-90FA-730BE287FEAD}">
      <dsp:nvSpPr>
        <dsp:cNvPr id="0" name=""/>
        <dsp:cNvSpPr/>
      </dsp:nvSpPr>
      <dsp:spPr>
        <a:xfrm>
          <a:off x="315" y="1916809"/>
          <a:ext cx="1213561" cy="606780"/>
        </a:xfrm>
        <a:prstGeom prst="rect">
          <a:avLst/>
        </a:prstGeom>
        <a:solidFill>
          <a:srgbClr val="38F4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B1 (Thiamine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15" y="1916809"/>
        <a:ext cx="1213561" cy="606780"/>
      </dsp:txXfrm>
    </dsp:sp>
    <dsp:sp modelId="{78A1B5E4-7773-4A60-804C-30AF4EDA195B}">
      <dsp:nvSpPr>
        <dsp:cNvPr id="0" name=""/>
        <dsp:cNvSpPr/>
      </dsp:nvSpPr>
      <dsp:spPr>
        <a:xfrm>
          <a:off x="1468725" y="1916809"/>
          <a:ext cx="1213561" cy="606780"/>
        </a:xfrm>
        <a:prstGeom prst="rect">
          <a:avLst/>
        </a:prstGeom>
        <a:solidFill>
          <a:srgbClr val="47EE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B2 (riboflavin)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468725" y="1916809"/>
        <a:ext cx="1213561" cy="606780"/>
      </dsp:txXfrm>
    </dsp:sp>
    <dsp:sp modelId="{F54C73B6-72F8-4C4B-90D7-DEEED1FCACD1}">
      <dsp:nvSpPr>
        <dsp:cNvPr id="0" name=""/>
        <dsp:cNvSpPr/>
      </dsp:nvSpPr>
      <dsp:spPr>
        <a:xfrm>
          <a:off x="2937135" y="1916809"/>
          <a:ext cx="1213561" cy="606780"/>
        </a:xfrm>
        <a:prstGeom prst="rect">
          <a:avLst/>
        </a:prstGeom>
        <a:solidFill>
          <a:srgbClr val="47EE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B3    (Niacin)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937135" y="1916809"/>
        <a:ext cx="1213561" cy="606780"/>
      </dsp:txXfrm>
    </dsp:sp>
    <dsp:sp modelId="{040F12DF-8691-46BB-9A73-F0026D8CF639}">
      <dsp:nvSpPr>
        <dsp:cNvPr id="0" name=""/>
        <dsp:cNvSpPr/>
      </dsp:nvSpPr>
      <dsp:spPr>
        <a:xfrm>
          <a:off x="4405545" y="1916809"/>
          <a:ext cx="1213561" cy="606780"/>
        </a:xfrm>
        <a:prstGeom prst="rect">
          <a:avLst/>
        </a:prstGeom>
        <a:solidFill>
          <a:srgbClr val="24FA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B5 (Pantothenic A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405545" y="1916809"/>
        <a:ext cx="1213561" cy="606780"/>
      </dsp:txXfrm>
    </dsp:sp>
    <dsp:sp modelId="{CB8E5F67-F753-47CE-B377-32EF4159E496}">
      <dsp:nvSpPr>
        <dsp:cNvPr id="0" name=""/>
        <dsp:cNvSpPr/>
      </dsp:nvSpPr>
      <dsp:spPr>
        <a:xfrm>
          <a:off x="5873954" y="1916809"/>
          <a:ext cx="1213561" cy="606780"/>
        </a:xfrm>
        <a:prstGeom prst="rect">
          <a:avLst/>
        </a:prstGeom>
        <a:solidFill>
          <a:srgbClr val="24FA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B6  (Pyridoxine)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5873954" y="1916809"/>
        <a:ext cx="1213561" cy="606780"/>
      </dsp:txXfrm>
    </dsp:sp>
    <dsp:sp modelId="{F3690406-E94E-4BA8-9DD1-67F454223A16}">
      <dsp:nvSpPr>
        <dsp:cNvPr id="0" name=""/>
        <dsp:cNvSpPr/>
      </dsp:nvSpPr>
      <dsp:spPr>
        <a:xfrm>
          <a:off x="7342364" y="1916809"/>
          <a:ext cx="1213561" cy="606780"/>
        </a:xfrm>
        <a:prstGeom prst="rect">
          <a:avLst/>
        </a:prstGeom>
        <a:solidFill>
          <a:srgbClr val="24FA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B7 (Biotin)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7342364" y="1916809"/>
        <a:ext cx="1213561" cy="606780"/>
      </dsp:txXfrm>
    </dsp:sp>
    <dsp:sp modelId="{9B3F48E2-4598-4067-9501-8B232F5B1C62}">
      <dsp:nvSpPr>
        <dsp:cNvPr id="0" name=""/>
        <dsp:cNvSpPr/>
      </dsp:nvSpPr>
      <dsp:spPr>
        <a:xfrm>
          <a:off x="8810774" y="1916809"/>
          <a:ext cx="1213561" cy="606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B9               (Folic Acid)</a:t>
          </a:r>
          <a:endParaRPr lang="en-US" sz="1500" kern="1200" dirty="0"/>
        </a:p>
      </dsp:txBody>
      <dsp:txXfrm>
        <a:off x="8810774" y="1916809"/>
        <a:ext cx="1213561" cy="606780"/>
      </dsp:txXfrm>
    </dsp:sp>
    <dsp:sp modelId="{FFD22D96-4F30-4408-BE1D-C74389B9F78A}">
      <dsp:nvSpPr>
        <dsp:cNvPr id="0" name=""/>
        <dsp:cNvSpPr/>
      </dsp:nvSpPr>
      <dsp:spPr>
        <a:xfrm>
          <a:off x="10279184" y="1916809"/>
          <a:ext cx="1213561" cy="606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B12 (</a:t>
          </a:r>
          <a:r>
            <a:rPr lang="en-US" sz="1500" kern="1200" dirty="0" err="1" smtClean="0"/>
            <a:t>Cobalamins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10279184" y="1916809"/>
        <a:ext cx="1213561" cy="60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AAD03-2889-4574-9AD4-44364A7A422B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DFB6A-A5E8-433B-9704-D1A3CF7A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4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08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08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18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83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32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42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5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26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1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86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54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76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69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00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14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29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89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042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79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456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598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neurological symptoms are gradual</a:t>
            </a:r>
            <a:r>
              <a:rPr lang="en-US" baseline="0" dirty="0" smtClean="0"/>
              <a:t> to develop &amp; sometimes not reversible with B12 supplementation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8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635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131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7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Vital Amines: important</a:t>
            </a:r>
            <a:r>
              <a:rPr lang="en-US" baseline="0" dirty="0" smtClean="0"/>
              <a:t> for growth &amp; thought to be Amines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4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4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83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Chemically distinct  but similar properties,</a:t>
            </a:r>
            <a:r>
              <a:rPr lang="en-US" baseline="0" dirty="0" smtClean="0"/>
              <a:t> act in synergy, that’s why clubbed together as B-complex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98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4C11-044F-4D43-88F4-540CD88740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4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9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6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7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3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8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2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9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6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5E0A-63CE-4C6A-8A5C-51F5D5E2B6B0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4F32-52D8-4B68-B5DB-FEE10CC1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0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pi.oregonstate.edu/infocenter/glossary.html#fatty aci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pi.oregonstate.edu/infocenter/glossary.html#catabolism" TargetMode="External"/><Relationship Id="rId5" Type="http://schemas.openxmlformats.org/officeDocument/2006/relationships/hyperlink" Target="http://lpi.oregonstate.edu/infocenter/glossary.html#amino acids" TargetMode="External"/><Relationship Id="rId4" Type="http://schemas.openxmlformats.org/officeDocument/2006/relationships/hyperlink" Target="http://lpi.oregonstate.edu/infocenter/glossary.html#gluconeogenesi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pi.oregonstate.edu/infocenter/glossary.html#methionin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pi.oregonstate.edu/infocenter/glossary.html#homocystein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pi.oregonstate.edu/infocenter/glossary.html#ion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VITAMINS-6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Shariq Syed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326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B7 : 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136086" cy="440175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Biotin is attached at the active site of five mammalian enzymes known as </a:t>
            </a:r>
            <a:r>
              <a:rPr lang="en-US" dirty="0" smtClean="0"/>
              <a:t>carboxylases</a:t>
            </a:r>
          </a:p>
          <a:p>
            <a:pPr lvl="2"/>
            <a:r>
              <a:rPr lang="en-US" b="1" dirty="0"/>
              <a:t>Acetyl-CoA carboxylase I and II</a:t>
            </a:r>
            <a:r>
              <a:rPr lang="en-US" dirty="0"/>
              <a:t> catalyze the binding of bicarbonate to acetyl-CoA to form </a:t>
            </a:r>
            <a:r>
              <a:rPr lang="en-US" dirty="0" err="1" smtClean="0"/>
              <a:t>malonyl</a:t>
            </a:r>
            <a:r>
              <a:rPr lang="en-US" dirty="0" smtClean="0"/>
              <a:t>-CoA</a:t>
            </a:r>
          </a:p>
          <a:p>
            <a:pPr lvl="2"/>
            <a:r>
              <a:rPr lang="en-US" dirty="0" err="1" smtClean="0"/>
              <a:t>Malonyl</a:t>
            </a:r>
            <a:r>
              <a:rPr lang="en-US" dirty="0" smtClean="0"/>
              <a:t>-CoA </a:t>
            </a:r>
            <a:r>
              <a:rPr lang="en-US" dirty="0"/>
              <a:t>is required for the synthesis of </a:t>
            </a:r>
            <a:r>
              <a:rPr lang="en-US" dirty="0">
                <a:hlinkClick r:id="rId3"/>
              </a:rPr>
              <a:t>fatty </a:t>
            </a:r>
            <a:r>
              <a:rPr lang="en-US" dirty="0" smtClean="0">
                <a:hlinkClick r:id="rId3"/>
              </a:rPr>
              <a:t>acids</a:t>
            </a:r>
            <a:endParaRPr lang="en-US" dirty="0" smtClean="0"/>
          </a:p>
          <a:p>
            <a:pPr lvl="2"/>
            <a:r>
              <a:rPr lang="en-US" b="1" dirty="0"/>
              <a:t>Pyruvate carboxylase</a:t>
            </a:r>
            <a:r>
              <a:rPr lang="en-US" dirty="0"/>
              <a:t> is a critical enzyme in </a:t>
            </a:r>
            <a:r>
              <a:rPr lang="en-US" dirty="0">
                <a:hlinkClick r:id="rId4"/>
              </a:rPr>
              <a:t>gluconeogenesis</a:t>
            </a:r>
            <a:r>
              <a:rPr lang="en-US" dirty="0"/>
              <a:t>—the formation of glucose from sources other than carbohydrates, for example, </a:t>
            </a:r>
            <a:r>
              <a:rPr lang="en-US" dirty="0">
                <a:hlinkClick r:id="rId5"/>
              </a:rPr>
              <a:t>amino </a:t>
            </a:r>
            <a:r>
              <a:rPr lang="en-US" dirty="0" smtClean="0">
                <a:hlinkClick r:id="rId5"/>
              </a:rPr>
              <a:t>acids</a:t>
            </a:r>
            <a:endParaRPr lang="en-US" dirty="0" smtClean="0"/>
          </a:p>
          <a:p>
            <a:pPr lvl="2"/>
            <a:r>
              <a:rPr lang="en-US" b="1" dirty="0" err="1"/>
              <a:t>Methylcrotonyl</a:t>
            </a:r>
            <a:r>
              <a:rPr lang="en-US" b="1" dirty="0"/>
              <a:t>-CoA carboxylase</a:t>
            </a:r>
            <a:r>
              <a:rPr lang="en-US" dirty="0"/>
              <a:t> catalyzes an essential step in </a:t>
            </a:r>
            <a:r>
              <a:rPr lang="en-US" dirty="0" smtClean="0"/>
              <a:t>the </a:t>
            </a:r>
            <a:r>
              <a:rPr lang="en-US" dirty="0" smtClean="0">
                <a:hlinkClick r:id="rId6"/>
              </a:rPr>
              <a:t>catabolism</a:t>
            </a:r>
            <a:r>
              <a:rPr lang="en-US" dirty="0"/>
              <a:t> of </a:t>
            </a:r>
            <a:r>
              <a:rPr lang="en-US" dirty="0" err="1"/>
              <a:t>leucine</a:t>
            </a:r>
            <a:r>
              <a:rPr lang="en-US" dirty="0"/>
              <a:t>, an essential amino </a:t>
            </a:r>
            <a:r>
              <a:rPr lang="en-US" dirty="0" smtClean="0"/>
              <a:t>acid</a:t>
            </a:r>
          </a:p>
          <a:p>
            <a:pPr lvl="2"/>
            <a:r>
              <a:rPr lang="en-US" b="1" dirty="0" err="1"/>
              <a:t>Propionyl</a:t>
            </a:r>
            <a:r>
              <a:rPr lang="en-US" b="1" dirty="0"/>
              <a:t>-CoA carboxylase</a:t>
            </a:r>
            <a:r>
              <a:rPr lang="en-US" dirty="0"/>
              <a:t> catalyzes essential steps in the metabolism of certain amino acids, cholesterol, and odd chain fatty acids</a:t>
            </a:r>
          </a:p>
          <a:p>
            <a:pPr lvl="2"/>
            <a:endParaRPr lang="en-US" sz="20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8871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B7 : 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136086" cy="4401754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Histone </a:t>
            </a:r>
            <a:r>
              <a:rPr lang="en-US" dirty="0" err="1" smtClean="0"/>
              <a:t>biotinylation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Histones are proteins that bind to DNA to form chromosomes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Biotinylation</a:t>
            </a:r>
            <a:r>
              <a:rPr lang="en-US" dirty="0" smtClean="0"/>
              <a:t> </a:t>
            </a:r>
            <a:r>
              <a:rPr lang="en-US" dirty="0"/>
              <a:t>of histones plays a role in </a:t>
            </a:r>
            <a:endParaRPr lang="en-US" dirty="0" smtClean="0"/>
          </a:p>
          <a:p>
            <a:pPr lvl="3"/>
            <a:r>
              <a:rPr lang="en-US" sz="2000" dirty="0" smtClean="0"/>
              <a:t>regulating </a:t>
            </a:r>
            <a:r>
              <a:rPr lang="en-US" sz="2000" dirty="0"/>
              <a:t>DNA replication and transcription </a:t>
            </a:r>
            <a:endParaRPr lang="en-US" sz="2000" dirty="0" smtClean="0"/>
          </a:p>
          <a:p>
            <a:pPr lvl="3"/>
            <a:r>
              <a:rPr lang="en-US" sz="2000" dirty="0" smtClean="0"/>
              <a:t>cellular </a:t>
            </a:r>
            <a:r>
              <a:rPr lang="en-US" sz="2000" dirty="0"/>
              <a:t>proliferation and other cellular responses</a:t>
            </a:r>
          </a:p>
          <a:p>
            <a:pPr lvl="2"/>
            <a:endParaRPr lang="en-US" sz="20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00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B7 : Deficiency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1136086" cy="453072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Biotin deficiency is very rare</a:t>
            </a:r>
          </a:p>
          <a:p>
            <a:pPr lvl="1"/>
            <a:r>
              <a:rPr lang="en-US" dirty="0" smtClean="0"/>
              <a:t>Biotin is needed in diet in two different situations: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rolonged intravenous feeding (parenteral) without biotin supplementation</a:t>
            </a:r>
          </a:p>
          <a:p>
            <a:pPr lvl="2"/>
            <a:r>
              <a:rPr lang="en-US" dirty="0" smtClean="0"/>
              <a:t>Consumption of raw egg white for a prolonged period (many weeks to years). </a:t>
            </a:r>
            <a:r>
              <a:rPr lang="en-US" dirty="0" err="1" smtClean="0"/>
              <a:t>Avidin</a:t>
            </a:r>
            <a:r>
              <a:rPr lang="en-US" dirty="0" smtClean="0"/>
              <a:t> is an antimicrobial protein found in egg white that binds biotin and prevents its absorption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Sign/symptoms</a:t>
            </a:r>
          </a:p>
          <a:p>
            <a:pPr lvl="2"/>
            <a:r>
              <a:rPr lang="en-US" dirty="0" smtClean="0"/>
              <a:t>Hair </a:t>
            </a:r>
            <a:r>
              <a:rPr lang="en-US" dirty="0"/>
              <a:t>loss and a scaly red rash around the eyes, nose, </a:t>
            </a:r>
            <a:r>
              <a:rPr lang="en-US" dirty="0" smtClean="0"/>
              <a:t>mouth</a:t>
            </a:r>
          </a:p>
          <a:p>
            <a:pPr lvl="2"/>
            <a:r>
              <a:rPr lang="en-US" dirty="0"/>
              <a:t>Neurologic symptoms </a:t>
            </a:r>
            <a:r>
              <a:rPr lang="en-US" dirty="0" smtClean="0"/>
              <a:t> include </a:t>
            </a:r>
            <a:r>
              <a:rPr lang="en-US" u="sng" dirty="0"/>
              <a:t>depression, lethargy, hallucination, and numbness and tingling of the </a:t>
            </a:r>
            <a:r>
              <a:rPr lang="en-US" u="sng" dirty="0" smtClean="0"/>
              <a:t>extremities</a:t>
            </a:r>
          </a:p>
          <a:p>
            <a:pPr lvl="2"/>
            <a:r>
              <a:rPr lang="en-US" dirty="0"/>
              <a:t>Individuals with hereditary disorders of biotin metabolism </a:t>
            </a:r>
            <a:r>
              <a:rPr lang="en-US" dirty="0" smtClean="0"/>
              <a:t>have </a:t>
            </a:r>
            <a:r>
              <a:rPr lang="en-US" dirty="0"/>
              <a:t>similar physical findings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20894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B7 : How much do we need 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2342419"/>
            <a:ext cx="63613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Infants : 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5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Children: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8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Adults: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25 – 30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8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B7 : Food Source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8446" y="2592358"/>
            <a:ext cx="4302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Egg yolk, liver, and yeast are rich sources of biotin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2978" y="2329585"/>
            <a:ext cx="4042278" cy="243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B9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2112579"/>
            <a:ext cx="1097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Also known as Folic acid, Folate, general term for Vitamin B9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Folate is a naturally occurring form of the vitamin, found in food, while folic acid is synthetically produced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Folate refers </a:t>
            </a:r>
            <a:r>
              <a:rPr lang="en-US" sz="2800" dirty="0"/>
              <a:t>to the various </a:t>
            </a:r>
            <a:r>
              <a:rPr lang="en-US" sz="2800" dirty="0" err="1"/>
              <a:t>tetrahydrofolate</a:t>
            </a:r>
            <a:r>
              <a:rPr lang="en-US" sz="2800" dirty="0"/>
              <a:t> derivatives naturally found in food</a:t>
            </a:r>
          </a:p>
        </p:txBody>
      </p:sp>
    </p:spTree>
    <p:extLst>
      <p:ext uri="{BB962C8B-B14F-4D97-AF65-F5344CB8AC3E}">
        <p14:creationId xmlns:p14="http://schemas.microsoft.com/office/powerpoint/2010/main" val="7268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Folic Acid Structure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312" y="2984008"/>
            <a:ext cx="3571875" cy="1276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8969" y="2890043"/>
            <a:ext cx="4250871" cy="15145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6411" y="4954137"/>
            <a:ext cx="22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Folic Acid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39551" y="4918797"/>
            <a:ext cx="22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Tetrahydrofolate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50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Folic Acid: 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1136086" cy="4530725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One carbon metabolism:</a:t>
            </a:r>
          </a:p>
          <a:p>
            <a:pPr lvl="2"/>
            <a:r>
              <a:rPr lang="en-US" dirty="0" smtClean="0"/>
              <a:t>folate coenzymes mediate the transfer of one-carbon units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ct as acceptors and donors of one-carbon units in a variety of reactions critical to the metabolism of nucleic acids and amino acids 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Nucleic Acid metabolism:</a:t>
            </a:r>
          </a:p>
          <a:p>
            <a:pPr lvl="2"/>
            <a:r>
              <a:rPr lang="en-US" dirty="0" smtClean="0"/>
              <a:t>The synthesis of DNA from its precursors (thymidine and purines)</a:t>
            </a:r>
          </a:p>
          <a:p>
            <a:pPr lvl="2"/>
            <a:r>
              <a:rPr lang="en-US" dirty="0" smtClean="0"/>
              <a:t>Required for the synthesis of methionine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Amino Acid metabolism:</a:t>
            </a:r>
          </a:p>
          <a:p>
            <a:pPr lvl="2"/>
            <a:r>
              <a:rPr lang="en-US" dirty="0" smtClean="0"/>
              <a:t>Metabolism </a:t>
            </a:r>
            <a:r>
              <a:rPr lang="en-US" dirty="0"/>
              <a:t>of several important amino </a:t>
            </a:r>
            <a:r>
              <a:rPr lang="en-US" dirty="0" smtClean="0"/>
              <a:t>acids</a:t>
            </a:r>
          </a:p>
          <a:p>
            <a:pPr lvl="2"/>
            <a:r>
              <a:rPr lang="en-US" dirty="0" smtClean="0"/>
              <a:t>Synthesis </a:t>
            </a:r>
            <a:r>
              <a:rPr lang="en-US" dirty="0"/>
              <a:t>of </a:t>
            </a:r>
            <a:r>
              <a:rPr lang="en-US" dirty="0">
                <a:hlinkClick r:id="rId3"/>
              </a:rPr>
              <a:t>methionine</a:t>
            </a:r>
            <a:r>
              <a:rPr lang="en-US" dirty="0"/>
              <a:t> from </a:t>
            </a:r>
            <a:r>
              <a:rPr lang="en-US" dirty="0" err="1">
                <a:hlinkClick r:id="rId4"/>
              </a:rPr>
              <a:t>homocysteine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7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Folic Acid: Deficiency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7714" y="2190749"/>
            <a:ext cx="11136086" cy="453072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Symptoms appear late as the effects of deficiency are gradual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Rapidly </a:t>
            </a:r>
            <a:r>
              <a:rPr lang="en-US" dirty="0"/>
              <a:t>dividing cells are most vulnerable to the effects of folate </a:t>
            </a:r>
            <a:r>
              <a:rPr lang="en-US" dirty="0" smtClean="0"/>
              <a:t>deficiency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lood </a:t>
            </a:r>
            <a:r>
              <a:rPr lang="en-US" dirty="0"/>
              <a:t>cell division becomes abnormal resulting in fewer but larger red blood </a:t>
            </a:r>
            <a:r>
              <a:rPr lang="en-US" dirty="0" smtClean="0"/>
              <a:t>cells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results in anemia (</a:t>
            </a:r>
            <a:r>
              <a:rPr lang="en-US" dirty="0" err="1" smtClean="0"/>
              <a:t>megaloblastic</a:t>
            </a:r>
            <a:r>
              <a:rPr lang="en-US" dirty="0" smtClean="0"/>
              <a:t> anemia, enlarged immature RBC)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Anemia results in decreased </a:t>
            </a:r>
            <a:r>
              <a:rPr lang="en-US" dirty="0"/>
              <a:t>oxygen carrying capacity of the blood </a:t>
            </a:r>
            <a:endParaRPr lang="en-US" dirty="0" smtClean="0"/>
          </a:p>
          <a:p>
            <a:pPr lvl="1"/>
            <a:r>
              <a:rPr lang="en-US" dirty="0" smtClean="0"/>
              <a:t>Ultimately </a:t>
            </a:r>
            <a:r>
              <a:rPr lang="en-US" dirty="0"/>
              <a:t>result in symptoms of fatigue, weakness, and shortness of breath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183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Folic Acid: How much do we need 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2342419"/>
            <a:ext cx="63613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Infants : 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65 – 80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Children: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150 – 200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Adults: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400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726506"/>
          </a:xfrm>
        </p:spPr>
        <p:txBody>
          <a:bodyPr/>
          <a:lstStyle/>
          <a:p>
            <a:r>
              <a:rPr lang="en-US" dirty="0" smtClean="0"/>
              <a:t>Vitamin B5 is also known as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Pop Quiz !!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051" y="2811439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Pantothenic Acid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895834" y="4509353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Some acid, cant remember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886735" y="2822812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Chloroacetic</a:t>
            </a:r>
            <a:r>
              <a:rPr lang="en-US" sz="3600" dirty="0" smtClean="0"/>
              <a:t> acid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224586" y="4444030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Nicotinic acid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1952817" y="2590799"/>
            <a:ext cx="3057098" cy="151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Folic Acid: Food Source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987" y="2175523"/>
            <a:ext cx="3957569" cy="31692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6315" y="237914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Green leafy </a:t>
            </a:r>
            <a:r>
              <a:rPr lang="en-US" sz="2400" dirty="0" smtClean="0"/>
              <a:t>vegetables </a:t>
            </a:r>
            <a:r>
              <a:rPr lang="en-US" sz="2400" dirty="0"/>
              <a:t>are rich sources of folate and provide the basis for its </a:t>
            </a:r>
            <a:r>
              <a:rPr lang="en-US" sz="2400" dirty="0" smtClean="0"/>
              <a:t>name</a:t>
            </a:r>
          </a:p>
          <a:p>
            <a:endParaRPr lang="en-US" sz="2400" dirty="0"/>
          </a:p>
          <a:p>
            <a:r>
              <a:rPr lang="en-US" sz="2400" dirty="0"/>
              <a:t>Citrus fruit juices, legumes, and fortified cereals are also excellent sources of folate</a:t>
            </a:r>
          </a:p>
        </p:txBody>
      </p:sp>
    </p:spTree>
    <p:extLst>
      <p:ext uri="{BB962C8B-B14F-4D97-AF65-F5344CB8AC3E}">
        <p14:creationId xmlns:p14="http://schemas.microsoft.com/office/powerpoint/2010/main" val="7757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Folic Acid: Food Source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37724"/>
              </p:ext>
            </p:extLst>
          </p:nvPr>
        </p:nvGraphicFramePr>
        <p:xfrm>
          <a:off x="1339404" y="1957627"/>
          <a:ext cx="9697792" cy="4305527"/>
        </p:xfrm>
        <a:graphic>
          <a:graphicData uri="http://schemas.openxmlformats.org/drawingml/2006/table">
            <a:tbl>
              <a:tblPr/>
              <a:tblGrid>
                <a:gridCol w="4170051"/>
                <a:gridCol w="2715382"/>
                <a:gridCol w="2812359"/>
              </a:tblGrid>
              <a:tr h="458321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effectLst/>
                          <a:latin typeface="verdana" panose="020B0604030504040204" pitchFamily="34" charset="0"/>
                        </a:rPr>
                        <a:t>Food</a:t>
                      </a:r>
                      <a:endParaRPr lang="en-US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effectLst/>
                          <a:latin typeface="verdana" panose="020B0604030504040204" pitchFamily="34" charset="0"/>
                        </a:rPr>
                        <a:t>Serving</a:t>
                      </a:r>
                      <a:endParaRPr lang="en-US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verdana" panose="020B0604030504040204" pitchFamily="34" charset="0"/>
                        </a:rPr>
                        <a:t>Folate (mcg)</a:t>
                      </a:r>
                      <a:endParaRPr lang="en-US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321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Orange juice (from concentrate)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6 ounces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83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Spinach (cooked)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1/2 cup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321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Asparagus (cooked)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1/2 cup (~ 6 spears)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Lentils (cooked)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1/2 cup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179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321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Garbanzo beans (cooked)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1/2 cup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141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Lima beans (cooked)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1/2 cup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321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Bread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 slice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20 (Folic acid)*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321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Pasta (cooked)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 cup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60 (Folic acid)*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8321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Rice (cooked)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1 cup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60 (Folic acid)*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6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B12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276" y="2434550"/>
            <a:ext cx="1123037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Vitamin B</a:t>
            </a:r>
            <a:r>
              <a:rPr lang="en-US" sz="2600" baseline="-25000" dirty="0"/>
              <a:t>12</a:t>
            </a:r>
            <a:r>
              <a:rPr lang="en-US" sz="2600" dirty="0"/>
              <a:t> has the </a:t>
            </a:r>
            <a:r>
              <a:rPr lang="en-US" sz="2600" u="sng" dirty="0"/>
              <a:t>largest and most complex chemical structure</a:t>
            </a:r>
            <a:r>
              <a:rPr lang="en-US" sz="2600" dirty="0"/>
              <a:t> of all the </a:t>
            </a:r>
            <a:r>
              <a:rPr lang="en-US" sz="2600" dirty="0" smtClean="0"/>
              <a:t>vitamins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It </a:t>
            </a:r>
            <a:r>
              <a:rPr lang="en-US" sz="2600" dirty="0"/>
              <a:t>is unique among vitamins in that it contains a metal </a:t>
            </a:r>
            <a:r>
              <a:rPr lang="en-US" sz="2600" dirty="0">
                <a:hlinkClick r:id="rId3"/>
              </a:rPr>
              <a:t>ion</a:t>
            </a:r>
            <a:r>
              <a:rPr lang="en-US" sz="2600" dirty="0"/>
              <a:t>, </a:t>
            </a:r>
            <a:r>
              <a:rPr lang="en-US" sz="2600" dirty="0" smtClean="0"/>
              <a:t>cobalt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For </a:t>
            </a:r>
            <a:r>
              <a:rPr lang="en-US" sz="2600" dirty="0"/>
              <a:t>this reason </a:t>
            </a:r>
            <a:r>
              <a:rPr lang="en-US" sz="2600" i="1" dirty="0" err="1"/>
              <a:t>cobalamin</a:t>
            </a:r>
            <a:r>
              <a:rPr lang="en-US" sz="2600" dirty="0"/>
              <a:t> is the term used to refer to compounds having vitamin </a:t>
            </a:r>
            <a:r>
              <a:rPr lang="en-US" sz="2600" dirty="0" smtClean="0"/>
              <a:t>B</a:t>
            </a:r>
            <a:r>
              <a:rPr lang="en-US" sz="2600" baseline="-25000" dirty="0" smtClean="0"/>
              <a:t>12</a:t>
            </a:r>
            <a:r>
              <a:rPr lang="en-US" sz="2600" dirty="0" smtClean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274378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B12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811" y="2009546"/>
            <a:ext cx="1123037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err="1" smtClean="0"/>
              <a:t>Methylcobalamin</a:t>
            </a:r>
            <a:r>
              <a:rPr lang="en-US" sz="2600" dirty="0" smtClean="0"/>
              <a:t> </a:t>
            </a:r>
            <a:r>
              <a:rPr lang="en-US" sz="2600" dirty="0"/>
              <a:t>and 5-deoxyadenosyl </a:t>
            </a:r>
            <a:r>
              <a:rPr lang="en-US" sz="2600" dirty="0" err="1"/>
              <a:t>cobalamin</a:t>
            </a:r>
            <a:r>
              <a:rPr lang="en-US" sz="2600" dirty="0"/>
              <a:t> are the forms of vitamin B</a:t>
            </a:r>
            <a:r>
              <a:rPr lang="en-US" sz="2600" baseline="-25000" dirty="0"/>
              <a:t>12</a:t>
            </a:r>
            <a:r>
              <a:rPr lang="en-US" sz="2600" dirty="0"/>
              <a:t> used in the human </a:t>
            </a:r>
            <a:r>
              <a:rPr lang="en-US" sz="2600" dirty="0" smtClean="0"/>
              <a:t>body</a:t>
            </a: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The </a:t>
            </a:r>
            <a:r>
              <a:rPr lang="en-US" sz="2600" dirty="0"/>
              <a:t>form of </a:t>
            </a:r>
            <a:r>
              <a:rPr lang="en-US" sz="2600" dirty="0" err="1"/>
              <a:t>cobalamin</a:t>
            </a:r>
            <a:r>
              <a:rPr lang="en-US" sz="2600" dirty="0"/>
              <a:t> used in most supplements, </a:t>
            </a:r>
            <a:r>
              <a:rPr lang="en-US" sz="2600" dirty="0" err="1"/>
              <a:t>cyanocobalamin</a:t>
            </a:r>
            <a:r>
              <a:rPr lang="en-US" sz="2600" dirty="0"/>
              <a:t>, is readily converted to 5-deoxyadenosyl and </a:t>
            </a:r>
            <a:r>
              <a:rPr lang="en-US" sz="2600" dirty="0" err="1"/>
              <a:t>methylcobalamin</a:t>
            </a:r>
            <a:r>
              <a:rPr lang="en-US" sz="2600" dirty="0"/>
              <a:t> in the </a:t>
            </a:r>
            <a:r>
              <a:rPr lang="en-US" sz="2600" dirty="0" smtClean="0"/>
              <a:t>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In </a:t>
            </a:r>
            <a:r>
              <a:rPr lang="en-US" sz="2600" dirty="0"/>
              <a:t>mammals, </a:t>
            </a:r>
            <a:r>
              <a:rPr lang="en-US" sz="2600" dirty="0" err="1"/>
              <a:t>cobalamin</a:t>
            </a:r>
            <a:r>
              <a:rPr lang="en-US" sz="2600" dirty="0"/>
              <a:t> is a cofactor for only two enzymes, methionine synthase and L-</a:t>
            </a:r>
            <a:r>
              <a:rPr lang="en-US" sz="2600" dirty="0" err="1"/>
              <a:t>methylmalonyl</a:t>
            </a:r>
            <a:r>
              <a:rPr lang="en-US" sz="2600" dirty="0"/>
              <a:t>-CoA </a:t>
            </a:r>
            <a:r>
              <a:rPr lang="en-US" sz="2600" dirty="0" err="1" smtClean="0"/>
              <a:t>mutase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4122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B12 Structure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86" y="1937221"/>
            <a:ext cx="4443614" cy="3761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6827" y="5865725"/>
            <a:ext cx="216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Methylcobalamin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38600" y="5945427"/>
            <a:ext cx="2839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5-deoxyadenosyl </a:t>
            </a:r>
            <a:r>
              <a:rPr lang="en-US" dirty="0" err="1"/>
              <a:t>cobalamin</a:t>
            </a:r>
            <a:r>
              <a:rPr lang="en-US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224" y="2575541"/>
            <a:ext cx="4446218" cy="240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Vitamin B12 : </a:t>
            </a:r>
            <a:r>
              <a:rPr lang="en-US" dirty="0" smtClean="0"/>
              <a:t>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136086" cy="4401754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Coenzyme </a:t>
            </a:r>
            <a:r>
              <a:rPr lang="en-US" dirty="0"/>
              <a:t>for methionine </a:t>
            </a:r>
            <a:r>
              <a:rPr lang="en-US" dirty="0" smtClean="0"/>
              <a:t>synthase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Methylcobalamin</a:t>
            </a:r>
            <a:r>
              <a:rPr lang="en-US" dirty="0" smtClean="0"/>
              <a:t> </a:t>
            </a:r>
            <a:r>
              <a:rPr lang="en-US" dirty="0"/>
              <a:t>is required for the function </a:t>
            </a:r>
            <a:r>
              <a:rPr lang="en-US" dirty="0" smtClean="0"/>
              <a:t>of </a:t>
            </a:r>
            <a:r>
              <a:rPr lang="en-US" dirty="0"/>
              <a:t>methionine </a:t>
            </a:r>
            <a:r>
              <a:rPr lang="en-US" dirty="0" smtClean="0"/>
              <a:t>synthase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Homocysteine</a:t>
            </a:r>
            <a:r>
              <a:rPr lang="en-US" dirty="0" smtClean="0"/>
              <a:t>                               methionine  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Methionine                                S-</a:t>
            </a:r>
            <a:r>
              <a:rPr lang="en-US" dirty="0" err="1" smtClean="0"/>
              <a:t>adenosylmethionine</a:t>
            </a:r>
            <a:r>
              <a:rPr lang="en-US" dirty="0" smtClean="0"/>
              <a:t>  (a </a:t>
            </a:r>
            <a:r>
              <a:rPr lang="en-US" dirty="0"/>
              <a:t>methyl group </a:t>
            </a:r>
            <a:r>
              <a:rPr lang="en-US" dirty="0" smtClean="0"/>
              <a:t>donor)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65394" y="3753135"/>
            <a:ext cx="114641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394579" y="2893325"/>
            <a:ext cx="2565779" cy="7096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16406" y="4410502"/>
            <a:ext cx="114641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Vitamin B12 : </a:t>
            </a:r>
            <a:r>
              <a:rPr lang="en-US" dirty="0" smtClean="0"/>
              <a:t>What’s the role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136086" cy="4643414"/>
          </a:xfrm>
        </p:spPr>
        <p:txBody>
          <a:bodyPr>
            <a:normAutofit lnSpcReduction="10000"/>
          </a:bodyPr>
          <a:lstStyle/>
          <a:p>
            <a:pPr lvl="1"/>
            <a:r>
              <a:rPr lang="en-US" u="sng" dirty="0" smtClean="0"/>
              <a:t>Coenzyme </a:t>
            </a:r>
            <a:r>
              <a:rPr lang="en-US" u="sng" dirty="0"/>
              <a:t>for L-</a:t>
            </a:r>
            <a:r>
              <a:rPr lang="en-US" u="sng" dirty="0" err="1"/>
              <a:t>methylmalonyl</a:t>
            </a:r>
            <a:r>
              <a:rPr lang="en-US" u="sng" dirty="0"/>
              <a:t>-CoA </a:t>
            </a:r>
            <a:r>
              <a:rPr lang="en-US" u="sng" dirty="0" err="1"/>
              <a:t>mutase</a:t>
            </a:r>
            <a:endParaRPr lang="en-US" u="sng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5-Deoxyadenosylcobalamin </a:t>
            </a:r>
            <a:r>
              <a:rPr lang="en-US" dirty="0"/>
              <a:t>is required by the enzyme that catalyzes the conversion of L-</a:t>
            </a:r>
            <a:r>
              <a:rPr lang="en-US" dirty="0" err="1"/>
              <a:t>methylmalonyl</a:t>
            </a:r>
            <a:r>
              <a:rPr lang="en-US" dirty="0"/>
              <a:t>-CoA to </a:t>
            </a:r>
            <a:r>
              <a:rPr lang="en-US" dirty="0" err="1" smtClean="0"/>
              <a:t>succinyl</a:t>
            </a:r>
            <a:r>
              <a:rPr lang="en-US" dirty="0" smtClean="0"/>
              <a:t>-CoA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This </a:t>
            </a:r>
            <a:r>
              <a:rPr lang="en-US" dirty="0"/>
              <a:t>biochemical reaction plays an important role in the production of energy from fats and </a:t>
            </a:r>
            <a:r>
              <a:rPr lang="en-US" dirty="0" smtClean="0"/>
              <a:t>proteins</a:t>
            </a:r>
          </a:p>
          <a:p>
            <a:pPr lvl="2"/>
            <a:endParaRPr lang="en-US" dirty="0" smtClean="0"/>
          </a:p>
          <a:p>
            <a:pPr lvl="2"/>
            <a:r>
              <a:rPr lang="en-US" u="sng" dirty="0" err="1" smtClean="0"/>
              <a:t>Succinyl</a:t>
            </a:r>
            <a:r>
              <a:rPr lang="en-US" u="sng" dirty="0" smtClean="0"/>
              <a:t> </a:t>
            </a:r>
            <a:r>
              <a:rPr lang="en-US" u="sng" dirty="0"/>
              <a:t>CoA </a:t>
            </a:r>
            <a:r>
              <a:rPr lang="en-US" dirty="0"/>
              <a:t>is also required for the synthesis of hemoglobin</a:t>
            </a: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878" y="3221639"/>
            <a:ext cx="71437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Vitamin </a:t>
            </a:r>
            <a:r>
              <a:rPr lang="en-US" dirty="0" smtClean="0"/>
              <a:t>B12 Absorption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1136086" cy="453072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Absorption of vitamin B</a:t>
            </a:r>
            <a:r>
              <a:rPr lang="en-US" baseline="-25000" dirty="0"/>
              <a:t>12</a:t>
            </a:r>
            <a:r>
              <a:rPr lang="en-US" dirty="0" smtClean="0"/>
              <a:t> </a:t>
            </a:r>
            <a:r>
              <a:rPr lang="en-US" dirty="0"/>
              <a:t>from food requires normal function of the </a:t>
            </a:r>
            <a:r>
              <a:rPr lang="en-US" u="sng" dirty="0"/>
              <a:t>stomach, pancreas, and small </a:t>
            </a:r>
            <a:r>
              <a:rPr lang="en-US" u="sng" dirty="0" smtClean="0"/>
              <a:t>intestine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Stomach </a:t>
            </a:r>
            <a:r>
              <a:rPr lang="en-US" u="sng" dirty="0"/>
              <a:t>acid and enzymes </a:t>
            </a:r>
            <a:r>
              <a:rPr lang="en-US" dirty="0"/>
              <a:t>free vitamin B</a:t>
            </a:r>
            <a:r>
              <a:rPr lang="en-US" baseline="-25000" dirty="0"/>
              <a:t>12</a:t>
            </a:r>
            <a:r>
              <a:rPr lang="en-US" dirty="0"/>
              <a:t> from food, allowing it to bind to other proteins called R </a:t>
            </a:r>
            <a:r>
              <a:rPr lang="en-US" dirty="0" smtClean="0"/>
              <a:t>proteins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 alkaline environment of the small intestine, R proteins are degraded by pancreatic enzymes, freeing vitamin B</a:t>
            </a:r>
            <a:r>
              <a:rPr lang="en-US" baseline="-25000" dirty="0"/>
              <a:t>12</a:t>
            </a:r>
            <a:r>
              <a:rPr lang="en-US" dirty="0" smtClean="0"/>
              <a:t> </a:t>
            </a:r>
            <a:r>
              <a:rPr lang="en-US" dirty="0"/>
              <a:t>to bind to intrinsic factor (IF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Receptors </a:t>
            </a:r>
            <a:r>
              <a:rPr lang="en-US" dirty="0"/>
              <a:t>on the surface of the small intestine take up the IF-B</a:t>
            </a:r>
            <a:r>
              <a:rPr lang="en-US" baseline="-25000" dirty="0"/>
              <a:t>12</a:t>
            </a:r>
            <a:r>
              <a:rPr lang="en-US" dirty="0"/>
              <a:t> complex only in the presence of calcium, which is supplied by the pancreas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255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Vitamin B12 : </a:t>
            </a:r>
            <a:r>
              <a:rPr lang="en-US" dirty="0" smtClean="0"/>
              <a:t>Deficiency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1136086" cy="4530726"/>
          </a:xfrm>
        </p:spPr>
        <p:txBody>
          <a:bodyPr>
            <a:normAutofit/>
          </a:bodyPr>
          <a:lstStyle/>
          <a:p>
            <a:pPr lvl="1"/>
            <a:r>
              <a:rPr lang="en-US" u="sng" dirty="0" err="1" smtClean="0"/>
              <a:t>Megaloblastic</a:t>
            </a:r>
            <a:r>
              <a:rPr lang="en-US" u="sng" dirty="0" smtClean="0"/>
              <a:t> Anemia:</a:t>
            </a:r>
          </a:p>
          <a:p>
            <a:pPr lvl="1"/>
            <a:endParaRPr lang="en-US" dirty="0" smtClean="0"/>
          </a:p>
          <a:p>
            <a:pPr lvl="2"/>
            <a:r>
              <a:rPr lang="en-US" sz="2400" dirty="0" smtClean="0"/>
              <a:t>Diminished </a:t>
            </a:r>
            <a:r>
              <a:rPr lang="en-US" sz="2400" dirty="0"/>
              <a:t>activity of methionine synthase </a:t>
            </a:r>
            <a:r>
              <a:rPr lang="en-US" sz="2400" dirty="0" smtClean="0"/>
              <a:t>inhibits </a:t>
            </a:r>
            <a:r>
              <a:rPr lang="en-US" sz="2400" dirty="0"/>
              <a:t>the regeneration of </a:t>
            </a:r>
            <a:r>
              <a:rPr lang="en-US" sz="2400" dirty="0" err="1"/>
              <a:t>tetrahydrofolate</a:t>
            </a:r>
            <a:r>
              <a:rPr lang="en-US" sz="2400" dirty="0"/>
              <a:t> (THF</a:t>
            </a:r>
            <a:r>
              <a:rPr lang="en-US" sz="2400" dirty="0" smtClean="0"/>
              <a:t>)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Vitamin </a:t>
            </a:r>
            <a:r>
              <a:rPr lang="en-US" sz="2400" dirty="0"/>
              <a:t>B</a:t>
            </a:r>
            <a:r>
              <a:rPr lang="en-US" sz="2400" baseline="-25000" dirty="0"/>
              <a:t>12</a:t>
            </a:r>
            <a:r>
              <a:rPr lang="en-US" sz="2400" dirty="0"/>
              <a:t>deficiencies, folate is unavailable to participate in DNA </a:t>
            </a:r>
            <a:r>
              <a:rPr lang="en-US" sz="2400" dirty="0" smtClean="0"/>
              <a:t>synthesis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This </a:t>
            </a:r>
            <a:r>
              <a:rPr lang="en-US" sz="2400" dirty="0"/>
              <a:t>impairment of DNA synthesis affects the rapidly dividing cells of the bone marrow earlier than other cells, </a:t>
            </a:r>
            <a:endParaRPr lang="en-US" sz="2400" dirty="0" smtClean="0"/>
          </a:p>
          <a:p>
            <a:pPr lvl="2"/>
            <a:r>
              <a:rPr lang="en-US" sz="2400" dirty="0" smtClean="0"/>
              <a:t>Resulting </a:t>
            </a:r>
            <a:r>
              <a:rPr lang="en-US" sz="2400" dirty="0"/>
              <a:t>in the production of large, immature, hemoglobin-poor red blood cells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3383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Vitamin B12 : </a:t>
            </a:r>
            <a:r>
              <a:rPr lang="en-US" dirty="0" smtClean="0"/>
              <a:t>Deficiency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1136086" cy="4530726"/>
          </a:xfrm>
        </p:spPr>
        <p:txBody>
          <a:bodyPr>
            <a:normAutofit/>
          </a:bodyPr>
          <a:lstStyle/>
          <a:p>
            <a:pPr lvl="1"/>
            <a:r>
              <a:rPr lang="en-US" u="sng" dirty="0" smtClean="0"/>
              <a:t>Neurologic symptoms: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Numbness </a:t>
            </a:r>
            <a:r>
              <a:rPr lang="en-US" dirty="0"/>
              <a:t>and tingling of the arms and, more commonly, the </a:t>
            </a:r>
            <a:r>
              <a:rPr lang="en-US" dirty="0" smtClean="0"/>
              <a:t>legs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ifficulty walking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emory </a:t>
            </a:r>
            <a:r>
              <a:rPr lang="en-US" dirty="0"/>
              <a:t>loss, </a:t>
            </a:r>
            <a:endParaRPr lang="en-US" dirty="0" smtClean="0"/>
          </a:p>
          <a:p>
            <a:pPr lvl="2"/>
            <a:r>
              <a:rPr lang="en-US" dirty="0"/>
              <a:t>D</a:t>
            </a:r>
            <a:r>
              <a:rPr lang="en-US" dirty="0" smtClean="0"/>
              <a:t>isorientation</a:t>
            </a:r>
            <a:r>
              <a:rPr lang="en-US" dirty="0"/>
              <a:t>, and dementia with or without mood </a:t>
            </a:r>
            <a:r>
              <a:rPr lang="en-US" dirty="0" smtClean="0"/>
              <a:t>changes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0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726506"/>
          </a:xfrm>
        </p:spPr>
        <p:txBody>
          <a:bodyPr/>
          <a:lstStyle/>
          <a:p>
            <a:r>
              <a:rPr lang="en-US" dirty="0" smtClean="0"/>
              <a:t>Vitamin B5 is important part of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Pop Quiz !!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051" y="2811439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CoC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895834" y="4509353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Sorry, forgot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886735" y="2822812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CoB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224586" y="4444030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CoA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2067637" y="4212017"/>
            <a:ext cx="3057098" cy="151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0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B12: How much do we need 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2342419"/>
            <a:ext cx="63613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Infants : 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0.4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Children: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0.9 – 1.8 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Adults: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 2.4 </a:t>
            </a:r>
            <a:r>
              <a:rPr lang="en-US" sz="3200" dirty="0" err="1" smtClean="0">
                <a:solidFill>
                  <a:prstClr val="black"/>
                </a:solidFill>
              </a:rPr>
              <a:t>ug</a:t>
            </a:r>
            <a:r>
              <a:rPr lang="en-US" sz="3200" dirty="0" smtClean="0">
                <a:solidFill>
                  <a:prstClr val="black"/>
                </a:solidFill>
              </a:rPr>
              <a:t>/day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B12: Food Source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787" y="2594566"/>
            <a:ext cx="3440767" cy="27553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1069" y="2451455"/>
            <a:ext cx="69477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Vitamin B12 is present in animal products such as meat, poultry, fish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lesser extent in  milk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Not </a:t>
            </a:r>
            <a:r>
              <a:rPr lang="en-US" sz="2400" dirty="0"/>
              <a:t>generally present in plant products or </a:t>
            </a:r>
            <a:r>
              <a:rPr lang="en-US" sz="2400" dirty="0" smtClean="0"/>
              <a:t>yeast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Older individuals (&gt;50 </a:t>
            </a:r>
            <a:r>
              <a:rPr lang="en-US" sz="2400" dirty="0" err="1" smtClean="0"/>
              <a:t>yrs</a:t>
            </a:r>
            <a:r>
              <a:rPr lang="en-US" sz="2400" dirty="0" smtClean="0"/>
              <a:t>) should </a:t>
            </a:r>
            <a:r>
              <a:rPr lang="en-US" sz="2400" dirty="0"/>
              <a:t>obtain their vitamin B</a:t>
            </a:r>
            <a:r>
              <a:rPr lang="en-US" sz="2400" baseline="-25000" dirty="0"/>
              <a:t>12</a:t>
            </a:r>
            <a:r>
              <a:rPr lang="en-US" sz="2400" dirty="0"/>
              <a:t> in supplements or fortified foods like fortified cereal because of the increased likelihood of food-bound vitamin B</a:t>
            </a:r>
            <a:r>
              <a:rPr lang="en-US" sz="2400" baseline="-25000" dirty="0"/>
              <a:t>12</a:t>
            </a:r>
            <a:r>
              <a:rPr lang="en-US" sz="2400" dirty="0"/>
              <a:t>malabsorption. </a:t>
            </a:r>
          </a:p>
        </p:txBody>
      </p:sp>
    </p:spTree>
    <p:extLst>
      <p:ext uri="{BB962C8B-B14F-4D97-AF65-F5344CB8AC3E}">
        <p14:creationId xmlns:p14="http://schemas.microsoft.com/office/powerpoint/2010/main" val="29907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269"/>
            <a:ext cx="10515600" cy="726506"/>
          </a:xfrm>
        </p:spPr>
        <p:txBody>
          <a:bodyPr/>
          <a:lstStyle/>
          <a:p>
            <a:r>
              <a:rPr lang="en-US" dirty="0" smtClean="0"/>
              <a:t>Vitamin B6 is also known as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Pop Quiz !!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051" y="2811439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Hydrodoxine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895834" y="4509353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Don’t know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886735" y="2822812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Pyridoxine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224586" y="4444030"/>
            <a:ext cx="2743200" cy="105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benzodoxine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5729786" y="2552131"/>
            <a:ext cx="3057098" cy="151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5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B5 Summary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6643" y="1868454"/>
            <a:ext cx="7974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B5 or Pantothenic acid or </a:t>
            </a:r>
            <a:r>
              <a:rPr lang="en-US" sz="2800" dirty="0" err="1" smtClean="0"/>
              <a:t>pantothenate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Role: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Required to synthesize coenzyme-A (CoA)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coenzyme-A (CoA</a:t>
            </a:r>
            <a:r>
              <a:rPr lang="en-US" sz="2800" dirty="0" smtClean="0"/>
              <a:t>) is needed to </a:t>
            </a:r>
            <a:r>
              <a:rPr lang="en-US" sz="2800" b="1" u="sng" dirty="0" smtClean="0"/>
              <a:t>Synthesize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metabolize</a:t>
            </a:r>
            <a:r>
              <a:rPr lang="en-US" sz="2800" dirty="0" smtClean="0"/>
              <a:t> : Proteins, carbohydrates, and fats (Generate energy)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Deficiency: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Occurs rarely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headache, fatigue, insomnia, intestinal disturbances, numbness and tingling of their hands and feet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9945" y="2466567"/>
            <a:ext cx="36861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3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B6 Summary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2867" y="1868454"/>
            <a:ext cx="66100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B5 </a:t>
            </a:r>
            <a:r>
              <a:rPr lang="en-US" sz="2400" dirty="0"/>
              <a:t>or Pyridoxine, </a:t>
            </a:r>
            <a:r>
              <a:rPr lang="en-US" sz="2400" dirty="0" err="1"/>
              <a:t>Pyridoxal</a:t>
            </a:r>
            <a:r>
              <a:rPr lang="en-US" sz="2400" dirty="0"/>
              <a:t>, </a:t>
            </a:r>
            <a:r>
              <a:rPr lang="en-US" sz="2400" dirty="0" err="1" smtClean="0"/>
              <a:t>Pyridoxamine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Phosphate ester form is 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 smtClean="0"/>
              <a:t>Role: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Coenzyme for glucose generation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Synthesis of neurotransmitter, Hemoglobin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Hormonal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Nucleic acid synthesis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 smtClean="0"/>
              <a:t>Deficiency: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Occurs rarely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Abnormal EEG patterns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Neurologic symptoms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Inflammation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63" y="2225534"/>
            <a:ext cx="5576918" cy="277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3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 Complex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Shariq                                                                                                AIKC/FYB/2014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32657617"/>
              </p:ext>
            </p:extLst>
          </p:nvPr>
        </p:nvGraphicFramePr>
        <p:xfrm>
          <a:off x="378373" y="2948152"/>
          <a:ext cx="11493062" cy="3578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2112579"/>
            <a:ext cx="9819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Group of water soluble vitamins, chemically distinct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Play an important role in metabolism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86306" y="4536141"/>
            <a:ext cx="3701779" cy="129653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B7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2112579"/>
            <a:ext cx="1097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Also known as </a:t>
            </a:r>
            <a:r>
              <a:rPr lang="pt-BR" sz="2800" u="sng" dirty="0"/>
              <a:t>vitamin H</a:t>
            </a:r>
            <a:r>
              <a:rPr lang="pt-BR" sz="2800" dirty="0"/>
              <a:t> or </a:t>
            </a:r>
            <a:r>
              <a:rPr lang="pt-BR" sz="2800" u="sng" dirty="0"/>
              <a:t>coenzyme </a:t>
            </a:r>
            <a:r>
              <a:rPr lang="pt-BR" sz="2800" u="sng" dirty="0" smtClean="0"/>
              <a:t>R</a:t>
            </a:r>
            <a:r>
              <a:rPr lang="pt-BR" sz="2800" dirty="0" smtClean="0"/>
              <a:t> or </a:t>
            </a:r>
            <a:r>
              <a:rPr lang="pt-BR" sz="2800" u="sng" dirty="0" smtClean="0"/>
              <a:t>Biotin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Biotin </a:t>
            </a:r>
            <a:r>
              <a:rPr lang="en-US" sz="2800" dirty="0"/>
              <a:t>is necessary for 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cell </a:t>
            </a:r>
            <a:r>
              <a:rPr lang="en-US" sz="2800" u="sng" dirty="0"/>
              <a:t>growth,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production </a:t>
            </a:r>
            <a:r>
              <a:rPr lang="en-US" sz="2800" u="sng" dirty="0"/>
              <a:t>of fatty acids, </a:t>
            </a:r>
            <a:endParaRPr lang="en-US" sz="2800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metabolism </a:t>
            </a:r>
            <a:r>
              <a:rPr lang="en-US" sz="2800" u="sng" dirty="0"/>
              <a:t>of fats and amino acids</a:t>
            </a:r>
            <a:endParaRPr lang="en-US" sz="2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Synthesized </a:t>
            </a:r>
            <a:r>
              <a:rPr lang="en-US" sz="2800" b="1" dirty="0"/>
              <a:t>only</a:t>
            </a:r>
            <a:r>
              <a:rPr lang="en-US" sz="2800" dirty="0"/>
              <a:t> by </a:t>
            </a:r>
            <a:r>
              <a:rPr lang="en-US" sz="2800" u="sng" dirty="0"/>
              <a:t>bacteria, yeasts, molds, algae</a:t>
            </a:r>
            <a:r>
              <a:rPr lang="en-US" sz="2800" dirty="0"/>
              <a:t>, and some </a:t>
            </a:r>
            <a:r>
              <a:rPr lang="en-US" sz="2800" u="sng" dirty="0"/>
              <a:t>plant species</a:t>
            </a:r>
            <a:endParaRPr lang="en-US" sz="2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97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Vitamin B7 Structure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Shariq                                                                                                AIKC/SYB/2014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929" y="2628900"/>
            <a:ext cx="3936471" cy="21971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3302000" y="3877733"/>
            <a:ext cx="3454400" cy="8466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4669" y="2649171"/>
            <a:ext cx="3234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Tetra-hydro-</a:t>
            </a:r>
            <a:r>
              <a:rPr lang="en-US" sz="2400" dirty="0" err="1" smtClean="0"/>
              <a:t>imidizalone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122785" y="4780993"/>
            <a:ext cx="3054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tetra-hydro-</a:t>
            </a:r>
            <a:r>
              <a:rPr lang="en-US" sz="2400" dirty="0" err="1" smtClean="0"/>
              <a:t>thiophene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784195" y="4808252"/>
            <a:ext cx="1646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valeric</a:t>
            </a:r>
            <a:r>
              <a:rPr lang="en-US" sz="2400" dirty="0"/>
              <a:t> acid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23733" y="3200400"/>
            <a:ext cx="745067" cy="2201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216929" y="4639733"/>
            <a:ext cx="524404" cy="3720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179733" y="4669366"/>
            <a:ext cx="474134" cy="3833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3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1225</Words>
  <Application>Microsoft Office PowerPoint</Application>
  <PresentationFormat>Widescreen</PresentationFormat>
  <Paragraphs>315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verdana</vt:lpstr>
      <vt:lpstr>Office Theme</vt:lpstr>
      <vt:lpstr>VITAMINS-6</vt:lpstr>
      <vt:lpstr>Pop Quiz !!</vt:lpstr>
      <vt:lpstr>Pop Quiz !!</vt:lpstr>
      <vt:lpstr>Pop Quiz !!</vt:lpstr>
      <vt:lpstr>Vitamin B5 Summary</vt:lpstr>
      <vt:lpstr>Vitamin B6 Summary</vt:lpstr>
      <vt:lpstr>Vitamin B Complex</vt:lpstr>
      <vt:lpstr>Vitamin B7 </vt:lpstr>
      <vt:lpstr>Vitamin B7 Structure</vt:lpstr>
      <vt:lpstr>Vitamin B7 : What’s the role</vt:lpstr>
      <vt:lpstr>Vitamin B7 : What’s the role</vt:lpstr>
      <vt:lpstr>Vitamin B7 : Deficiency</vt:lpstr>
      <vt:lpstr>Vitamin B7 : How much do we need ?</vt:lpstr>
      <vt:lpstr>Vitamin B7 : Food Source</vt:lpstr>
      <vt:lpstr>Vitamin B9 </vt:lpstr>
      <vt:lpstr>Folic Acid Structure</vt:lpstr>
      <vt:lpstr>Folic Acid: What’s the role</vt:lpstr>
      <vt:lpstr>Folic Acid: Deficiency</vt:lpstr>
      <vt:lpstr>Folic Acid: How much do we need ?</vt:lpstr>
      <vt:lpstr>Folic Acid: Food Source</vt:lpstr>
      <vt:lpstr>Folic Acid: Food Source</vt:lpstr>
      <vt:lpstr>Vitamin B12 </vt:lpstr>
      <vt:lpstr>Vitamin B12 </vt:lpstr>
      <vt:lpstr>Vitamin B12 Structure </vt:lpstr>
      <vt:lpstr>Vitamin B12 : What’s the role</vt:lpstr>
      <vt:lpstr>Vitamin B12 : What’s the role</vt:lpstr>
      <vt:lpstr>Vitamin B12 Absorption</vt:lpstr>
      <vt:lpstr>Vitamin B12 : Deficiency</vt:lpstr>
      <vt:lpstr>Vitamin B12 : Deficiency</vt:lpstr>
      <vt:lpstr>Vitamin B12: How much do we need ?</vt:lpstr>
      <vt:lpstr>Vitamin B12: Food 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VITAMINS-6</dc:title>
  <dc:creator>Shariq Syed</dc:creator>
  <cp:lastModifiedBy>Shariq Syed</cp:lastModifiedBy>
  <cp:revision>55</cp:revision>
  <dcterms:created xsi:type="dcterms:W3CDTF">2014-03-25T10:13:20Z</dcterms:created>
  <dcterms:modified xsi:type="dcterms:W3CDTF">2014-03-26T11:14:49Z</dcterms:modified>
</cp:coreProperties>
</file>