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37"/>
  </p:notesMasterIdLst>
  <p:sldIdLst>
    <p:sldId id="294" r:id="rId2"/>
    <p:sldId id="295" r:id="rId3"/>
    <p:sldId id="297" r:id="rId4"/>
    <p:sldId id="335" r:id="rId5"/>
    <p:sldId id="298" r:id="rId6"/>
    <p:sldId id="299" r:id="rId7"/>
    <p:sldId id="309" r:id="rId8"/>
    <p:sldId id="322" r:id="rId9"/>
    <p:sldId id="323" r:id="rId10"/>
    <p:sldId id="324" r:id="rId11"/>
    <p:sldId id="325" r:id="rId12"/>
    <p:sldId id="336" r:id="rId13"/>
    <p:sldId id="318" r:id="rId14"/>
    <p:sldId id="326" r:id="rId15"/>
    <p:sldId id="327" r:id="rId16"/>
    <p:sldId id="328" r:id="rId17"/>
    <p:sldId id="329" r:id="rId18"/>
    <p:sldId id="331" r:id="rId19"/>
    <p:sldId id="332" r:id="rId20"/>
    <p:sldId id="333" r:id="rId21"/>
    <p:sldId id="334" r:id="rId22"/>
    <p:sldId id="319" r:id="rId23"/>
    <p:sldId id="320" r:id="rId24"/>
    <p:sldId id="310" r:id="rId25"/>
    <p:sldId id="306" r:id="rId26"/>
    <p:sldId id="307" r:id="rId27"/>
    <p:sldId id="263" r:id="rId28"/>
    <p:sldId id="337" r:id="rId29"/>
    <p:sldId id="338" r:id="rId30"/>
    <p:sldId id="339" r:id="rId31"/>
    <p:sldId id="340" r:id="rId32"/>
    <p:sldId id="341" r:id="rId33"/>
    <p:sldId id="342" r:id="rId34"/>
    <p:sldId id="343" r:id="rId35"/>
    <p:sldId id="34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3F6C09-FF32-4421-96B5-9A792386A8A3}" type="datetimeFigureOut">
              <a:rPr lang="en-US" smtClean="0"/>
              <a:pPr/>
              <a:t>8/14/2015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24FDC6-0D11-4868-8B4A-1BFAEA93BA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businessdictionary.com/definition/strategy.html" TargetMode="External"/><Relationship Id="rId13" Type="http://schemas.openxmlformats.org/officeDocument/2006/relationships/hyperlink" Target="http://www.businessdictionary.com/definition/condition.html" TargetMode="External"/><Relationship Id="rId18" Type="http://schemas.openxmlformats.org/officeDocument/2006/relationships/hyperlink" Target="http://www.businessdictionary.com/definition/interest-rate.html" TargetMode="External"/><Relationship Id="rId3" Type="http://schemas.openxmlformats.org/officeDocument/2006/relationships/hyperlink" Target="http://www.businessdictionary.com/definition/uncontrollable-factors.html" TargetMode="External"/><Relationship Id="rId21" Type="http://schemas.openxmlformats.org/officeDocument/2006/relationships/hyperlink" Target="http://www.businessdictionary.com/definition/regulation.html" TargetMode="External"/><Relationship Id="rId7" Type="http://schemas.openxmlformats.org/officeDocument/2006/relationships/hyperlink" Target="http://www.businessdictionary.com/definition/performance.html" TargetMode="External"/><Relationship Id="rId12" Type="http://schemas.openxmlformats.org/officeDocument/2006/relationships/hyperlink" Target="http://www.businessdictionary.com/definition/legal.html" TargetMode="External"/><Relationship Id="rId17" Type="http://schemas.openxmlformats.org/officeDocument/2006/relationships/hyperlink" Target="http://www.businessdictionary.com/definition/competitor.html" TargetMode="External"/><Relationship Id="rId2" Type="http://schemas.openxmlformats.org/officeDocument/2006/relationships/slide" Target="../slides/slide15.xml"/><Relationship Id="rId16" Type="http://schemas.openxmlformats.org/officeDocument/2006/relationships/hyperlink" Target="http://www.businessdictionary.com/definition/examples.html" TargetMode="External"/><Relationship Id="rId20" Type="http://schemas.openxmlformats.org/officeDocument/2006/relationships/hyperlink" Target="http://www.businessdictionary.com/definition/government.html" TargetMode="External"/><Relationship Id="rId1" Type="http://schemas.openxmlformats.org/officeDocument/2006/relationships/notesMaster" Target="../notesMasters/notesMaster1.xml"/><Relationship Id="rId6" Type="http://schemas.openxmlformats.org/officeDocument/2006/relationships/hyperlink" Target="http://www.businessdictionary.com/definition/decision-making.html" TargetMode="External"/><Relationship Id="rId11" Type="http://schemas.openxmlformats.org/officeDocument/2006/relationships/hyperlink" Target="http://www.businessdictionary.com/definition/demographics.html" TargetMode="External"/><Relationship Id="rId5" Type="http://schemas.openxmlformats.org/officeDocument/2006/relationships/hyperlink" Target="http://www.businessdictionary.com/definition/organization.html" TargetMode="External"/><Relationship Id="rId15" Type="http://schemas.openxmlformats.org/officeDocument/2006/relationships/hyperlink" Target="http://www.businessdictionary.com/definition/natural-forces.html" TargetMode="External"/><Relationship Id="rId10" Type="http://schemas.openxmlformats.org/officeDocument/2006/relationships/hyperlink" Target="http://www.businessdictionary.com/definition/economic-factors.html" TargetMode="External"/><Relationship Id="rId19" Type="http://schemas.openxmlformats.org/officeDocument/2006/relationships/hyperlink" Target="http://www.businessdictionary.com/definition/weather.html" TargetMode="External"/><Relationship Id="rId4" Type="http://schemas.openxmlformats.org/officeDocument/2006/relationships/hyperlink" Target="http://www.businessdictionary.com/definition/influence.html" TargetMode="External"/><Relationship Id="rId9" Type="http://schemas.openxmlformats.org/officeDocument/2006/relationships/hyperlink" Target="http://www.businessdictionary.com/definition/factor.html" TargetMode="External"/><Relationship Id="rId14" Type="http://schemas.openxmlformats.org/officeDocument/2006/relationships/hyperlink" Target="http://www.businessdictionary.com/definition/changes.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0" i="0" kern="1200" dirty="0" smtClean="0">
                <a:solidFill>
                  <a:schemeClr val="tx1"/>
                </a:solidFill>
                <a:latin typeface="+mn-lt"/>
                <a:ea typeface="+mn-ea"/>
                <a:cs typeface="+mn-cs"/>
              </a:rPr>
              <a:t>Every business is affected by </a:t>
            </a:r>
            <a:r>
              <a:rPr lang="en-US" sz="1200" b="0" i="0" kern="1200" dirty="0" err="1" smtClean="0">
                <a:solidFill>
                  <a:schemeClr val="tx1"/>
                </a:solidFill>
                <a:latin typeface="+mn-lt"/>
                <a:ea typeface="+mn-ea"/>
                <a:cs typeface="+mn-cs"/>
              </a:rPr>
              <a:t>macroenvironmental</a:t>
            </a:r>
            <a:r>
              <a:rPr lang="en-US" sz="1200" b="0" i="0" kern="1200" dirty="0" smtClean="0">
                <a:solidFill>
                  <a:schemeClr val="tx1"/>
                </a:solidFill>
                <a:latin typeface="+mn-lt"/>
                <a:ea typeface="+mn-ea"/>
                <a:cs typeface="+mn-cs"/>
              </a:rPr>
              <a:t> forces. They can increase or decrease the need for your product, or create entirely new product needs. Raw material costs might be driven up or down. New target markets might be created or old ones changed. What’s important for a company is to identify those </a:t>
            </a:r>
            <a:r>
              <a:rPr lang="en-US" sz="1200" b="0" i="0" kern="1200" dirty="0" err="1" smtClean="0">
                <a:solidFill>
                  <a:schemeClr val="tx1"/>
                </a:solidFill>
                <a:latin typeface="+mn-lt"/>
                <a:ea typeface="+mn-ea"/>
                <a:cs typeface="+mn-cs"/>
              </a:rPr>
              <a:t>macroenvironmental</a:t>
            </a:r>
            <a:r>
              <a:rPr lang="en-US" sz="1200" b="0" i="0" kern="1200" dirty="0" smtClean="0">
                <a:solidFill>
                  <a:schemeClr val="tx1"/>
                </a:solidFill>
                <a:latin typeface="+mn-lt"/>
                <a:ea typeface="+mn-ea"/>
                <a:cs typeface="+mn-cs"/>
              </a:rPr>
              <a:t> forces that directly affect their business, which means understanding the nature of those forces and how to identify and analyze them.</a:t>
            </a:r>
          </a:p>
          <a:p>
            <a:r>
              <a:rPr lang="en-US" sz="1200" b="0" i="0" kern="1200" dirty="0" smtClean="0">
                <a:solidFill>
                  <a:schemeClr val="tx1"/>
                </a:solidFill>
                <a:latin typeface="+mn-lt"/>
                <a:ea typeface="+mn-ea"/>
                <a:cs typeface="+mn-cs"/>
              </a:rPr>
              <a:t>The major external and </a:t>
            </a:r>
            <a:r>
              <a:rPr lang="en-US" sz="1200" b="0" i="0" kern="1200" dirty="0" smtClean="0">
                <a:solidFill>
                  <a:schemeClr val="tx1"/>
                </a:solidFill>
                <a:latin typeface="+mn-lt"/>
                <a:ea typeface="+mn-ea"/>
                <a:cs typeface="+mn-cs"/>
                <a:hlinkClick r:id="rId3"/>
              </a:rPr>
              <a:t>uncontrollable factors</a:t>
            </a:r>
            <a:r>
              <a:rPr lang="en-US" sz="1200" b="0" i="0" kern="1200" dirty="0" smtClean="0">
                <a:solidFill>
                  <a:schemeClr val="tx1"/>
                </a:solidFill>
                <a:latin typeface="+mn-lt"/>
                <a:ea typeface="+mn-ea"/>
                <a:cs typeface="+mn-cs"/>
              </a:rPr>
              <a:t> that </a:t>
            </a:r>
            <a:r>
              <a:rPr lang="en-US" sz="1200" b="0" i="0" kern="1200" dirty="0" smtClean="0">
                <a:solidFill>
                  <a:schemeClr val="tx1"/>
                </a:solidFill>
                <a:latin typeface="+mn-lt"/>
                <a:ea typeface="+mn-ea"/>
                <a:cs typeface="+mn-cs"/>
                <a:hlinkClick r:id="rId4"/>
              </a:rPr>
              <a:t>influence</a:t>
            </a:r>
            <a:r>
              <a:rPr lang="en-US" sz="1200" b="0" i="0" kern="1200" dirty="0" smtClean="0">
                <a:solidFill>
                  <a:schemeClr val="tx1"/>
                </a:solidFill>
                <a:latin typeface="+mn-lt"/>
                <a:ea typeface="+mn-ea"/>
                <a:cs typeface="+mn-cs"/>
              </a:rPr>
              <a:t> an </a:t>
            </a:r>
            <a:r>
              <a:rPr lang="en-US" sz="1200" b="0" i="0" kern="1200" dirty="0" smtClean="0">
                <a:solidFill>
                  <a:schemeClr val="tx1"/>
                </a:solidFill>
                <a:latin typeface="+mn-lt"/>
                <a:ea typeface="+mn-ea"/>
                <a:cs typeface="+mn-cs"/>
                <a:hlinkClick r:id="rId5"/>
              </a:rPr>
              <a:t>organization's</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6"/>
              </a:rPr>
              <a:t>decision making</a:t>
            </a:r>
            <a:r>
              <a:rPr lang="en-US" sz="1200" b="0" i="0" kern="1200" dirty="0" smtClean="0">
                <a:solidFill>
                  <a:schemeClr val="tx1"/>
                </a:solidFill>
                <a:latin typeface="+mn-lt"/>
                <a:ea typeface="+mn-ea"/>
                <a:cs typeface="+mn-cs"/>
              </a:rPr>
              <a:t>, and affect its </a:t>
            </a:r>
            <a:r>
              <a:rPr lang="en-US" sz="1200" b="0" i="0" kern="1200" dirty="0" smtClean="0">
                <a:solidFill>
                  <a:schemeClr val="tx1"/>
                </a:solidFill>
                <a:latin typeface="+mn-lt"/>
                <a:ea typeface="+mn-ea"/>
                <a:cs typeface="+mn-cs"/>
                <a:hlinkClick r:id="rId7"/>
              </a:rPr>
              <a:t>performance</a:t>
            </a:r>
            <a:r>
              <a:rPr lang="en-US" sz="1200" b="0" i="0" kern="1200" dirty="0" smtClean="0">
                <a:solidFill>
                  <a:schemeClr val="tx1"/>
                </a:solidFill>
                <a:latin typeface="+mn-lt"/>
                <a:ea typeface="+mn-ea"/>
                <a:cs typeface="+mn-cs"/>
              </a:rPr>
              <a:t> and </a:t>
            </a:r>
            <a:r>
              <a:rPr lang="en-US" sz="1200" b="0" i="0" kern="1200" dirty="0" smtClean="0">
                <a:solidFill>
                  <a:schemeClr val="tx1"/>
                </a:solidFill>
                <a:latin typeface="+mn-lt"/>
                <a:ea typeface="+mn-ea"/>
                <a:cs typeface="+mn-cs"/>
                <a:hlinkClick r:id="rId8"/>
              </a:rPr>
              <a:t>strategies</a:t>
            </a:r>
            <a:r>
              <a:rPr lang="en-US" sz="1200" b="0" i="0" kern="1200" dirty="0" smtClean="0">
                <a:solidFill>
                  <a:schemeClr val="tx1"/>
                </a:solidFill>
                <a:latin typeface="+mn-lt"/>
                <a:ea typeface="+mn-ea"/>
                <a:cs typeface="+mn-cs"/>
              </a:rPr>
              <a:t>. These </a:t>
            </a:r>
            <a:r>
              <a:rPr lang="en-US" sz="1200" b="0" i="0" kern="1200" dirty="0" smtClean="0">
                <a:solidFill>
                  <a:schemeClr val="tx1"/>
                </a:solidFill>
                <a:latin typeface="+mn-lt"/>
                <a:ea typeface="+mn-ea"/>
                <a:cs typeface="+mn-cs"/>
                <a:hlinkClick r:id="rId9"/>
              </a:rPr>
              <a:t>factors</a:t>
            </a:r>
            <a:r>
              <a:rPr lang="en-US" sz="1200" b="0" i="0" kern="1200" dirty="0" smtClean="0">
                <a:solidFill>
                  <a:schemeClr val="tx1"/>
                </a:solidFill>
                <a:latin typeface="+mn-lt"/>
                <a:ea typeface="+mn-ea"/>
                <a:cs typeface="+mn-cs"/>
              </a:rPr>
              <a:t> include the </a:t>
            </a:r>
            <a:r>
              <a:rPr lang="en-US" sz="1200" b="0" i="0" kern="1200" dirty="0" smtClean="0">
                <a:solidFill>
                  <a:schemeClr val="tx1"/>
                </a:solidFill>
                <a:latin typeface="+mn-lt"/>
                <a:ea typeface="+mn-ea"/>
                <a:cs typeface="+mn-cs"/>
                <a:hlinkClick r:id="rId10"/>
              </a:rPr>
              <a:t>economic factors</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11"/>
              </a:rPr>
              <a:t>demographics</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12"/>
              </a:rPr>
              <a:t>legal</a:t>
            </a:r>
            <a:r>
              <a:rPr lang="en-US" sz="1200" b="0" i="0" kern="1200" dirty="0" smtClean="0">
                <a:solidFill>
                  <a:schemeClr val="tx1"/>
                </a:solidFill>
                <a:latin typeface="+mn-lt"/>
                <a:ea typeface="+mn-ea"/>
                <a:cs typeface="+mn-cs"/>
              </a:rPr>
              <a:t>, political, and social </a:t>
            </a:r>
            <a:r>
              <a:rPr lang="en-US" sz="1200" b="0" i="0" kern="1200" dirty="0" smtClean="0">
                <a:solidFill>
                  <a:schemeClr val="tx1"/>
                </a:solidFill>
                <a:latin typeface="+mn-lt"/>
                <a:ea typeface="+mn-ea"/>
                <a:cs typeface="+mn-cs"/>
                <a:hlinkClick r:id="rId13"/>
              </a:rPr>
              <a:t>conditions</a:t>
            </a:r>
            <a:r>
              <a:rPr lang="en-US" sz="1200" b="0" i="0" kern="1200" dirty="0" smtClean="0">
                <a:solidFill>
                  <a:schemeClr val="tx1"/>
                </a:solidFill>
                <a:latin typeface="+mn-lt"/>
                <a:ea typeface="+mn-ea"/>
                <a:cs typeface="+mn-cs"/>
              </a:rPr>
              <a:t>; technological </a:t>
            </a:r>
            <a:r>
              <a:rPr lang="en-US" sz="1200" b="0" i="0" kern="1200" dirty="0" smtClean="0">
                <a:solidFill>
                  <a:schemeClr val="tx1"/>
                </a:solidFill>
                <a:latin typeface="+mn-lt"/>
                <a:ea typeface="+mn-ea"/>
                <a:cs typeface="+mn-cs"/>
                <a:hlinkClick r:id="rId14"/>
              </a:rPr>
              <a:t>changes</a:t>
            </a:r>
            <a:r>
              <a:rPr lang="en-US" sz="1200" b="0" i="0" kern="1200" dirty="0" smtClean="0">
                <a:solidFill>
                  <a:schemeClr val="tx1"/>
                </a:solidFill>
                <a:latin typeface="+mn-lt"/>
                <a:ea typeface="+mn-ea"/>
                <a:cs typeface="+mn-cs"/>
              </a:rPr>
              <a:t>; and </a:t>
            </a:r>
            <a:r>
              <a:rPr lang="en-US" sz="1200" b="0" i="0" kern="1200" dirty="0" smtClean="0">
                <a:solidFill>
                  <a:schemeClr val="tx1"/>
                </a:solidFill>
                <a:latin typeface="+mn-lt"/>
                <a:ea typeface="+mn-ea"/>
                <a:cs typeface="+mn-cs"/>
                <a:hlinkClick r:id="rId15"/>
              </a:rPr>
              <a:t>natural forces</a:t>
            </a:r>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2.Specific </a:t>
            </a:r>
            <a:r>
              <a:rPr lang="en-US" sz="1200" b="0" i="0" kern="1200" dirty="0" smtClean="0">
                <a:solidFill>
                  <a:schemeClr val="tx1"/>
                </a:solidFill>
                <a:latin typeface="+mn-lt"/>
                <a:ea typeface="+mn-ea"/>
                <a:cs typeface="+mn-cs"/>
                <a:hlinkClick r:id="rId16"/>
              </a:rPr>
              <a:t>examples</a:t>
            </a:r>
            <a:r>
              <a:rPr lang="en-US" sz="1200" b="0" i="0" kern="1200" dirty="0" smtClean="0">
                <a:solidFill>
                  <a:schemeClr val="tx1"/>
                </a:solidFill>
                <a:latin typeface="+mn-lt"/>
                <a:ea typeface="+mn-ea"/>
                <a:cs typeface="+mn-cs"/>
              </a:rPr>
              <a:t> of macro environment influences include </a:t>
            </a:r>
            <a:r>
              <a:rPr lang="en-US" sz="1200" b="0" i="0" kern="1200" dirty="0" smtClean="0">
                <a:solidFill>
                  <a:schemeClr val="tx1"/>
                </a:solidFill>
                <a:latin typeface="+mn-lt"/>
                <a:ea typeface="+mn-ea"/>
                <a:cs typeface="+mn-cs"/>
                <a:hlinkClick r:id="rId17"/>
              </a:rPr>
              <a:t>competitors</a:t>
            </a:r>
            <a:r>
              <a:rPr lang="en-US" sz="1200" b="0" i="0" kern="1200" dirty="0" smtClean="0">
                <a:solidFill>
                  <a:schemeClr val="tx1"/>
                </a:solidFill>
                <a:latin typeface="+mn-lt"/>
                <a:ea typeface="+mn-ea"/>
                <a:cs typeface="+mn-cs"/>
              </a:rPr>
              <a:t>, changes in </a:t>
            </a:r>
            <a:r>
              <a:rPr lang="en-US" sz="1200" b="0" i="0" kern="1200" dirty="0" smtClean="0">
                <a:solidFill>
                  <a:schemeClr val="tx1"/>
                </a:solidFill>
                <a:latin typeface="+mn-lt"/>
                <a:ea typeface="+mn-ea"/>
                <a:cs typeface="+mn-cs"/>
                <a:hlinkClick r:id="rId18"/>
              </a:rPr>
              <a:t>interest rates</a:t>
            </a:r>
            <a:r>
              <a:rPr lang="en-US" sz="1200" b="0" i="0" kern="1200" dirty="0" smtClean="0">
                <a:solidFill>
                  <a:schemeClr val="tx1"/>
                </a:solidFill>
                <a:latin typeface="+mn-lt"/>
                <a:ea typeface="+mn-ea"/>
                <a:cs typeface="+mn-cs"/>
              </a:rPr>
              <a:t>, changes in cultural tastes, disastrous </a:t>
            </a:r>
            <a:r>
              <a:rPr lang="en-US" sz="1200" b="0" i="0" kern="1200" dirty="0" smtClean="0">
                <a:solidFill>
                  <a:schemeClr val="tx1"/>
                </a:solidFill>
                <a:latin typeface="+mn-lt"/>
                <a:ea typeface="+mn-ea"/>
                <a:cs typeface="+mn-cs"/>
                <a:hlinkClick r:id="rId19"/>
              </a:rPr>
              <a:t>weather</a:t>
            </a:r>
            <a:r>
              <a:rPr lang="en-US" sz="1200" b="0" i="0" kern="1200" dirty="0" smtClean="0">
                <a:solidFill>
                  <a:schemeClr val="tx1"/>
                </a:solidFill>
                <a:latin typeface="+mn-lt"/>
                <a:ea typeface="+mn-ea"/>
                <a:cs typeface="+mn-cs"/>
              </a:rPr>
              <a:t>, or </a:t>
            </a:r>
            <a:r>
              <a:rPr lang="en-US" sz="1200" b="0" i="0" kern="1200" dirty="0" smtClean="0">
                <a:solidFill>
                  <a:schemeClr val="tx1"/>
                </a:solidFill>
                <a:latin typeface="+mn-lt"/>
                <a:ea typeface="+mn-ea"/>
                <a:cs typeface="+mn-cs"/>
                <a:hlinkClick r:id="rId20"/>
              </a:rPr>
              <a:t>government</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21"/>
              </a:rPr>
              <a:t>regulations</a:t>
            </a:r>
            <a:r>
              <a:rPr lang="en-US" sz="1200" b="0" i="0" kern="1200" dirty="0" smtClean="0">
                <a:solidFill>
                  <a:schemeClr val="tx1"/>
                </a:solidFill>
                <a:latin typeface="+mn-lt"/>
                <a:ea typeface="+mn-ea"/>
                <a:cs typeface="+mn-cs"/>
              </a:rPr>
              <a:t>.</a:t>
            </a:r>
          </a:p>
          <a:p>
            <a:pPr fontAlgn="base"/>
            <a:r>
              <a:rPr lang="en-US" sz="1200" b="0" i="0" kern="1200" dirty="0" smtClean="0">
                <a:solidFill>
                  <a:schemeClr val="tx1"/>
                </a:solidFill>
                <a:latin typeface="+mn-lt"/>
                <a:ea typeface="+mn-ea"/>
                <a:cs typeface="+mn-cs"/>
              </a:rPr>
              <a:t/>
            </a:r>
            <a:br>
              <a:rPr lang="en-US" sz="1200" b="0" i="0" kern="1200" dirty="0" smtClean="0">
                <a:solidFill>
                  <a:schemeClr val="tx1"/>
                </a:solidFill>
                <a:latin typeface="+mn-lt"/>
                <a:ea typeface="+mn-ea"/>
                <a:cs typeface="+mn-cs"/>
              </a:rPr>
            </a:br>
            <a:r>
              <a:rPr lang="en-US" sz="1200" b="0" i="0" kern="1200" dirty="0" smtClean="0">
                <a:solidFill>
                  <a:schemeClr val="tx1"/>
                </a:solidFill>
                <a:latin typeface="+mn-lt"/>
                <a:ea typeface="+mn-ea"/>
                <a:cs typeface="+mn-cs"/>
              </a:rPr>
              <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Most important factors of micro environment of business are as follows: 1. competitors, 2. customers, 3. suppliers, 4. public, 5. marketing intermediaries, 6. workers and their union!</a:t>
            </a:r>
            <a:endParaRPr lang="en-US" sz="1200" b="0" i="0" kern="1200" dirty="0" smtClean="0">
              <a:solidFill>
                <a:schemeClr val="tx1"/>
              </a:solidFill>
              <a:latin typeface="+mn-lt"/>
              <a:ea typeface="+mn-ea"/>
              <a:cs typeface="+mn-cs"/>
            </a:endParaRPr>
          </a:p>
          <a:p>
            <a:pPr fontAlgn="base"/>
            <a:r>
              <a:rPr lang="en-US" sz="1200" b="0" i="0" kern="1200" dirty="0" smtClean="0">
                <a:solidFill>
                  <a:schemeClr val="tx1"/>
                </a:solidFill>
                <a:latin typeface="+mn-lt"/>
                <a:ea typeface="+mn-ea"/>
                <a:cs typeface="+mn-cs"/>
              </a:rPr>
              <a:t>The micro environment of the </a:t>
            </a:r>
            <a:r>
              <a:rPr lang="en-US" sz="1200" b="0" i="0" kern="1200" dirty="0" err="1" smtClean="0">
                <a:solidFill>
                  <a:schemeClr val="tx1"/>
                </a:solidFill>
                <a:latin typeface="+mn-lt"/>
                <a:ea typeface="+mn-ea"/>
                <a:cs typeface="+mn-cs"/>
              </a:rPr>
              <a:t>organisation</a:t>
            </a:r>
            <a:r>
              <a:rPr lang="en-US" sz="1200" b="0" i="0" kern="1200" dirty="0" smtClean="0">
                <a:solidFill>
                  <a:schemeClr val="tx1"/>
                </a:solidFill>
                <a:latin typeface="+mn-lt"/>
                <a:ea typeface="+mn-ea"/>
                <a:cs typeface="+mn-cs"/>
              </a:rPr>
              <a:t> consists of those elements which are controllable by the management.</a:t>
            </a:r>
          </a:p>
          <a:p>
            <a:pPr fontAlgn="base"/>
            <a:r>
              <a:rPr lang="en-US" sz="1200" b="0" i="0" kern="1200" dirty="0" smtClean="0">
                <a:solidFill>
                  <a:schemeClr val="tx1"/>
                </a:solidFill>
                <a:latin typeface="+mn-lt"/>
                <a:ea typeface="+mn-ea"/>
                <a:cs typeface="+mn-cs"/>
              </a:rPr>
              <a:t>Normally the micro environment does not affect all the companies in an industry in the same way, because the size, capacity, capability and strategies are different. For example, the raw material suppliers are giving more concessions to large sized companies. However, they may not give the same concessions to small companies.</a:t>
            </a:r>
          </a:p>
          <a:p>
            <a:pPr fontAlgn="base"/>
            <a:r>
              <a:rPr lang="en-US" sz="1200" b="0" i="0" kern="1200" dirty="0" smtClean="0">
                <a:solidFill>
                  <a:schemeClr val="tx1"/>
                </a:solidFill>
                <a:latin typeface="+mn-lt"/>
                <a:ea typeface="+mn-ea"/>
                <a:cs typeface="+mn-cs"/>
              </a:rPr>
              <a:t>Like the same, the competitors do not mind about the rival company if it is compared to the small, but he will be very much conscious if the rival him is large. Sometimes micro environment of the various firms in an industry is almost the same. In such a case, response of these firms to their micro environment may differ as each firm will attempt to achieve a higher success level. The general micro environment factors are discussed below.</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6E24FDC6-0D11-4868-8B4A-1BFAEA93BACC}"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p:spPr>
        <p:txBody>
          <a:bodyPr/>
          <a:lstStyle/>
          <a:p>
            <a:endParaRPr lang="en-US" smtClean="0">
              <a:latin typeface="Arial"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8/14/2015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s 1">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8/14/2015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8/14/2015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8/14/2015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8/14/2015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8/14/2015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usinessdictionary.com/definition/competitor.html" TargetMode="External"/><Relationship Id="rId7" Type="http://schemas.openxmlformats.org/officeDocument/2006/relationships/hyperlink" Target="http://www.businessdictionary.com/definition/regulation.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businessdictionary.com/definition/government.html" TargetMode="External"/><Relationship Id="rId5" Type="http://schemas.openxmlformats.org/officeDocument/2006/relationships/hyperlink" Target="http://www.businessdictionary.com/definition/weather.html" TargetMode="External"/><Relationship Id="rId4" Type="http://schemas.openxmlformats.org/officeDocument/2006/relationships/hyperlink" Target="http://www.businessdictionary.com/definition/interest-rate.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Picture 83" descr="weaknesses.png"/>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2008188" y="2776538"/>
            <a:ext cx="2579687" cy="17129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7" name="Rectangle 76"/>
          <p:cNvSpPr/>
          <p:nvPr/>
        </p:nvSpPr>
        <p:spPr>
          <a:xfrm>
            <a:off x="1698" y="1957550"/>
            <a:ext cx="9144000" cy="1206564"/>
          </a:xfrm>
          <a:prstGeom prst="rect">
            <a:avLst/>
          </a:prstGeom>
          <a:gradFill>
            <a:gsLst>
              <a:gs pos="43000">
                <a:schemeClr val="accent1">
                  <a:tint val="100000"/>
                  <a:shade val="100000"/>
                  <a:satMod val="130000"/>
                  <a:alpha val="0"/>
                </a:schemeClr>
              </a:gs>
              <a:gs pos="100000">
                <a:schemeClr val="tx1">
                  <a:lumMod val="95000"/>
                  <a:lumOff val="5000"/>
                  <a:alpha val="20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grpSp>
        <p:nvGrpSpPr>
          <p:cNvPr id="2" name="Group 92"/>
          <p:cNvGrpSpPr>
            <a:grpSpLocks/>
          </p:cNvGrpSpPr>
          <p:nvPr/>
        </p:nvGrpSpPr>
        <p:grpSpPr bwMode="auto">
          <a:xfrm>
            <a:off x="6602413" y="2679700"/>
            <a:ext cx="2281237" cy="1693863"/>
            <a:chOff x="6601635" y="2680292"/>
            <a:chExt cx="2281376" cy="1693299"/>
          </a:xfrm>
        </p:grpSpPr>
        <p:sp>
          <p:nvSpPr>
            <p:cNvPr id="67" name="Oval 66"/>
            <p:cNvSpPr/>
            <p:nvPr/>
          </p:nvSpPr>
          <p:spPr>
            <a:xfrm>
              <a:off x="6601635" y="3724228"/>
              <a:ext cx="2281376" cy="649363"/>
            </a:xfrm>
            <a:prstGeom prst="ellipse">
              <a:avLst/>
            </a:prstGeom>
            <a:gradFill flip="none" rotWithShape="1">
              <a:gsLst>
                <a:gs pos="0">
                  <a:schemeClr val="tx1">
                    <a:lumMod val="85000"/>
                    <a:lumOff val="15000"/>
                  </a:schemeClr>
                </a:gs>
                <a:gs pos="53000">
                  <a:schemeClr val="bg1">
                    <a:lumMod val="65000"/>
                  </a:schemeClr>
                </a:gs>
                <a:gs pos="100000">
                  <a:schemeClr val="tx1">
                    <a:lumMod val="85000"/>
                    <a:lumOff val="15000"/>
                  </a:schemeClr>
                </a:gs>
              </a:gsLst>
              <a:lin ang="0" scaled="1"/>
              <a:tileRect/>
            </a:gradFill>
            <a:ln>
              <a:noFill/>
            </a:ln>
            <a:effectLst>
              <a:innerShdw blurRad="193675" dist="139700" dir="15060000">
                <a:srgbClr val="000000">
                  <a:alpha val="77000"/>
                </a:srgbClr>
              </a:innerShdw>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sp>
          <p:nvSpPr>
            <p:cNvPr id="78" name="Can 77"/>
            <p:cNvSpPr/>
            <p:nvPr/>
          </p:nvSpPr>
          <p:spPr>
            <a:xfrm rot="362865">
              <a:off x="7682788" y="3159557"/>
              <a:ext cx="131771" cy="1209272"/>
            </a:xfrm>
            <a:prstGeom prst="can">
              <a:avLst/>
            </a:prstGeom>
            <a:gradFill>
              <a:gsLst>
                <a:gs pos="0">
                  <a:schemeClr val="tx1">
                    <a:lumMod val="85000"/>
                    <a:lumOff val="15000"/>
                  </a:schemeClr>
                </a:gs>
                <a:gs pos="100000">
                  <a:schemeClr val="tx1">
                    <a:lumMod val="65000"/>
                    <a:lumOff val="3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80" name="Isosceles Triangle 79"/>
            <p:cNvSpPr/>
            <p:nvPr/>
          </p:nvSpPr>
          <p:spPr>
            <a:xfrm>
              <a:off x="7239537" y="2680292"/>
              <a:ext cx="1104784" cy="952400"/>
            </a:xfrm>
            <a:prstGeom prst="triangle">
              <a:avLst/>
            </a:prstGeom>
            <a:solidFill>
              <a:srgbClr val="FF0000"/>
            </a:solidFill>
            <a:ln>
              <a:noFill/>
            </a:ln>
            <a:effectLst/>
            <a:scene3d>
              <a:camera prst="perspectiveFront">
                <a:rot lat="0" lon="2699977" rev="20999999"/>
              </a:camera>
              <a:lightRig rig="threePt" dir="t"/>
            </a:scene3d>
            <a:sp3d extrusionH="133350" contourW="12700">
              <a:extrusionClr>
                <a:schemeClr val="bg1"/>
              </a:extrusionClr>
              <a:contourClr>
                <a:schemeClr val="tx1">
                  <a:lumMod val="50000"/>
                  <a:lumOff val="50000"/>
                </a:schemeClr>
              </a:contourClr>
            </a:sp3d>
          </p:spPr>
          <p:style>
            <a:lnRef idx="1">
              <a:schemeClr val="accent1"/>
            </a:lnRef>
            <a:fillRef idx="3">
              <a:schemeClr val="accent1"/>
            </a:fillRef>
            <a:effectRef idx="2">
              <a:schemeClr val="accent1"/>
            </a:effectRef>
            <a:fontRef idx="minor">
              <a:schemeClr val="lt1"/>
            </a:fontRef>
          </p:style>
          <p:txBody>
            <a:bodyPr anchor="b"/>
            <a:lstStyle/>
            <a:p>
              <a:pPr algn="ctr">
                <a:defRPr/>
              </a:pPr>
              <a:r>
                <a:rPr lang="en-US" sz="4800" b="1" dirty="0">
                  <a:solidFill>
                    <a:schemeClr val="tx1"/>
                  </a:solidFill>
                </a:rPr>
                <a:t>!</a:t>
              </a:r>
            </a:p>
          </p:txBody>
        </p:sp>
      </p:grpSp>
      <p:pic>
        <p:nvPicPr>
          <p:cNvPr id="81" name="Picture 80" descr="Climbing-to-success.jpg"/>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4587875" y="2573338"/>
            <a:ext cx="1908175" cy="1909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3" name="Picture 82" descr="Strong-Man.jpg"/>
          <p:cNvPicPr>
            <a:picLocks noChangeAspect="1"/>
          </p:cNvPicPr>
          <p:nvPr/>
        </p:nvPicPr>
        <p:blipFill>
          <a:blip r:embed="rId4">
            <a:extLst>
              <a:ext uri="{28A0092B-C50C-407E-A947-70E740481C1C}">
                <a14:useLocalDpi xmlns="" xmlns:a14="http://schemas.microsoft.com/office/drawing/2010/main" val="0"/>
              </a:ext>
            </a:extLst>
          </a:blip>
          <a:srcRect/>
          <a:stretch>
            <a:fillRect/>
          </a:stretch>
        </p:blipFill>
        <p:spPr bwMode="auto">
          <a:xfrm>
            <a:off x="227013" y="2681288"/>
            <a:ext cx="1879600" cy="1881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8" name="TextBox 87"/>
          <p:cNvSpPr txBox="1">
            <a:spLocks noChangeArrowheads="1"/>
          </p:cNvSpPr>
          <p:nvPr/>
        </p:nvSpPr>
        <p:spPr bwMode="auto">
          <a:xfrm>
            <a:off x="877461" y="335795"/>
            <a:ext cx="7155289" cy="830997"/>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ctr" eaLnBrk="1" hangingPunct="1"/>
            <a:r>
              <a:rPr lang="en-US" sz="4800" b="1" dirty="0">
                <a:latin typeface="Bernard MT Condensed" pitchFamily="18" charset="0"/>
              </a:rPr>
              <a:t>SWOT Analysis</a:t>
            </a:r>
          </a:p>
        </p:txBody>
      </p:sp>
      <p:sp>
        <p:nvSpPr>
          <p:cNvPr id="89" name="TextBox 88"/>
          <p:cNvSpPr txBox="1">
            <a:spLocks noChangeArrowheads="1"/>
          </p:cNvSpPr>
          <p:nvPr/>
        </p:nvSpPr>
        <p:spPr bwMode="auto">
          <a:xfrm>
            <a:off x="969963" y="4765675"/>
            <a:ext cx="403225" cy="646113"/>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1"/>
          </a:lnRef>
          <a:fillRef idx="2">
            <a:schemeClr val="accent1"/>
          </a:fillRef>
          <a:effectRef idx="1">
            <a:schemeClr val="accent1"/>
          </a:effectRef>
          <a:fontRef idx="minor">
            <a:schemeClr val="dk1"/>
          </a:fontRef>
        </p:style>
        <p:txBody>
          <a:bodyPr wrap="non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3600" b="1" dirty="0"/>
              <a:t>S</a:t>
            </a:r>
          </a:p>
        </p:txBody>
      </p:sp>
      <p:sp>
        <p:nvSpPr>
          <p:cNvPr id="90" name="TextBox 89"/>
          <p:cNvSpPr txBox="1">
            <a:spLocks noChangeArrowheads="1"/>
          </p:cNvSpPr>
          <p:nvPr/>
        </p:nvSpPr>
        <p:spPr bwMode="auto">
          <a:xfrm>
            <a:off x="3352800" y="4751388"/>
            <a:ext cx="603250" cy="646112"/>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2"/>
          </a:lnRef>
          <a:fillRef idx="2">
            <a:schemeClr val="accent2"/>
          </a:fillRef>
          <a:effectRef idx="1">
            <a:schemeClr val="accent2"/>
          </a:effectRef>
          <a:fontRef idx="minor">
            <a:schemeClr val="dk1"/>
          </a:fontRef>
        </p:style>
        <p:txBody>
          <a:bodyPr wrap="non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3600" b="1" dirty="0"/>
              <a:t>W</a:t>
            </a:r>
          </a:p>
        </p:txBody>
      </p:sp>
      <p:sp>
        <p:nvSpPr>
          <p:cNvPr id="91" name="TextBox 90"/>
          <p:cNvSpPr txBox="1">
            <a:spLocks noChangeArrowheads="1"/>
          </p:cNvSpPr>
          <p:nvPr/>
        </p:nvSpPr>
        <p:spPr bwMode="auto">
          <a:xfrm>
            <a:off x="5366544" y="4749800"/>
            <a:ext cx="496888" cy="647700"/>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3"/>
          </a:lnRef>
          <a:fillRef idx="2">
            <a:schemeClr val="accent3"/>
          </a:fillRef>
          <a:effectRef idx="1">
            <a:schemeClr val="accent3"/>
          </a:effectRef>
          <a:fontRef idx="minor">
            <a:schemeClr val="dk1"/>
          </a:fontRef>
        </p:style>
        <p:txBody>
          <a:bodyPr wrap="non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3600" b="1" dirty="0"/>
              <a:t>O</a:t>
            </a:r>
          </a:p>
        </p:txBody>
      </p:sp>
      <p:sp>
        <p:nvSpPr>
          <p:cNvPr id="92" name="TextBox 91"/>
          <p:cNvSpPr txBox="1">
            <a:spLocks noChangeArrowheads="1"/>
          </p:cNvSpPr>
          <p:nvPr/>
        </p:nvSpPr>
        <p:spPr bwMode="auto">
          <a:xfrm>
            <a:off x="7620000" y="4751388"/>
            <a:ext cx="412750" cy="646112"/>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2"/>
          </a:lnRef>
          <a:fillRef idx="2">
            <a:schemeClr val="accent2"/>
          </a:fillRef>
          <a:effectRef idx="1">
            <a:schemeClr val="accent2"/>
          </a:effectRef>
          <a:fontRef idx="minor">
            <a:schemeClr val="dk1"/>
          </a:fontRef>
        </p:style>
        <p:txBody>
          <a:bodyPr wrap="non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3600" b="1" dirty="0"/>
              <a:t>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p:cTn id="7" dur="1000" fill="hold"/>
                                        <p:tgtEl>
                                          <p:spTgt spid="83"/>
                                        </p:tgtEl>
                                        <p:attrNameLst>
                                          <p:attrName>ppt_w</p:attrName>
                                        </p:attrNameLst>
                                      </p:cBhvr>
                                      <p:tavLst>
                                        <p:tav tm="0">
                                          <p:val>
                                            <p:fltVal val="0"/>
                                          </p:val>
                                        </p:tav>
                                        <p:tav tm="100000">
                                          <p:val>
                                            <p:strVal val="#ppt_w"/>
                                          </p:val>
                                        </p:tav>
                                      </p:tavLst>
                                    </p:anim>
                                    <p:anim calcmode="lin" valueType="num">
                                      <p:cBhvr>
                                        <p:cTn id="8" dur="1000" fill="hold"/>
                                        <p:tgtEl>
                                          <p:spTgt spid="83"/>
                                        </p:tgtEl>
                                        <p:attrNameLst>
                                          <p:attrName>ppt_h</p:attrName>
                                        </p:attrNameLst>
                                      </p:cBhvr>
                                      <p:tavLst>
                                        <p:tav tm="0">
                                          <p:val>
                                            <p:fltVal val="0"/>
                                          </p:val>
                                        </p:tav>
                                        <p:tav tm="100000">
                                          <p:val>
                                            <p:strVal val="#ppt_h"/>
                                          </p:val>
                                        </p:tav>
                                      </p:tavLst>
                                    </p:anim>
                                    <p:anim calcmode="lin" valueType="num">
                                      <p:cBhvr>
                                        <p:cTn id="9" dur="1000" fill="hold"/>
                                        <p:tgtEl>
                                          <p:spTgt spid="83"/>
                                        </p:tgtEl>
                                        <p:attrNameLst>
                                          <p:attrName>style.rotation</p:attrName>
                                        </p:attrNameLst>
                                      </p:cBhvr>
                                      <p:tavLst>
                                        <p:tav tm="0">
                                          <p:val>
                                            <p:fltVal val="360"/>
                                          </p:val>
                                        </p:tav>
                                        <p:tav tm="100000">
                                          <p:val>
                                            <p:fltVal val="0"/>
                                          </p:val>
                                        </p:tav>
                                      </p:tavLst>
                                    </p:anim>
                                    <p:animEffect transition="in" filter="fade">
                                      <p:cBhvr>
                                        <p:cTn id="10" dur="1000"/>
                                        <p:tgtEl>
                                          <p:spTgt spid="8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9"/>
                                        </p:tgtEl>
                                        <p:attrNameLst>
                                          <p:attrName>style.visibility</p:attrName>
                                        </p:attrNameLst>
                                      </p:cBhvr>
                                      <p:to>
                                        <p:strVal val="visible"/>
                                      </p:to>
                                    </p:set>
                                    <p:animEffect transition="in" filter="fade">
                                      <p:cBhvr>
                                        <p:cTn id="13" dur="2000"/>
                                        <p:tgtEl>
                                          <p:spTgt spid="89"/>
                                        </p:tgtEl>
                                      </p:cBhvr>
                                    </p:animEffect>
                                  </p:childTnLst>
                                </p:cTn>
                              </p:par>
                            </p:childTnLst>
                          </p:cTn>
                        </p:par>
                        <p:par>
                          <p:cTn id="14" fill="hold" nodeType="afterGroup">
                            <p:stCondLst>
                              <p:cond delay="2000"/>
                            </p:stCondLst>
                            <p:childTnLst>
                              <p:par>
                                <p:cTn id="15" presetID="49" presetClass="entr" presetSubtype="0" decel="100000"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 calcmode="lin" valueType="num">
                                      <p:cBhvr>
                                        <p:cTn id="17" dur="1000" fill="hold"/>
                                        <p:tgtEl>
                                          <p:spTgt spid="84"/>
                                        </p:tgtEl>
                                        <p:attrNameLst>
                                          <p:attrName>ppt_w</p:attrName>
                                        </p:attrNameLst>
                                      </p:cBhvr>
                                      <p:tavLst>
                                        <p:tav tm="0">
                                          <p:val>
                                            <p:fltVal val="0"/>
                                          </p:val>
                                        </p:tav>
                                        <p:tav tm="100000">
                                          <p:val>
                                            <p:strVal val="#ppt_w"/>
                                          </p:val>
                                        </p:tav>
                                      </p:tavLst>
                                    </p:anim>
                                    <p:anim calcmode="lin" valueType="num">
                                      <p:cBhvr>
                                        <p:cTn id="18" dur="1000" fill="hold"/>
                                        <p:tgtEl>
                                          <p:spTgt spid="84"/>
                                        </p:tgtEl>
                                        <p:attrNameLst>
                                          <p:attrName>ppt_h</p:attrName>
                                        </p:attrNameLst>
                                      </p:cBhvr>
                                      <p:tavLst>
                                        <p:tav tm="0">
                                          <p:val>
                                            <p:fltVal val="0"/>
                                          </p:val>
                                        </p:tav>
                                        <p:tav tm="100000">
                                          <p:val>
                                            <p:strVal val="#ppt_h"/>
                                          </p:val>
                                        </p:tav>
                                      </p:tavLst>
                                    </p:anim>
                                    <p:anim calcmode="lin" valueType="num">
                                      <p:cBhvr>
                                        <p:cTn id="19" dur="1000" fill="hold"/>
                                        <p:tgtEl>
                                          <p:spTgt spid="84"/>
                                        </p:tgtEl>
                                        <p:attrNameLst>
                                          <p:attrName>style.rotation</p:attrName>
                                        </p:attrNameLst>
                                      </p:cBhvr>
                                      <p:tavLst>
                                        <p:tav tm="0">
                                          <p:val>
                                            <p:fltVal val="360"/>
                                          </p:val>
                                        </p:tav>
                                        <p:tav tm="100000">
                                          <p:val>
                                            <p:fltVal val="0"/>
                                          </p:val>
                                        </p:tav>
                                      </p:tavLst>
                                    </p:anim>
                                    <p:animEffect transition="in" filter="fade">
                                      <p:cBhvr>
                                        <p:cTn id="20" dur="1000"/>
                                        <p:tgtEl>
                                          <p:spTgt spid="8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0"/>
                                        </p:tgtEl>
                                        <p:attrNameLst>
                                          <p:attrName>style.visibility</p:attrName>
                                        </p:attrNameLst>
                                      </p:cBhvr>
                                      <p:to>
                                        <p:strVal val="visible"/>
                                      </p:to>
                                    </p:set>
                                    <p:animEffect transition="in" filter="fade">
                                      <p:cBhvr>
                                        <p:cTn id="23" dur="2000"/>
                                        <p:tgtEl>
                                          <p:spTgt spid="90"/>
                                        </p:tgtEl>
                                      </p:cBhvr>
                                    </p:animEffect>
                                  </p:childTnLst>
                                </p:cTn>
                              </p:par>
                            </p:childTnLst>
                          </p:cTn>
                        </p:par>
                        <p:par>
                          <p:cTn id="24" fill="hold" nodeType="afterGroup">
                            <p:stCondLst>
                              <p:cond delay="4000"/>
                            </p:stCondLst>
                            <p:childTnLst>
                              <p:par>
                                <p:cTn id="25" presetID="49" presetClass="entr" presetSubtype="0" decel="100000" fill="hold" nodeType="afterEffect">
                                  <p:stCondLst>
                                    <p:cond delay="0"/>
                                  </p:stCondLst>
                                  <p:childTnLst>
                                    <p:set>
                                      <p:cBhvr>
                                        <p:cTn id="26" dur="1" fill="hold">
                                          <p:stCondLst>
                                            <p:cond delay="0"/>
                                          </p:stCondLst>
                                        </p:cTn>
                                        <p:tgtEl>
                                          <p:spTgt spid="81"/>
                                        </p:tgtEl>
                                        <p:attrNameLst>
                                          <p:attrName>style.visibility</p:attrName>
                                        </p:attrNameLst>
                                      </p:cBhvr>
                                      <p:to>
                                        <p:strVal val="visible"/>
                                      </p:to>
                                    </p:set>
                                    <p:anim calcmode="lin" valueType="num">
                                      <p:cBhvr>
                                        <p:cTn id="27" dur="1000" fill="hold"/>
                                        <p:tgtEl>
                                          <p:spTgt spid="81"/>
                                        </p:tgtEl>
                                        <p:attrNameLst>
                                          <p:attrName>ppt_w</p:attrName>
                                        </p:attrNameLst>
                                      </p:cBhvr>
                                      <p:tavLst>
                                        <p:tav tm="0">
                                          <p:val>
                                            <p:fltVal val="0"/>
                                          </p:val>
                                        </p:tav>
                                        <p:tav tm="100000">
                                          <p:val>
                                            <p:strVal val="#ppt_w"/>
                                          </p:val>
                                        </p:tav>
                                      </p:tavLst>
                                    </p:anim>
                                    <p:anim calcmode="lin" valueType="num">
                                      <p:cBhvr>
                                        <p:cTn id="28" dur="1000" fill="hold"/>
                                        <p:tgtEl>
                                          <p:spTgt spid="81"/>
                                        </p:tgtEl>
                                        <p:attrNameLst>
                                          <p:attrName>ppt_h</p:attrName>
                                        </p:attrNameLst>
                                      </p:cBhvr>
                                      <p:tavLst>
                                        <p:tav tm="0">
                                          <p:val>
                                            <p:fltVal val="0"/>
                                          </p:val>
                                        </p:tav>
                                        <p:tav tm="100000">
                                          <p:val>
                                            <p:strVal val="#ppt_h"/>
                                          </p:val>
                                        </p:tav>
                                      </p:tavLst>
                                    </p:anim>
                                    <p:anim calcmode="lin" valueType="num">
                                      <p:cBhvr>
                                        <p:cTn id="29" dur="1000" fill="hold"/>
                                        <p:tgtEl>
                                          <p:spTgt spid="81"/>
                                        </p:tgtEl>
                                        <p:attrNameLst>
                                          <p:attrName>style.rotation</p:attrName>
                                        </p:attrNameLst>
                                      </p:cBhvr>
                                      <p:tavLst>
                                        <p:tav tm="0">
                                          <p:val>
                                            <p:fltVal val="360"/>
                                          </p:val>
                                        </p:tav>
                                        <p:tav tm="100000">
                                          <p:val>
                                            <p:fltVal val="0"/>
                                          </p:val>
                                        </p:tav>
                                      </p:tavLst>
                                    </p:anim>
                                    <p:animEffect transition="in" filter="fade">
                                      <p:cBhvr>
                                        <p:cTn id="30" dur="1000"/>
                                        <p:tgtEl>
                                          <p:spTgt spid="8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1"/>
                                        </p:tgtEl>
                                        <p:attrNameLst>
                                          <p:attrName>style.visibility</p:attrName>
                                        </p:attrNameLst>
                                      </p:cBhvr>
                                      <p:to>
                                        <p:strVal val="visible"/>
                                      </p:to>
                                    </p:set>
                                    <p:animEffect transition="in" filter="fade">
                                      <p:cBhvr>
                                        <p:cTn id="33" dur="2000"/>
                                        <p:tgtEl>
                                          <p:spTgt spid="91"/>
                                        </p:tgtEl>
                                      </p:cBhvr>
                                    </p:animEffect>
                                  </p:childTnLst>
                                </p:cTn>
                              </p:par>
                            </p:childTnLst>
                          </p:cTn>
                        </p:par>
                        <p:par>
                          <p:cTn id="34" fill="hold" nodeType="afterGroup">
                            <p:stCondLst>
                              <p:cond delay="6000"/>
                            </p:stCondLst>
                            <p:childTnLst>
                              <p:par>
                                <p:cTn id="35" presetID="49" presetClass="entr" presetSubtype="0" decel="10000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1000" fill="hold"/>
                                        <p:tgtEl>
                                          <p:spTgt spid="2"/>
                                        </p:tgtEl>
                                        <p:attrNameLst>
                                          <p:attrName>ppt_w</p:attrName>
                                        </p:attrNameLst>
                                      </p:cBhvr>
                                      <p:tavLst>
                                        <p:tav tm="0">
                                          <p:val>
                                            <p:fltVal val="0"/>
                                          </p:val>
                                        </p:tav>
                                        <p:tav tm="100000">
                                          <p:val>
                                            <p:strVal val="#ppt_w"/>
                                          </p:val>
                                        </p:tav>
                                      </p:tavLst>
                                    </p:anim>
                                    <p:anim calcmode="lin" valueType="num">
                                      <p:cBhvr>
                                        <p:cTn id="38" dur="1000" fill="hold"/>
                                        <p:tgtEl>
                                          <p:spTgt spid="2"/>
                                        </p:tgtEl>
                                        <p:attrNameLst>
                                          <p:attrName>ppt_h</p:attrName>
                                        </p:attrNameLst>
                                      </p:cBhvr>
                                      <p:tavLst>
                                        <p:tav tm="0">
                                          <p:val>
                                            <p:fltVal val="0"/>
                                          </p:val>
                                        </p:tav>
                                        <p:tav tm="100000">
                                          <p:val>
                                            <p:strVal val="#ppt_h"/>
                                          </p:val>
                                        </p:tav>
                                      </p:tavLst>
                                    </p:anim>
                                    <p:anim calcmode="lin" valueType="num">
                                      <p:cBhvr>
                                        <p:cTn id="39" dur="1000" fill="hold"/>
                                        <p:tgtEl>
                                          <p:spTgt spid="2"/>
                                        </p:tgtEl>
                                        <p:attrNameLst>
                                          <p:attrName>style.rotation</p:attrName>
                                        </p:attrNameLst>
                                      </p:cBhvr>
                                      <p:tavLst>
                                        <p:tav tm="0">
                                          <p:val>
                                            <p:fltVal val="360"/>
                                          </p:val>
                                        </p:tav>
                                        <p:tav tm="100000">
                                          <p:val>
                                            <p:fltVal val="0"/>
                                          </p:val>
                                        </p:tav>
                                      </p:tavLst>
                                    </p:anim>
                                    <p:animEffect transition="in" filter="fade">
                                      <p:cBhvr>
                                        <p:cTn id="40" dur="1000"/>
                                        <p:tgtEl>
                                          <p:spTgt spid="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2"/>
                                        </p:tgtEl>
                                        <p:attrNameLst>
                                          <p:attrName>style.visibility</p:attrName>
                                        </p:attrNameLst>
                                      </p:cBhvr>
                                      <p:to>
                                        <p:strVal val="visible"/>
                                      </p:to>
                                    </p:set>
                                    <p:animEffect transition="in" filter="fade">
                                      <p:cBhvr>
                                        <p:cTn id="43" dur="2000"/>
                                        <p:tgtEl>
                                          <p:spTgt spid="92"/>
                                        </p:tgtEl>
                                      </p:cBhvr>
                                    </p:animEffect>
                                  </p:childTnLst>
                                </p:cTn>
                              </p:par>
                            </p:childTnLst>
                          </p:cTn>
                        </p:par>
                        <p:par>
                          <p:cTn id="44" fill="hold" nodeType="afterGroup">
                            <p:stCondLst>
                              <p:cond delay="8000"/>
                            </p:stCondLst>
                            <p:childTnLst>
                              <p:par>
                                <p:cTn id="45" presetID="8" presetClass="entr" presetSubtype="16" fill="hold" grpId="0" nodeType="after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diamond(in)">
                                      <p:cBhvr>
                                        <p:cTn id="47" dur="20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53975" y="1919255"/>
            <a:ext cx="9144000" cy="1206564"/>
          </a:xfrm>
          <a:prstGeom prst="rect">
            <a:avLst/>
          </a:prstGeom>
          <a:gradFill>
            <a:gsLst>
              <a:gs pos="43000">
                <a:schemeClr val="accent1">
                  <a:tint val="100000"/>
                  <a:shade val="100000"/>
                  <a:satMod val="130000"/>
                  <a:alpha val="0"/>
                </a:schemeClr>
              </a:gs>
              <a:gs pos="100000">
                <a:schemeClr val="tx1">
                  <a:lumMod val="95000"/>
                  <a:lumOff val="5000"/>
                  <a:alpha val="20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grpSp>
        <p:nvGrpSpPr>
          <p:cNvPr id="2" name="Group 35"/>
          <p:cNvGrpSpPr>
            <a:grpSpLocks/>
          </p:cNvGrpSpPr>
          <p:nvPr/>
        </p:nvGrpSpPr>
        <p:grpSpPr bwMode="auto">
          <a:xfrm>
            <a:off x="6529195" y="1002637"/>
            <a:ext cx="3238500" cy="5313363"/>
            <a:chOff x="5602819" y="727075"/>
            <a:chExt cx="3238507" cy="5313363"/>
          </a:xfrm>
        </p:grpSpPr>
        <p:cxnSp>
          <p:nvCxnSpPr>
            <p:cNvPr id="25" name="Straight Connector 24"/>
            <p:cNvCxnSpPr/>
            <p:nvPr/>
          </p:nvCxnSpPr>
          <p:spPr bwMode="auto">
            <a:xfrm rot="5400000" flipH="1" flipV="1">
              <a:off x="7090912" y="4138411"/>
              <a:ext cx="1127498" cy="2373330"/>
            </a:xfrm>
            <a:prstGeom prst="line">
              <a:avLst/>
            </a:prstGeom>
            <a:ln w="47625" cap="flat" cmpd="sng" algn="ctr">
              <a:gradFill flip="none" rotWithShape="1">
                <a:gsLst>
                  <a:gs pos="0">
                    <a:schemeClr val="bg1">
                      <a:lumMod val="50000"/>
                    </a:schemeClr>
                  </a:gs>
                  <a:gs pos="66000">
                    <a:srgbClr val="FFFFFF">
                      <a:alpha val="0"/>
                    </a:srgbClr>
                  </a:gs>
                </a:gsLst>
                <a:lin ang="0" scaled="1"/>
                <a:tileRect/>
              </a:gra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bwMode="auto">
            <a:xfrm rot="5400000" flipH="1" flipV="1">
              <a:off x="6225735" y="4138411"/>
              <a:ext cx="1127498" cy="2373330"/>
            </a:xfrm>
            <a:prstGeom prst="line">
              <a:avLst/>
            </a:prstGeom>
            <a:ln w="47625" cap="flat" cmpd="sng" algn="ctr">
              <a:gradFill flip="none" rotWithShape="1">
                <a:gsLst>
                  <a:gs pos="0">
                    <a:schemeClr val="bg1">
                      <a:lumMod val="50000"/>
                    </a:schemeClr>
                  </a:gs>
                  <a:gs pos="66000">
                    <a:srgbClr val="FFFFFF">
                      <a:alpha val="0"/>
                    </a:srgbClr>
                  </a:gs>
                </a:gsLst>
                <a:lin ang="0" scaled="1"/>
                <a:tileRect/>
              </a:gra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61"/>
            <p:cNvGrpSpPr>
              <a:grpSpLocks/>
            </p:cNvGrpSpPr>
            <p:nvPr/>
          </p:nvGrpSpPr>
          <p:grpSpPr bwMode="auto">
            <a:xfrm>
              <a:off x="5819775" y="727075"/>
              <a:ext cx="2155825" cy="5313363"/>
              <a:chOff x="998321" y="1264888"/>
              <a:chExt cx="1669338" cy="4114801"/>
            </a:xfrm>
          </p:grpSpPr>
          <p:cxnSp>
            <p:nvCxnSpPr>
              <p:cNvPr id="28" name="Straight Connector 27"/>
              <p:cNvCxnSpPr/>
              <p:nvPr/>
            </p:nvCxnSpPr>
            <p:spPr>
              <a:xfrm>
                <a:off x="998732" y="4724419"/>
                <a:ext cx="656428" cy="1230"/>
              </a:xfrm>
              <a:prstGeom prst="line">
                <a:avLst/>
              </a:prstGeom>
              <a:ln w="349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195415" y="4190859"/>
                <a:ext cx="657657" cy="1230"/>
              </a:xfrm>
              <a:prstGeom prst="line">
                <a:avLst/>
              </a:prstGeom>
              <a:ln w="349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395785" y="3657300"/>
                <a:ext cx="656428" cy="1230"/>
              </a:xfrm>
              <a:prstGeom prst="line">
                <a:avLst/>
              </a:prstGeom>
              <a:ln w="349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1604760" y="3091776"/>
                <a:ext cx="657656" cy="2459"/>
              </a:xfrm>
              <a:prstGeom prst="line">
                <a:avLst/>
              </a:prstGeom>
              <a:ln w="349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1784233" y="2572969"/>
                <a:ext cx="657656" cy="1230"/>
              </a:xfrm>
              <a:prstGeom prst="line">
                <a:avLst/>
              </a:prstGeom>
              <a:ln w="349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964934" y="1968105"/>
                <a:ext cx="703140" cy="1230"/>
              </a:xfrm>
              <a:prstGeom prst="line">
                <a:avLst/>
              </a:prstGeom>
              <a:ln w="349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4" name="Can 33"/>
              <p:cNvSpPr>
                <a:spLocks noChangeArrowheads="1"/>
              </p:cNvSpPr>
              <p:nvPr/>
            </p:nvSpPr>
            <p:spPr bwMode="auto">
              <a:xfrm rot="1166653">
                <a:off x="2154241" y="1264888"/>
                <a:ext cx="62693" cy="4114801"/>
              </a:xfrm>
              <a:prstGeom prst="can">
                <a:avLst>
                  <a:gd name="adj" fmla="val 24917"/>
                </a:avLst>
              </a:prstGeom>
              <a:gradFill rotWithShape="1">
                <a:gsLst>
                  <a:gs pos="0">
                    <a:schemeClr val="tx1"/>
                  </a:gs>
                  <a:gs pos="45000">
                    <a:srgbClr val="595959"/>
                  </a:gs>
                  <a:gs pos="100000">
                    <a:schemeClr val="tx1"/>
                  </a:gs>
                </a:gsLst>
                <a:lin ang="0"/>
              </a:gradFill>
              <a:ln w="9525">
                <a:solidFill>
                  <a:schemeClr val="tx1"/>
                </a:solidFill>
                <a:round/>
                <a:headEnd/>
                <a:tailEnd/>
              </a:ln>
              <a:effectLst>
                <a:outerShdw dist="23000" dir="5400000" rotWithShape="0">
                  <a:srgbClr val="808080">
                    <a:alpha val="34998"/>
                  </a:srgbClr>
                </a:outerShdw>
              </a:effectLst>
            </p:spPr>
            <p:txBody>
              <a:bodyPr anchor="ctr"/>
              <a:lstStyle/>
              <a:p>
                <a:pPr algn="ctr">
                  <a:defRPr/>
                </a:pPr>
                <a:endParaRPr lang="nb-NO" sz="1800">
                  <a:solidFill>
                    <a:srgbClr val="FFFFFF"/>
                  </a:solidFill>
                  <a:latin typeface="Calibri" charset="0"/>
                  <a:ea typeface="ＭＳ Ｐゴシック" charset="-128"/>
                </a:endParaRPr>
              </a:p>
            </p:txBody>
          </p:sp>
          <p:sp>
            <p:nvSpPr>
              <p:cNvPr id="35" name="Can 34"/>
              <p:cNvSpPr>
                <a:spLocks noChangeArrowheads="1"/>
              </p:cNvSpPr>
              <p:nvPr/>
            </p:nvSpPr>
            <p:spPr bwMode="auto">
              <a:xfrm rot="1166653">
                <a:off x="1463394" y="1264888"/>
                <a:ext cx="63922" cy="4114801"/>
              </a:xfrm>
              <a:prstGeom prst="can">
                <a:avLst>
                  <a:gd name="adj" fmla="val 25034"/>
                </a:avLst>
              </a:prstGeom>
              <a:gradFill rotWithShape="1">
                <a:gsLst>
                  <a:gs pos="0">
                    <a:schemeClr val="tx1"/>
                  </a:gs>
                  <a:gs pos="45000">
                    <a:srgbClr val="595959"/>
                  </a:gs>
                  <a:gs pos="100000">
                    <a:schemeClr val="tx1"/>
                  </a:gs>
                </a:gsLst>
                <a:lin ang="0"/>
              </a:gradFill>
              <a:ln w="9525">
                <a:solidFill>
                  <a:schemeClr val="tx1"/>
                </a:solidFill>
                <a:round/>
                <a:headEnd/>
                <a:tailEnd/>
              </a:ln>
              <a:effectLst>
                <a:outerShdw dist="23000" dir="5400000" rotWithShape="0">
                  <a:srgbClr val="808080">
                    <a:alpha val="34998"/>
                  </a:srgbClr>
                </a:outerShdw>
              </a:effectLst>
            </p:spPr>
            <p:txBody>
              <a:bodyPr anchor="ctr"/>
              <a:lstStyle/>
              <a:p>
                <a:pPr algn="ctr">
                  <a:defRPr/>
                </a:pPr>
                <a:endParaRPr lang="nb-NO" sz="1800">
                  <a:solidFill>
                    <a:srgbClr val="FFFFFF"/>
                  </a:solidFill>
                  <a:latin typeface="Calibri" charset="0"/>
                  <a:ea typeface="ＭＳ Ｐゴシック" charset="-128"/>
                </a:endParaRPr>
              </a:p>
            </p:txBody>
          </p:sp>
        </p:grpSp>
      </p:grpSp>
      <p:grpSp>
        <p:nvGrpSpPr>
          <p:cNvPr id="4" name="Group 12"/>
          <p:cNvGrpSpPr>
            <a:grpSpLocks/>
          </p:cNvGrpSpPr>
          <p:nvPr/>
        </p:nvGrpSpPr>
        <p:grpSpPr bwMode="auto">
          <a:xfrm>
            <a:off x="4625975" y="-2921000"/>
            <a:ext cx="6872288" cy="5568950"/>
            <a:chOff x="6321322" y="-953166"/>
            <a:chExt cx="3309653" cy="3198557"/>
          </a:xfrm>
        </p:grpSpPr>
        <p:sp>
          <p:nvSpPr>
            <p:cNvPr id="12" name="Oval 11"/>
            <p:cNvSpPr/>
            <p:nvPr/>
          </p:nvSpPr>
          <p:spPr>
            <a:xfrm>
              <a:off x="6321322" y="-953166"/>
              <a:ext cx="3309653" cy="3198557"/>
            </a:xfrm>
            <a:prstGeom prst="ellipse">
              <a:avLst/>
            </a:prstGeom>
            <a:gradFill flip="none" rotWithShape="1">
              <a:gsLst>
                <a:gs pos="0">
                  <a:srgbClr val="FFFF00">
                    <a:alpha val="58000"/>
                  </a:srgbClr>
                </a:gs>
                <a:gs pos="29000">
                  <a:srgbClr val="E6FF00">
                    <a:alpha val="34000"/>
                  </a:srgbClr>
                </a:gs>
                <a:gs pos="69000">
                  <a:srgbClr val="E6FF00">
                    <a:alpha val="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sp>
          <p:nvSpPr>
            <p:cNvPr id="37" name="Oval 36"/>
            <p:cNvSpPr/>
            <p:nvPr/>
          </p:nvSpPr>
          <p:spPr>
            <a:xfrm>
              <a:off x="7143250" y="246565"/>
              <a:ext cx="1492351" cy="1593713"/>
            </a:xfrm>
            <a:prstGeom prst="ellipse">
              <a:avLst/>
            </a:prstGeom>
            <a:gradFill flip="none" rotWithShape="1">
              <a:gsLst>
                <a:gs pos="0">
                  <a:schemeClr val="bg1">
                    <a:alpha val="58000"/>
                  </a:schemeClr>
                </a:gs>
                <a:gs pos="43000">
                  <a:srgbClr val="E6FF00">
                    <a:alpha val="34000"/>
                  </a:srgbClr>
                </a:gs>
                <a:gs pos="51000">
                  <a:srgbClr val="E6FF00">
                    <a:alpha val="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grpSp>
      <p:grpSp>
        <p:nvGrpSpPr>
          <p:cNvPr id="5" name="Group 60"/>
          <p:cNvGrpSpPr>
            <a:grpSpLocks/>
          </p:cNvGrpSpPr>
          <p:nvPr/>
        </p:nvGrpSpPr>
        <p:grpSpPr bwMode="auto">
          <a:xfrm>
            <a:off x="6347443" y="2705100"/>
            <a:ext cx="1733703" cy="3363912"/>
            <a:chOff x="2735537" y="2963675"/>
            <a:chExt cx="2052350" cy="3363906"/>
          </a:xfrm>
        </p:grpSpPr>
        <p:grpSp>
          <p:nvGrpSpPr>
            <p:cNvPr id="6" name="Group 53"/>
            <p:cNvGrpSpPr/>
            <p:nvPr/>
          </p:nvGrpSpPr>
          <p:grpSpPr>
            <a:xfrm>
              <a:off x="2820808" y="2963675"/>
              <a:ext cx="1967079" cy="3351462"/>
              <a:chOff x="2593601" y="2696363"/>
              <a:chExt cx="1967079" cy="3351462"/>
            </a:xfrm>
            <a:solidFill>
              <a:schemeClr val="tx1"/>
            </a:solidFill>
          </p:grpSpPr>
          <p:sp>
            <p:nvSpPr>
              <p:cNvPr id="48" name="Oval 47"/>
              <p:cNvSpPr/>
              <p:nvPr/>
            </p:nvSpPr>
            <p:spPr>
              <a:xfrm rot="20370911">
                <a:off x="2918991" y="2696363"/>
                <a:ext cx="590276" cy="63121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49" name="Rounded Rectangle 48"/>
              <p:cNvSpPr/>
              <p:nvPr/>
            </p:nvSpPr>
            <p:spPr>
              <a:xfrm rot="430122">
                <a:off x="2672869" y="3366920"/>
                <a:ext cx="816575" cy="1413642"/>
              </a:xfrm>
              <a:prstGeom prst="roundRect">
                <a:avLst>
                  <a:gd name="adj" fmla="val 29794"/>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0" name="Rounded Rectangle 49"/>
              <p:cNvSpPr/>
              <p:nvPr/>
            </p:nvSpPr>
            <p:spPr>
              <a:xfrm rot="430122">
                <a:off x="2593601" y="4472968"/>
                <a:ext cx="298078" cy="157485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1" name="Rounded Rectangle 50"/>
              <p:cNvSpPr/>
              <p:nvPr/>
            </p:nvSpPr>
            <p:spPr>
              <a:xfrm rot="430122">
                <a:off x="3321245" y="4342577"/>
                <a:ext cx="298078" cy="1183214"/>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2" name="Rounded Rectangle 51"/>
              <p:cNvSpPr/>
              <p:nvPr/>
            </p:nvSpPr>
            <p:spPr>
              <a:xfrm rot="14588117">
                <a:off x="3765098" y="2703540"/>
                <a:ext cx="298078" cy="129308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grpSp>
        <p:grpSp>
          <p:nvGrpSpPr>
            <p:cNvPr id="7" name="Group 54"/>
            <p:cNvGrpSpPr/>
            <p:nvPr/>
          </p:nvGrpSpPr>
          <p:grpSpPr>
            <a:xfrm>
              <a:off x="2735537" y="2976119"/>
              <a:ext cx="1967079" cy="3351462"/>
              <a:chOff x="2593601" y="2696363"/>
              <a:chExt cx="1967079" cy="3351462"/>
            </a:xfrm>
            <a:gradFill>
              <a:gsLst>
                <a:gs pos="0">
                  <a:schemeClr val="tx1"/>
                </a:gs>
                <a:gs pos="100000">
                  <a:schemeClr val="tx1">
                    <a:lumMod val="75000"/>
                    <a:lumOff val="25000"/>
                  </a:schemeClr>
                </a:gs>
              </a:gsLst>
              <a:lin ang="16200000" scaled="0"/>
            </a:gradFill>
          </p:grpSpPr>
          <p:sp>
            <p:nvSpPr>
              <p:cNvPr id="56" name="Oval 55"/>
              <p:cNvSpPr/>
              <p:nvPr/>
            </p:nvSpPr>
            <p:spPr>
              <a:xfrm rot="20370911">
                <a:off x="2918991" y="2696363"/>
                <a:ext cx="590276" cy="63121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7" name="Rounded Rectangle 56"/>
              <p:cNvSpPr/>
              <p:nvPr/>
            </p:nvSpPr>
            <p:spPr>
              <a:xfrm rot="430122">
                <a:off x="2672869" y="3366920"/>
                <a:ext cx="816575" cy="1413642"/>
              </a:xfrm>
              <a:prstGeom prst="roundRect">
                <a:avLst>
                  <a:gd name="adj" fmla="val 29794"/>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8" name="Rounded Rectangle 57"/>
              <p:cNvSpPr/>
              <p:nvPr/>
            </p:nvSpPr>
            <p:spPr>
              <a:xfrm rot="430122">
                <a:off x="2593601" y="4472968"/>
                <a:ext cx="298078" cy="157485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9" name="Rounded Rectangle 58"/>
              <p:cNvSpPr/>
              <p:nvPr/>
            </p:nvSpPr>
            <p:spPr>
              <a:xfrm rot="430122">
                <a:off x="3321245" y="4342577"/>
                <a:ext cx="298078" cy="1183214"/>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60" name="Rounded Rectangle 59"/>
              <p:cNvSpPr/>
              <p:nvPr/>
            </p:nvSpPr>
            <p:spPr>
              <a:xfrm rot="14588117">
                <a:off x="3765098" y="2703540"/>
                <a:ext cx="298078" cy="129308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grpSp>
      </p:grpSp>
      <p:sp>
        <p:nvSpPr>
          <p:cNvPr id="40" name="Round Same Side Corner Rectangle 39"/>
          <p:cNvSpPr>
            <a:spLocks noChangeArrowheads="1"/>
          </p:cNvSpPr>
          <p:nvPr/>
        </p:nvSpPr>
        <p:spPr bwMode="auto">
          <a:xfrm>
            <a:off x="177420" y="747452"/>
            <a:ext cx="5513695" cy="384175"/>
          </a:xfrm>
          <a:custGeom>
            <a:avLst/>
            <a:gdLst>
              <a:gd name="T0" fmla="*/ 7725173 w 3261463"/>
              <a:gd name="T1" fmla="*/ 313061 h 348420"/>
              <a:gd name="T2" fmla="*/ 3862588 w 3261463"/>
              <a:gd name="T3" fmla="*/ 626123 h 348420"/>
              <a:gd name="T4" fmla="*/ 0 w 3261463"/>
              <a:gd name="T5" fmla="*/ 313061 h 348420"/>
              <a:gd name="T6" fmla="*/ 3862588 w 3261463"/>
              <a:gd name="T7" fmla="*/ 0 h 348420"/>
              <a:gd name="T8" fmla="*/ 0 60000 65536"/>
              <a:gd name="T9" fmla="*/ 0 60000 65536"/>
              <a:gd name="T10" fmla="*/ 0 60000 65536"/>
              <a:gd name="T11" fmla="*/ 0 60000 65536"/>
              <a:gd name="T12" fmla="*/ 17008 w 3261463"/>
              <a:gd name="T13" fmla="*/ 17008 h 348420"/>
              <a:gd name="T14" fmla="*/ 3244455 w 3261463"/>
              <a:gd name="T15" fmla="*/ 348420 h 348420"/>
            </a:gdLst>
            <a:ahLst/>
            <a:cxnLst>
              <a:cxn ang="T8">
                <a:pos x="T0" y="T1"/>
              </a:cxn>
              <a:cxn ang="T9">
                <a:pos x="T2" y="T3"/>
              </a:cxn>
              <a:cxn ang="T10">
                <a:pos x="T4" y="T5"/>
              </a:cxn>
              <a:cxn ang="T11">
                <a:pos x="T6" y="T7"/>
              </a:cxn>
            </a:cxnLst>
            <a:rect l="T12" t="T13" r="T14" b="T15"/>
            <a:pathLst>
              <a:path w="3261463" h="348420">
                <a:moveTo>
                  <a:pt x="58071" y="0"/>
                </a:moveTo>
                <a:lnTo>
                  <a:pt x="3203392" y="0"/>
                </a:lnTo>
                <a:lnTo>
                  <a:pt x="3203391" y="0"/>
                </a:lnTo>
                <a:cubicBezTo>
                  <a:pt x="3235463" y="0"/>
                  <a:pt x="3261463" y="25999"/>
                  <a:pt x="3261463" y="58071"/>
                </a:cubicBezTo>
                <a:lnTo>
                  <a:pt x="3261463" y="348420"/>
                </a:lnTo>
                <a:lnTo>
                  <a:pt x="0" y="348420"/>
                </a:lnTo>
                <a:lnTo>
                  <a:pt x="0" y="58071"/>
                </a:lnTo>
                <a:cubicBezTo>
                  <a:pt x="0" y="25999"/>
                  <a:pt x="25999" y="0"/>
                  <a:pt x="58070" y="0"/>
                </a:cubicBezTo>
                <a:lnTo>
                  <a:pt x="58071" y="0"/>
                </a:lnTo>
                <a:close/>
              </a:path>
            </a:pathLst>
          </a:custGeom>
          <a:gradFill rotWithShape="1">
            <a:gsLst>
              <a:gs pos="0">
                <a:srgbClr val="DDE838"/>
              </a:gs>
              <a:gs pos="100000">
                <a:srgbClr val="C1CA38"/>
              </a:gs>
            </a:gsLst>
            <a:lin ang="5400000"/>
          </a:gradFill>
          <a:ln>
            <a:noFill/>
          </a:ln>
          <a:effectLst>
            <a:outerShdw dist="23000" dir="5400000" rotWithShape="0">
              <a:srgbClr val="808080">
                <a:alpha val="3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sz="2000" dirty="0">
                <a:solidFill>
                  <a:schemeClr val="tx1">
                    <a:lumMod val="75000"/>
                    <a:lumOff val="25000"/>
                  </a:schemeClr>
                </a:solidFill>
                <a:latin typeface="Berlin Sans FB" pitchFamily="34" charset="0"/>
              </a:rPr>
              <a:t>OPPORTUNITIES</a:t>
            </a:r>
          </a:p>
        </p:txBody>
      </p:sp>
      <p:sp>
        <p:nvSpPr>
          <p:cNvPr id="47" name="TextBox 1"/>
          <p:cNvSpPr txBox="1">
            <a:spLocks noChangeArrowheads="1"/>
          </p:cNvSpPr>
          <p:nvPr/>
        </p:nvSpPr>
        <p:spPr bwMode="auto">
          <a:xfrm>
            <a:off x="785813" y="1297451"/>
            <a:ext cx="6426508" cy="923330"/>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1800" b="1" dirty="0">
                <a:latin typeface="Tohama"/>
              </a:rPr>
              <a:t>Chances to make greater profits in the environment - External attractive factors that represent the reason for an organization to exist &amp; develop.</a:t>
            </a:r>
          </a:p>
        </p:txBody>
      </p:sp>
      <p:sp>
        <p:nvSpPr>
          <p:cNvPr id="53" name="TextBox 40"/>
          <p:cNvSpPr txBox="1">
            <a:spLocks noChangeArrowheads="1"/>
          </p:cNvSpPr>
          <p:nvPr/>
        </p:nvSpPr>
        <p:spPr bwMode="auto">
          <a:xfrm>
            <a:off x="619315" y="2322511"/>
            <a:ext cx="5908313" cy="923330"/>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just" eaLnBrk="1" hangingPunct="1"/>
            <a:r>
              <a:rPr lang="en-US" sz="1800" b="1" dirty="0">
                <a:latin typeface="Tohama"/>
              </a:rPr>
              <a:t>Arise when an organization can take benefit of conditions in its environment to plan and execute strategies that enable it to become more profitable</a:t>
            </a:r>
            <a:r>
              <a:rPr lang="en-US" sz="1800" dirty="0">
                <a:latin typeface="Tohama"/>
              </a:rPr>
              <a:t>.</a:t>
            </a:r>
          </a:p>
        </p:txBody>
      </p:sp>
      <p:sp>
        <p:nvSpPr>
          <p:cNvPr id="54" name="TextBox 41"/>
          <p:cNvSpPr txBox="1">
            <a:spLocks noChangeArrowheads="1"/>
          </p:cNvSpPr>
          <p:nvPr/>
        </p:nvSpPr>
        <p:spPr bwMode="auto">
          <a:xfrm>
            <a:off x="574865" y="3361662"/>
            <a:ext cx="5729272" cy="1200329"/>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just" eaLnBrk="1" hangingPunct="1"/>
            <a:r>
              <a:rPr lang="en-US" sz="1800" b="1" dirty="0">
                <a:latin typeface="Tohama"/>
              </a:rPr>
              <a:t>Organization should be careful and recognize the opportunities and grasp them whenever they arise. Opportunities may arise from market, competition, industry/government and technology.</a:t>
            </a:r>
          </a:p>
        </p:txBody>
      </p:sp>
      <p:sp>
        <p:nvSpPr>
          <p:cNvPr id="55" name="TextBox 43"/>
          <p:cNvSpPr txBox="1">
            <a:spLocks noChangeArrowheads="1"/>
          </p:cNvSpPr>
          <p:nvPr/>
        </p:nvSpPr>
        <p:spPr bwMode="auto">
          <a:xfrm>
            <a:off x="619315" y="4839262"/>
            <a:ext cx="5312094" cy="1200329"/>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just" eaLnBrk="1" hangingPunct="1"/>
            <a:r>
              <a:rPr lang="en-US" sz="1800" b="1" dirty="0" smtClean="0">
                <a:latin typeface="Tohama"/>
              </a:rPr>
              <a:t>Examples - Rapid market growth, Changing customer needs/tastes, New uses for product </a:t>
            </a:r>
            <a:r>
              <a:rPr lang="en-US" sz="1800" b="1" dirty="0" err="1" smtClean="0">
                <a:latin typeface="Tohama"/>
              </a:rPr>
              <a:t>discovered,Sales</a:t>
            </a:r>
            <a:r>
              <a:rPr lang="en-US" sz="1800" b="1" dirty="0" smtClean="0">
                <a:latin typeface="Tohama"/>
              </a:rPr>
              <a:t> decline </a:t>
            </a:r>
            <a:r>
              <a:rPr lang="en-US" sz="1800" b="1" dirty="0">
                <a:latin typeface="Tohama"/>
              </a:rPr>
              <a:t>for a substitute product .</a:t>
            </a:r>
          </a:p>
        </p:txBody>
      </p:sp>
      <p:grpSp>
        <p:nvGrpSpPr>
          <p:cNvPr id="8" name="Group 19"/>
          <p:cNvGrpSpPr>
            <a:grpSpLocks/>
          </p:cNvGrpSpPr>
          <p:nvPr/>
        </p:nvGrpSpPr>
        <p:grpSpPr bwMode="auto">
          <a:xfrm>
            <a:off x="368490" y="1389062"/>
            <a:ext cx="250825" cy="250825"/>
            <a:chOff x="530225" y="5016500"/>
            <a:chExt cx="393700" cy="393700"/>
          </a:xfrm>
        </p:grpSpPr>
        <p:sp>
          <p:nvSpPr>
            <p:cNvPr id="7193" name="Oval 1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63" name="Isosceles Triangle 62"/>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9" name="Group 19"/>
          <p:cNvGrpSpPr>
            <a:grpSpLocks/>
          </p:cNvGrpSpPr>
          <p:nvPr/>
        </p:nvGrpSpPr>
        <p:grpSpPr bwMode="auto">
          <a:xfrm>
            <a:off x="270065" y="2322512"/>
            <a:ext cx="250825" cy="250825"/>
            <a:chOff x="530225" y="5016500"/>
            <a:chExt cx="393700" cy="393700"/>
          </a:xfrm>
        </p:grpSpPr>
        <p:sp>
          <p:nvSpPr>
            <p:cNvPr id="7191" name="Oval 43"/>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66" name="Isosceles Triangle 65"/>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10" name="Group 19"/>
          <p:cNvGrpSpPr>
            <a:grpSpLocks/>
          </p:cNvGrpSpPr>
          <p:nvPr/>
        </p:nvGrpSpPr>
        <p:grpSpPr bwMode="auto">
          <a:xfrm>
            <a:off x="117664" y="3738579"/>
            <a:ext cx="250825" cy="250825"/>
            <a:chOff x="530225" y="5016500"/>
            <a:chExt cx="393700" cy="393700"/>
          </a:xfrm>
        </p:grpSpPr>
        <p:sp>
          <p:nvSpPr>
            <p:cNvPr id="7189" name="Oval 4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69" name="Isosceles Triangle 68"/>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11" name="Group 19"/>
          <p:cNvGrpSpPr>
            <a:grpSpLocks/>
          </p:cNvGrpSpPr>
          <p:nvPr/>
        </p:nvGrpSpPr>
        <p:grpSpPr bwMode="auto">
          <a:xfrm>
            <a:off x="243077" y="5206669"/>
            <a:ext cx="250825" cy="250825"/>
            <a:chOff x="530225" y="5016500"/>
            <a:chExt cx="393700" cy="393700"/>
          </a:xfrm>
        </p:grpSpPr>
        <p:sp>
          <p:nvSpPr>
            <p:cNvPr id="7187" name="Oval 51"/>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72" name="Isosceles Triangle 71"/>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childTnLst>
                          </p:cTn>
                        </p:par>
                        <p:par>
                          <p:cTn id="10" fill="hold" nodeType="afterGroup">
                            <p:stCondLst>
                              <p:cond delay="500"/>
                            </p:stCondLst>
                            <p:childTnLst>
                              <p:par>
                                <p:cTn id="11" presetID="26" presetClass="emph" presetSubtype="0" fill="hold" grpId="1" nodeType="afterEffect">
                                  <p:stCondLst>
                                    <p:cond delay="0"/>
                                  </p:stCondLst>
                                  <p:childTnLst>
                                    <p:animEffect transition="out" filter="fade">
                                      <p:cBhvr>
                                        <p:cTn id="12" dur="500" tmFilter="0, 0; .2, .5; .8, .5; 1, 0"/>
                                        <p:tgtEl>
                                          <p:spTgt spid="40"/>
                                        </p:tgtEl>
                                      </p:cBhvr>
                                    </p:animEffect>
                                    <p:animScale>
                                      <p:cBhvr>
                                        <p:cTn id="13" dur="250" autoRev="1" fill="hold"/>
                                        <p:tgtEl>
                                          <p:spTgt spid="40"/>
                                        </p:tgtEl>
                                      </p:cBhvr>
                                      <p:by x="105000" y="105000"/>
                                    </p:animScale>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000" fill="hold"/>
                                        <p:tgtEl>
                                          <p:spTgt spid="2"/>
                                        </p:tgtEl>
                                        <p:attrNameLst>
                                          <p:attrName>ppt_x</p:attrName>
                                        </p:attrNameLst>
                                      </p:cBhvr>
                                      <p:tavLst>
                                        <p:tav tm="0">
                                          <p:val>
                                            <p:strVal val="1+#ppt_w/2"/>
                                          </p:val>
                                        </p:tav>
                                        <p:tav tm="100000">
                                          <p:val>
                                            <p:strVal val="#ppt_x"/>
                                          </p:val>
                                        </p:tav>
                                      </p:tavLst>
                                    </p:anim>
                                    <p:anim calcmode="lin" valueType="num">
                                      <p:cBhvr additive="base">
                                        <p:cTn id="18" dur="1000" fill="hold"/>
                                        <p:tgtEl>
                                          <p:spTgt spid="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1000" fill="hold"/>
                                        <p:tgtEl>
                                          <p:spTgt spid="5"/>
                                        </p:tgtEl>
                                        <p:attrNameLst>
                                          <p:attrName>ppt_x</p:attrName>
                                        </p:attrNameLst>
                                      </p:cBhvr>
                                      <p:tavLst>
                                        <p:tav tm="0">
                                          <p:val>
                                            <p:strVal val="0-#ppt_w/2"/>
                                          </p:val>
                                        </p:tav>
                                        <p:tav tm="100000">
                                          <p:val>
                                            <p:strVal val="#ppt_x"/>
                                          </p:val>
                                        </p:tav>
                                      </p:tavLst>
                                    </p:anim>
                                    <p:anim calcmode="lin" valueType="num">
                                      <p:cBhvr additive="base">
                                        <p:cTn id="22" dur="1000" fill="hold"/>
                                        <p:tgtEl>
                                          <p:spTgt spid="5"/>
                                        </p:tgtEl>
                                        <p:attrNameLst>
                                          <p:attrName>ppt_y</p:attrName>
                                        </p:attrNameLst>
                                      </p:cBhvr>
                                      <p:tavLst>
                                        <p:tav tm="0">
                                          <p:val>
                                            <p:strVal val="#ppt_y"/>
                                          </p:val>
                                        </p:tav>
                                        <p:tav tm="100000">
                                          <p:val>
                                            <p:strVal val="#ppt_y"/>
                                          </p:val>
                                        </p:tav>
                                      </p:tavLst>
                                    </p:anim>
                                  </p:childTnLst>
                                </p:cTn>
                              </p:par>
                              <p:par>
                                <p:cTn id="23" presetID="64" presetClass="path" presetSubtype="0" accel="50000" decel="50000" fill="hold" nodeType="withEffect">
                                  <p:stCondLst>
                                    <p:cond delay="1000"/>
                                  </p:stCondLst>
                                  <p:childTnLst>
                                    <p:animMotion origin="layout" path="M 1.66667E-6 8.41813E-7 L 0.02118 -0.08326 " pathEditMode="relative" rAng="0" ptsTypes="AA">
                                      <p:cBhvr>
                                        <p:cTn id="24" dur="1000" fill="hold"/>
                                        <p:tgtEl>
                                          <p:spTgt spid="5"/>
                                        </p:tgtEl>
                                        <p:attrNameLst>
                                          <p:attrName>ppt_x</p:attrName>
                                          <p:attrName>ppt_y</p:attrName>
                                        </p:attrNameLst>
                                      </p:cBhvr>
                                      <p:rCtr x="1100" y="-4200"/>
                                    </p:animMotion>
                                  </p:childTnLst>
                                </p:cTn>
                              </p:par>
                              <p:par>
                                <p:cTn id="25" presetID="53" presetClass="entr" presetSubtype="0" fill="hold" nodeType="withEffect">
                                  <p:stCondLst>
                                    <p:cond delay="140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fltVal val="0"/>
                                          </p:val>
                                        </p:tav>
                                        <p:tav tm="100000">
                                          <p:val>
                                            <p:strVal val="#ppt_w"/>
                                          </p:val>
                                        </p:tav>
                                      </p:tavLst>
                                    </p:anim>
                                    <p:anim calcmode="lin" valueType="num">
                                      <p:cBhvr>
                                        <p:cTn id="28" dur="1000" fill="hold"/>
                                        <p:tgtEl>
                                          <p:spTgt spid="4"/>
                                        </p:tgtEl>
                                        <p:attrNameLst>
                                          <p:attrName>ppt_h</p:attrName>
                                        </p:attrNameLst>
                                      </p:cBhvr>
                                      <p:tavLst>
                                        <p:tav tm="0">
                                          <p:val>
                                            <p:fltVal val="0"/>
                                          </p:val>
                                        </p:tav>
                                        <p:tav tm="100000">
                                          <p:val>
                                            <p:strVal val="#ppt_h"/>
                                          </p:val>
                                        </p:tav>
                                      </p:tavLst>
                                    </p:anim>
                                    <p:animEffect transition="in" filter="fade">
                                      <p:cBhvr>
                                        <p:cTn id="29" dur="1000"/>
                                        <p:tgtEl>
                                          <p:spTgt spid="4"/>
                                        </p:tgtEl>
                                      </p:cBhvr>
                                    </p:animEffect>
                                  </p:childTnLst>
                                </p:cTn>
                              </p:par>
                            </p:childTnLst>
                          </p:cTn>
                        </p:par>
                        <p:par>
                          <p:cTn id="30" fill="hold" nodeType="afterGroup">
                            <p:stCondLst>
                              <p:cond delay="3400"/>
                            </p:stCondLst>
                            <p:childTnLst>
                              <p:par>
                                <p:cTn id="31" presetID="22" presetClass="entr" presetSubtype="8"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left)">
                                      <p:cBhvr>
                                        <p:cTn id="33" dur="1000"/>
                                        <p:tgtEl>
                                          <p:spTgt spid="47"/>
                                        </p:tgtEl>
                                      </p:cBhvr>
                                    </p:animEffect>
                                  </p:childTnLst>
                                </p:cTn>
                              </p:par>
                              <p:par>
                                <p:cTn id="34" presetID="22" presetClass="entr" presetSubtype="8" fill="hold"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1000"/>
                                        <p:tgtEl>
                                          <p:spTgt spid="8"/>
                                        </p:tgtEl>
                                      </p:cBhvr>
                                    </p:animEffect>
                                  </p:childTnLst>
                                </p:cTn>
                              </p:par>
                            </p:childTnLst>
                          </p:cTn>
                        </p:par>
                        <p:par>
                          <p:cTn id="37" fill="hold" nodeType="afterGroup">
                            <p:stCondLst>
                              <p:cond delay="4400"/>
                            </p:stCondLst>
                            <p:childTnLst>
                              <p:par>
                                <p:cTn id="38" presetID="22" presetClass="entr" presetSubtype="8"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Effect transition="in" filter="wipe(left)">
                                      <p:cBhvr>
                                        <p:cTn id="40" dur="1000"/>
                                        <p:tgtEl>
                                          <p:spTgt spid="53"/>
                                        </p:tgtEl>
                                      </p:cBhvr>
                                    </p:animEffect>
                                  </p:childTnLst>
                                </p:cTn>
                              </p:par>
                              <p:par>
                                <p:cTn id="41" presetID="22" presetClass="entr" presetSubtype="8" fill="hold"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left)">
                                      <p:cBhvr>
                                        <p:cTn id="43" dur="1000"/>
                                        <p:tgtEl>
                                          <p:spTgt spid="9"/>
                                        </p:tgtEl>
                                      </p:cBhvr>
                                    </p:animEffect>
                                  </p:childTnLst>
                                </p:cTn>
                              </p:par>
                            </p:childTnLst>
                          </p:cTn>
                        </p:par>
                        <p:par>
                          <p:cTn id="44" fill="hold" nodeType="afterGroup">
                            <p:stCondLst>
                              <p:cond delay="5400"/>
                            </p:stCondLst>
                            <p:childTnLst>
                              <p:par>
                                <p:cTn id="45" presetID="22" presetClass="entr" presetSubtype="8" fill="hold" grpId="0" nodeType="after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wipe(left)">
                                      <p:cBhvr>
                                        <p:cTn id="47" dur="1000"/>
                                        <p:tgtEl>
                                          <p:spTgt spid="54"/>
                                        </p:tgtEl>
                                      </p:cBhvr>
                                    </p:animEffect>
                                  </p:childTnLst>
                                </p:cTn>
                              </p:par>
                              <p:par>
                                <p:cTn id="48" presetID="22" presetClass="entr" presetSubtype="8" fill="hold"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left)">
                                      <p:cBhvr>
                                        <p:cTn id="50" dur="1000"/>
                                        <p:tgtEl>
                                          <p:spTgt spid="10"/>
                                        </p:tgtEl>
                                      </p:cBhvr>
                                    </p:animEffect>
                                  </p:childTnLst>
                                </p:cTn>
                              </p:par>
                            </p:childTnLst>
                          </p:cTn>
                        </p:par>
                        <p:par>
                          <p:cTn id="51" fill="hold" nodeType="afterGroup">
                            <p:stCondLst>
                              <p:cond delay="6400"/>
                            </p:stCondLst>
                            <p:childTnLst>
                              <p:par>
                                <p:cTn id="52" presetID="22" presetClass="entr" presetSubtype="8" fill="hold" grpId="0" nodeType="after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wipe(left)">
                                      <p:cBhvr>
                                        <p:cTn id="54" dur="1000"/>
                                        <p:tgtEl>
                                          <p:spTgt spid="55"/>
                                        </p:tgtEl>
                                      </p:cBhvr>
                                    </p:animEffect>
                                  </p:childTnLst>
                                </p:cTn>
                              </p:par>
                              <p:par>
                                <p:cTn id="55" presetID="22" presetClass="entr" presetSubtype="8" fill="hold"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left)">
                                      <p:cBhvr>
                                        <p:cTn id="5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47" grpId="0" animBg="1"/>
      <p:bldP spid="53" grpId="0" animBg="1"/>
      <p:bldP spid="54" grpId="0" animBg="1"/>
      <p:bldP spid="5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1698" y="1957550"/>
            <a:ext cx="9144000" cy="1206564"/>
          </a:xfrm>
          <a:prstGeom prst="rect">
            <a:avLst/>
          </a:prstGeom>
          <a:gradFill>
            <a:gsLst>
              <a:gs pos="43000">
                <a:schemeClr val="accent1">
                  <a:tint val="100000"/>
                  <a:shade val="100000"/>
                  <a:satMod val="130000"/>
                  <a:alpha val="0"/>
                </a:schemeClr>
              </a:gs>
              <a:gs pos="100000">
                <a:schemeClr val="tx1">
                  <a:lumMod val="95000"/>
                  <a:lumOff val="5000"/>
                  <a:alpha val="20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grpSp>
        <p:nvGrpSpPr>
          <p:cNvPr id="2" name="Group 28"/>
          <p:cNvGrpSpPr/>
          <p:nvPr/>
        </p:nvGrpSpPr>
        <p:grpSpPr>
          <a:xfrm>
            <a:off x="6081037" y="2563495"/>
            <a:ext cx="1518383" cy="3215840"/>
            <a:chOff x="5719655" y="1562090"/>
            <a:chExt cx="2470111" cy="3896455"/>
          </a:xfrm>
          <a:gradFill flip="none" rotWithShape="1">
            <a:gsLst>
              <a:gs pos="0">
                <a:schemeClr val="tx1">
                  <a:lumMod val="75000"/>
                  <a:lumOff val="25000"/>
                </a:schemeClr>
              </a:gs>
              <a:gs pos="100000">
                <a:schemeClr val="tx1">
                  <a:lumMod val="50000"/>
                  <a:lumOff val="50000"/>
                </a:schemeClr>
              </a:gs>
            </a:gsLst>
            <a:lin ang="16200000" scaled="0"/>
            <a:tileRect/>
          </a:gradFill>
          <a:effectLst>
            <a:outerShdw dist="76200" dir="21300000" algn="tl" rotWithShape="0">
              <a:srgbClr val="000000"/>
            </a:outerShdw>
            <a:reflection stA="34000" endPos="29000" dist="12700" dir="5400000" sy="-100000" algn="bl" rotWithShape="0"/>
          </a:effectLst>
        </p:grpSpPr>
        <p:sp>
          <p:nvSpPr>
            <p:cNvPr id="30" name="Oval 29"/>
            <p:cNvSpPr/>
            <p:nvPr/>
          </p:nvSpPr>
          <p:spPr>
            <a:xfrm>
              <a:off x="7474561" y="1562090"/>
              <a:ext cx="715205" cy="764806"/>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31" name="Rounded Rectangle 30"/>
            <p:cNvSpPr/>
            <p:nvPr/>
          </p:nvSpPr>
          <p:spPr>
            <a:xfrm rot="899540">
              <a:off x="6554734" y="2143034"/>
              <a:ext cx="989399" cy="1712831"/>
            </a:xfrm>
            <a:prstGeom prst="roundRect">
              <a:avLst>
                <a:gd name="adj" fmla="val 29794"/>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32" name="Rounded Rectangle 31"/>
            <p:cNvSpPr/>
            <p:nvPr/>
          </p:nvSpPr>
          <p:spPr>
            <a:xfrm>
              <a:off x="6514849" y="3550378"/>
              <a:ext cx="361165" cy="190816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33" name="Rounded Rectangle 32"/>
            <p:cNvSpPr/>
            <p:nvPr/>
          </p:nvSpPr>
          <p:spPr>
            <a:xfrm>
              <a:off x="6996976" y="3550378"/>
              <a:ext cx="361165" cy="190816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34" name="Rounded Rectangle 33"/>
            <p:cNvSpPr/>
            <p:nvPr/>
          </p:nvSpPr>
          <p:spPr>
            <a:xfrm rot="14157995">
              <a:off x="6322453" y="1848921"/>
              <a:ext cx="361165" cy="1566762"/>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grpSp>
      <p:sp>
        <p:nvSpPr>
          <p:cNvPr id="35" name="Oval 34"/>
          <p:cNvSpPr/>
          <p:nvPr/>
        </p:nvSpPr>
        <p:spPr>
          <a:xfrm>
            <a:off x="6862623" y="5129972"/>
            <a:ext cx="2165926" cy="649363"/>
          </a:xfrm>
          <a:prstGeom prst="ellipse">
            <a:avLst/>
          </a:prstGeom>
          <a:gradFill flip="none" rotWithShape="1">
            <a:gsLst>
              <a:gs pos="0">
                <a:schemeClr val="tx1">
                  <a:lumMod val="85000"/>
                  <a:lumOff val="15000"/>
                </a:schemeClr>
              </a:gs>
              <a:gs pos="53000">
                <a:schemeClr val="bg1">
                  <a:lumMod val="65000"/>
                </a:schemeClr>
              </a:gs>
              <a:gs pos="100000">
                <a:schemeClr val="tx1">
                  <a:lumMod val="85000"/>
                  <a:lumOff val="15000"/>
                </a:schemeClr>
              </a:gs>
            </a:gsLst>
            <a:lin ang="0" scaled="1"/>
            <a:tileRect/>
          </a:gradFill>
          <a:ln>
            <a:noFill/>
          </a:ln>
          <a:effectLst>
            <a:innerShdw blurRad="193675" dist="139700" dir="15060000">
              <a:srgbClr val="000000">
                <a:alpha val="77000"/>
              </a:srgbClr>
            </a:innerShdw>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sp>
        <p:nvSpPr>
          <p:cNvPr id="36" name="Can 35"/>
          <p:cNvSpPr/>
          <p:nvPr/>
        </p:nvSpPr>
        <p:spPr>
          <a:xfrm rot="362865">
            <a:off x="7910820" y="4474335"/>
            <a:ext cx="131763" cy="1209675"/>
          </a:xfrm>
          <a:prstGeom prst="can">
            <a:avLst/>
          </a:prstGeom>
          <a:gradFill>
            <a:gsLst>
              <a:gs pos="0">
                <a:schemeClr val="tx1">
                  <a:lumMod val="85000"/>
                  <a:lumOff val="15000"/>
                </a:schemeClr>
              </a:gs>
              <a:gs pos="100000">
                <a:schemeClr val="tx1">
                  <a:lumMod val="65000"/>
                  <a:lumOff val="3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37" name="Isosceles Triangle 36"/>
          <p:cNvSpPr/>
          <p:nvPr/>
        </p:nvSpPr>
        <p:spPr>
          <a:xfrm>
            <a:off x="7401067" y="4126772"/>
            <a:ext cx="1104784" cy="952400"/>
          </a:xfrm>
          <a:prstGeom prst="triangle">
            <a:avLst/>
          </a:prstGeom>
          <a:gradFill>
            <a:gsLst>
              <a:gs pos="100000">
                <a:srgbClr val="E6FF00"/>
              </a:gs>
              <a:gs pos="0">
                <a:srgbClr val="FF8D00"/>
              </a:gs>
            </a:gsLst>
          </a:gradFill>
          <a:ln>
            <a:noFill/>
          </a:ln>
          <a:effectLst/>
          <a:scene3d>
            <a:camera prst="perspectiveFront">
              <a:rot lat="0" lon="2699977" rev="20999999"/>
            </a:camera>
            <a:lightRig rig="threePt" dir="t"/>
          </a:scene3d>
          <a:sp3d extrusionH="133350" contourW="12700">
            <a:extrusionClr>
              <a:schemeClr val="bg1"/>
            </a:extrusionClr>
            <a:contourClr>
              <a:schemeClr val="tx1">
                <a:lumMod val="50000"/>
                <a:lumOff val="50000"/>
              </a:schemeClr>
            </a:contourClr>
          </a:sp3d>
        </p:spPr>
        <p:style>
          <a:lnRef idx="1">
            <a:schemeClr val="accent1"/>
          </a:lnRef>
          <a:fillRef idx="3">
            <a:schemeClr val="accent1"/>
          </a:fillRef>
          <a:effectRef idx="2">
            <a:schemeClr val="accent1"/>
          </a:effectRef>
          <a:fontRef idx="minor">
            <a:schemeClr val="lt1"/>
          </a:fontRef>
        </p:style>
        <p:txBody>
          <a:bodyPr anchor="b"/>
          <a:lstStyle/>
          <a:p>
            <a:pPr algn="ctr">
              <a:defRPr/>
            </a:pPr>
            <a:r>
              <a:rPr lang="en-US" sz="4800" b="1" dirty="0">
                <a:solidFill>
                  <a:schemeClr val="tx1"/>
                </a:solidFill>
              </a:rPr>
              <a:t>!</a:t>
            </a:r>
          </a:p>
        </p:txBody>
      </p:sp>
      <p:sp>
        <p:nvSpPr>
          <p:cNvPr id="19471" name="TextBox 3"/>
          <p:cNvSpPr txBox="1">
            <a:spLocks noChangeArrowheads="1"/>
          </p:cNvSpPr>
          <p:nvPr/>
        </p:nvSpPr>
        <p:spPr bwMode="auto">
          <a:xfrm>
            <a:off x="6618288" y="1823720"/>
            <a:ext cx="360362" cy="739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4200">
                <a:solidFill>
                  <a:srgbClr val="FFFFFF"/>
                </a:solidFill>
              </a:rPr>
              <a:t>!</a:t>
            </a:r>
          </a:p>
        </p:txBody>
      </p:sp>
      <p:sp>
        <p:nvSpPr>
          <p:cNvPr id="24" name="Round Same Side Corner Rectangle 23"/>
          <p:cNvSpPr>
            <a:spLocks noChangeArrowheads="1"/>
          </p:cNvSpPr>
          <p:nvPr/>
        </p:nvSpPr>
        <p:spPr bwMode="auto">
          <a:xfrm>
            <a:off x="0" y="787400"/>
            <a:ext cx="5493999" cy="384175"/>
          </a:xfrm>
          <a:custGeom>
            <a:avLst/>
            <a:gdLst>
              <a:gd name="T0" fmla="*/ 7725173 w 3261463"/>
              <a:gd name="T1" fmla="*/ 313061 h 348420"/>
              <a:gd name="T2" fmla="*/ 3862588 w 3261463"/>
              <a:gd name="T3" fmla="*/ 626123 h 348420"/>
              <a:gd name="T4" fmla="*/ 0 w 3261463"/>
              <a:gd name="T5" fmla="*/ 313061 h 348420"/>
              <a:gd name="T6" fmla="*/ 3862588 w 3261463"/>
              <a:gd name="T7" fmla="*/ 0 h 348420"/>
              <a:gd name="T8" fmla="*/ 0 60000 65536"/>
              <a:gd name="T9" fmla="*/ 0 60000 65536"/>
              <a:gd name="T10" fmla="*/ 0 60000 65536"/>
              <a:gd name="T11" fmla="*/ 0 60000 65536"/>
              <a:gd name="T12" fmla="*/ 17008 w 3261463"/>
              <a:gd name="T13" fmla="*/ 17008 h 348420"/>
              <a:gd name="T14" fmla="*/ 3244455 w 3261463"/>
              <a:gd name="T15" fmla="*/ 348420 h 348420"/>
            </a:gdLst>
            <a:ahLst/>
            <a:cxnLst>
              <a:cxn ang="T8">
                <a:pos x="T0" y="T1"/>
              </a:cxn>
              <a:cxn ang="T9">
                <a:pos x="T2" y="T3"/>
              </a:cxn>
              <a:cxn ang="T10">
                <a:pos x="T4" y="T5"/>
              </a:cxn>
              <a:cxn ang="T11">
                <a:pos x="T6" y="T7"/>
              </a:cxn>
            </a:cxnLst>
            <a:rect l="T12" t="T13" r="T14" b="T15"/>
            <a:pathLst>
              <a:path w="3261463" h="348420">
                <a:moveTo>
                  <a:pt x="58071" y="0"/>
                </a:moveTo>
                <a:lnTo>
                  <a:pt x="3203392" y="0"/>
                </a:lnTo>
                <a:lnTo>
                  <a:pt x="3203391" y="0"/>
                </a:lnTo>
                <a:cubicBezTo>
                  <a:pt x="3235463" y="0"/>
                  <a:pt x="3261463" y="25999"/>
                  <a:pt x="3261463" y="58071"/>
                </a:cubicBezTo>
                <a:lnTo>
                  <a:pt x="3261463" y="348420"/>
                </a:lnTo>
                <a:lnTo>
                  <a:pt x="0" y="348420"/>
                </a:lnTo>
                <a:lnTo>
                  <a:pt x="0" y="58071"/>
                </a:lnTo>
                <a:cubicBezTo>
                  <a:pt x="0" y="25999"/>
                  <a:pt x="25999" y="0"/>
                  <a:pt x="58070" y="0"/>
                </a:cubicBezTo>
                <a:lnTo>
                  <a:pt x="58071" y="0"/>
                </a:lnTo>
                <a:close/>
              </a:path>
            </a:pathLst>
          </a:custGeom>
          <a:gradFill rotWithShape="1">
            <a:gsLst>
              <a:gs pos="0">
                <a:srgbClr val="BD2400"/>
              </a:gs>
              <a:gs pos="100000">
                <a:srgbClr val="892523"/>
              </a:gs>
            </a:gsLst>
            <a:lin ang="5400000"/>
          </a:gradFill>
          <a:ln>
            <a:noFill/>
          </a:ln>
          <a:effectLst>
            <a:outerShdw dist="23000" dir="5400000" rotWithShape="0">
              <a:srgbClr val="808080">
                <a:alpha val="3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b="1" dirty="0">
                <a:solidFill>
                  <a:schemeClr val="bg1"/>
                </a:solidFill>
              </a:rPr>
              <a:t>THREATS</a:t>
            </a:r>
          </a:p>
        </p:txBody>
      </p:sp>
      <p:sp>
        <p:nvSpPr>
          <p:cNvPr id="41" name="TextBox 1"/>
          <p:cNvSpPr txBox="1">
            <a:spLocks noChangeArrowheads="1"/>
          </p:cNvSpPr>
          <p:nvPr/>
        </p:nvSpPr>
        <p:spPr bwMode="auto">
          <a:xfrm>
            <a:off x="360363" y="1304925"/>
            <a:ext cx="5472685" cy="1477328"/>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just" eaLnBrk="1" hangingPunct="1"/>
            <a:r>
              <a:rPr lang="en-US" sz="1800" b="1" dirty="0">
                <a:latin typeface="Tohama"/>
              </a:rPr>
              <a:t>External elements in the environment that could cause trouble for the business - External factors, beyond an organization’s control, which could place the organization’s mission or operation at risk.</a:t>
            </a:r>
          </a:p>
        </p:txBody>
      </p:sp>
      <p:sp>
        <p:nvSpPr>
          <p:cNvPr id="42" name="TextBox 40"/>
          <p:cNvSpPr txBox="1">
            <a:spLocks noChangeArrowheads="1"/>
          </p:cNvSpPr>
          <p:nvPr/>
        </p:nvSpPr>
        <p:spPr bwMode="auto">
          <a:xfrm>
            <a:off x="360363" y="2988356"/>
            <a:ext cx="5472685" cy="923330"/>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1800" b="1" dirty="0" smtClean="0">
                <a:latin typeface="Tohama"/>
              </a:rPr>
              <a:t>Arise when conditions in external environment jeopardize the reliability and profitability of the organization’s business.</a:t>
            </a:r>
            <a:endParaRPr lang="en-US" sz="1800" b="1" dirty="0">
              <a:latin typeface="Tohama"/>
            </a:endParaRPr>
          </a:p>
        </p:txBody>
      </p:sp>
      <p:sp>
        <p:nvSpPr>
          <p:cNvPr id="50" name="TextBox 43"/>
          <p:cNvSpPr txBox="1">
            <a:spLocks noChangeArrowheads="1"/>
          </p:cNvSpPr>
          <p:nvPr/>
        </p:nvSpPr>
        <p:spPr bwMode="auto">
          <a:xfrm>
            <a:off x="271463" y="4204478"/>
            <a:ext cx="5472685" cy="1200329"/>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just" eaLnBrk="1" hangingPunct="1"/>
            <a:r>
              <a:rPr lang="en-US" sz="1800" b="1" dirty="0">
                <a:solidFill>
                  <a:schemeClr val="tx1">
                    <a:lumMod val="85000"/>
                    <a:lumOff val="15000"/>
                  </a:schemeClr>
                </a:solidFill>
                <a:latin typeface="Tohama"/>
              </a:rPr>
              <a:t>Examples - Entry of foreign competitors</a:t>
            </a:r>
            <a:r>
              <a:rPr lang="en-US" sz="1800" b="1" dirty="0" smtClean="0">
                <a:solidFill>
                  <a:schemeClr val="tx1">
                    <a:lumMod val="85000"/>
                    <a:lumOff val="15000"/>
                  </a:schemeClr>
                </a:solidFill>
                <a:latin typeface="Tohama"/>
              </a:rPr>
              <a:t>, Changing </a:t>
            </a:r>
            <a:r>
              <a:rPr lang="en-US" sz="1800" b="1" dirty="0">
                <a:solidFill>
                  <a:schemeClr val="tx1">
                    <a:lumMod val="85000"/>
                    <a:lumOff val="15000"/>
                  </a:schemeClr>
                </a:solidFill>
                <a:latin typeface="Tohama"/>
              </a:rPr>
              <a:t>customer needs/tastes, Rival </a:t>
            </a:r>
            <a:r>
              <a:rPr lang="en-US" sz="1800" b="1" dirty="0" smtClean="0">
                <a:solidFill>
                  <a:schemeClr val="tx1">
                    <a:lumMod val="85000"/>
                    <a:lumOff val="15000"/>
                  </a:schemeClr>
                </a:solidFill>
                <a:latin typeface="Tohama"/>
              </a:rPr>
              <a:t>firms, </a:t>
            </a:r>
            <a:r>
              <a:rPr lang="en-US" sz="1800" b="1" dirty="0">
                <a:solidFill>
                  <a:schemeClr val="tx1">
                    <a:lumMod val="85000"/>
                    <a:lumOff val="15000"/>
                  </a:schemeClr>
                </a:solidFill>
                <a:latin typeface="Tohama"/>
              </a:rPr>
              <a:t>adopt new strategies, Increased government regulation, Economic downturn.</a:t>
            </a:r>
          </a:p>
        </p:txBody>
      </p:sp>
      <p:grpSp>
        <p:nvGrpSpPr>
          <p:cNvPr id="3" name="Group 19"/>
          <p:cNvGrpSpPr>
            <a:grpSpLocks/>
          </p:cNvGrpSpPr>
          <p:nvPr/>
        </p:nvGrpSpPr>
        <p:grpSpPr bwMode="auto">
          <a:xfrm>
            <a:off x="109538" y="1304925"/>
            <a:ext cx="250825" cy="250825"/>
            <a:chOff x="530225" y="5016500"/>
            <a:chExt cx="393700" cy="393700"/>
          </a:xfrm>
        </p:grpSpPr>
        <p:sp>
          <p:nvSpPr>
            <p:cNvPr id="8223" name="Oval 1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58" name="Isosceles Triangle 57"/>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4" name="Group 19"/>
          <p:cNvGrpSpPr>
            <a:grpSpLocks/>
          </p:cNvGrpSpPr>
          <p:nvPr/>
        </p:nvGrpSpPr>
        <p:grpSpPr bwMode="auto">
          <a:xfrm>
            <a:off x="65088" y="3069295"/>
            <a:ext cx="250825" cy="250825"/>
            <a:chOff x="530225" y="5016500"/>
            <a:chExt cx="393700" cy="393700"/>
          </a:xfrm>
        </p:grpSpPr>
        <p:sp>
          <p:nvSpPr>
            <p:cNvPr id="8221" name="Oval 43"/>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61" name="Isosceles Triangle 60"/>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5" name="Group 19"/>
          <p:cNvGrpSpPr>
            <a:grpSpLocks/>
          </p:cNvGrpSpPr>
          <p:nvPr/>
        </p:nvGrpSpPr>
        <p:grpSpPr bwMode="auto">
          <a:xfrm>
            <a:off x="60325" y="4385796"/>
            <a:ext cx="250825" cy="250825"/>
            <a:chOff x="530225" y="5016500"/>
            <a:chExt cx="393700" cy="393700"/>
          </a:xfrm>
        </p:grpSpPr>
        <p:sp>
          <p:nvSpPr>
            <p:cNvPr id="8217" name="Oval 51"/>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67" name="Isosceles Triangle 66"/>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par>
                                <p:cTn id="10" presetID="22" presetClass="entr" presetSubtype="4" fill="hold" grpId="0" nodeType="withEffect">
                                  <p:stCondLst>
                                    <p:cond delay="1000"/>
                                  </p:stCondLst>
                                  <p:childTnLst>
                                    <p:set>
                                      <p:cBhvr>
                                        <p:cTn id="11" dur="1" fill="hold">
                                          <p:stCondLst>
                                            <p:cond delay="0"/>
                                          </p:stCondLst>
                                        </p:cTn>
                                        <p:tgtEl>
                                          <p:spTgt spid="36"/>
                                        </p:tgtEl>
                                        <p:attrNameLst>
                                          <p:attrName>style.visibility</p:attrName>
                                        </p:attrNameLst>
                                      </p:cBhvr>
                                      <p:to>
                                        <p:strVal val="visible"/>
                                      </p:to>
                                    </p:set>
                                    <p:animEffect transition="in" filter="wipe(down)">
                                      <p:cBhvr>
                                        <p:cTn id="12" dur="500"/>
                                        <p:tgtEl>
                                          <p:spTgt spid="36"/>
                                        </p:tgtEl>
                                      </p:cBhvr>
                                    </p:animEffect>
                                  </p:childTnLst>
                                </p:cTn>
                              </p:par>
                              <p:par>
                                <p:cTn id="13" presetID="53" presetClass="entr" presetSubtype="0" fill="hold" nodeType="withEffect">
                                  <p:stCondLst>
                                    <p:cond delay="1400"/>
                                  </p:stCondLst>
                                  <p:childTnLst>
                                    <p:set>
                                      <p:cBhvr>
                                        <p:cTn id="14" dur="1" fill="hold">
                                          <p:stCondLst>
                                            <p:cond delay="0"/>
                                          </p:stCondLst>
                                        </p:cTn>
                                        <p:tgtEl>
                                          <p:spTgt spid="37"/>
                                        </p:tgtEl>
                                        <p:attrNameLst>
                                          <p:attrName>style.visibility</p:attrName>
                                        </p:attrNameLst>
                                      </p:cBhvr>
                                      <p:to>
                                        <p:strVal val="visible"/>
                                      </p:to>
                                    </p:set>
                                    <p:anim calcmode="lin" valueType="num">
                                      <p:cBhvr>
                                        <p:cTn id="15" dur="300" fill="hold"/>
                                        <p:tgtEl>
                                          <p:spTgt spid="37"/>
                                        </p:tgtEl>
                                        <p:attrNameLst>
                                          <p:attrName>ppt_w</p:attrName>
                                        </p:attrNameLst>
                                      </p:cBhvr>
                                      <p:tavLst>
                                        <p:tav tm="0">
                                          <p:val>
                                            <p:fltVal val="0"/>
                                          </p:val>
                                        </p:tav>
                                        <p:tav tm="100000">
                                          <p:val>
                                            <p:strVal val="#ppt_w"/>
                                          </p:val>
                                        </p:tav>
                                      </p:tavLst>
                                    </p:anim>
                                    <p:anim calcmode="lin" valueType="num">
                                      <p:cBhvr>
                                        <p:cTn id="16" dur="300" fill="hold"/>
                                        <p:tgtEl>
                                          <p:spTgt spid="37"/>
                                        </p:tgtEl>
                                        <p:attrNameLst>
                                          <p:attrName>ppt_h</p:attrName>
                                        </p:attrNameLst>
                                      </p:cBhvr>
                                      <p:tavLst>
                                        <p:tav tm="0">
                                          <p:val>
                                            <p:fltVal val="0"/>
                                          </p:val>
                                        </p:tav>
                                        <p:tav tm="100000">
                                          <p:val>
                                            <p:strVal val="#ppt_h"/>
                                          </p:val>
                                        </p:tav>
                                      </p:tavLst>
                                    </p:anim>
                                    <p:animEffect transition="in" filter="fade">
                                      <p:cBhvr>
                                        <p:cTn id="17" dur="300"/>
                                        <p:tgtEl>
                                          <p:spTgt spid="37"/>
                                        </p:tgtEl>
                                      </p:cBhvr>
                                    </p:animEffect>
                                  </p:childTnLst>
                                </p:cTn>
                              </p:par>
                              <p:par>
                                <p:cTn id="18" presetID="10" presetClass="entr" presetSubtype="0" fill="hold" nodeType="withEffect">
                                  <p:stCondLst>
                                    <p:cond delay="140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
                                        <p:tgtEl>
                                          <p:spTgt spid="2"/>
                                        </p:tgtEl>
                                      </p:cBhvr>
                                    </p:animEffect>
                                  </p:childTnLst>
                                </p:cTn>
                              </p:par>
                              <p:par>
                                <p:cTn id="21" presetID="53" presetClass="entr" presetSubtype="0" fill="hold" grpId="0" nodeType="withEffect">
                                  <p:stCondLst>
                                    <p:cond delay="1400"/>
                                  </p:stCondLst>
                                  <p:childTnLst>
                                    <p:set>
                                      <p:cBhvr>
                                        <p:cTn id="22" dur="1" fill="hold">
                                          <p:stCondLst>
                                            <p:cond delay="0"/>
                                          </p:stCondLst>
                                        </p:cTn>
                                        <p:tgtEl>
                                          <p:spTgt spid="19471"/>
                                        </p:tgtEl>
                                        <p:attrNameLst>
                                          <p:attrName>style.visibility</p:attrName>
                                        </p:attrNameLst>
                                      </p:cBhvr>
                                      <p:to>
                                        <p:strVal val="visible"/>
                                      </p:to>
                                    </p:set>
                                    <p:anim calcmode="lin" valueType="num">
                                      <p:cBhvr>
                                        <p:cTn id="23" dur="200" fill="hold"/>
                                        <p:tgtEl>
                                          <p:spTgt spid="19471"/>
                                        </p:tgtEl>
                                        <p:attrNameLst>
                                          <p:attrName>ppt_w</p:attrName>
                                        </p:attrNameLst>
                                      </p:cBhvr>
                                      <p:tavLst>
                                        <p:tav tm="0">
                                          <p:val>
                                            <p:fltVal val="0"/>
                                          </p:val>
                                        </p:tav>
                                        <p:tav tm="100000">
                                          <p:val>
                                            <p:strVal val="#ppt_w"/>
                                          </p:val>
                                        </p:tav>
                                      </p:tavLst>
                                    </p:anim>
                                    <p:anim calcmode="lin" valueType="num">
                                      <p:cBhvr>
                                        <p:cTn id="24" dur="200" fill="hold"/>
                                        <p:tgtEl>
                                          <p:spTgt spid="19471"/>
                                        </p:tgtEl>
                                        <p:attrNameLst>
                                          <p:attrName>ppt_h</p:attrName>
                                        </p:attrNameLst>
                                      </p:cBhvr>
                                      <p:tavLst>
                                        <p:tav tm="0">
                                          <p:val>
                                            <p:fltVal val="0"/>
                                          </p:val>
                                        </p:tav>
                                        <p:tav tm="100000">
                                          <p:val>
                                            <p:strVal val="#ppt_h"/>
                                          </p:val>
                                        </p:tav>
                                      </p:tavLst>
                                    </p:anim>
                                    <p:animEffect transition="in" filter="fade">
                                      <p:cBhvr>
                                        <p:cTn id="25" dur="200"/>
                                        <p:tgtEl>
                                          <p:spTgt spid="19471"/>
                                        </p:tgtEl>
                                      </p:cBhvr>
                                    </p:animEffect>
                                  </p:childTnLst>
                                </p:cTn>
                              </p:par>
                            </p:childTnLst>
                          </p:cTn>
                        </p:par>
                        <p:par>
                          <p:cTn id="26" fill="hold" nodeType="afterGroup">
                            <p:stCondLst>
                              <p:cond delay="1700"/>
                            </p:stCondLst>
                            <p:childTnLst>
                              <p:par>
                                <p:cTn id="27" presetID="53" presetClass="entr" presetSubtype="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par>
                                <p:cTn id="32" presetID="26" presetClass="emph" presetSubtype="0" fill="hold" grpId="1" nodeType="withEffect">
                                  <p:stCondLst>
                                    <p:cond delay="0"/>
                                  </p:stCondLst>
                                  <p:childTnLst>
                                    <p:animEffect transition="out" filter="fade">
                                      <p:cBhvr>
                                        <p:cTn id="33" dur="500" tmFilter="0, 0; .2, .5; .8, .5; 1, 0"/>
                                        <p:tgtEl>
                                          <p:spTgt spid="24"/>
                                        </p:tgtEl>
                                      </p:cBhvr>
                                    </p:animEffect>
                                    <p:animScale>
                                      <p:cBhvr>
                                        <p:cTn id="34" dur="250" autoRev="1" fill="hold"/>
                                        <p:tgtEl>
                                          <p:spTgt spid="24"/>
                                        </p:tgtEl>
                                      </p:cBhvr>
                                      <p:by x="105000" y="105000"/>
                                    </p:animScale>
                                  </p:childTnLst>
                                </p:cTn>
                              </p:par>
                            </p:childTnLst>
                          </p:cTn>
                        </p:par>
                        <p:par>
                          <p:cTn id="35" fill="hold" nodeType="afterGroup">
                            <p:stCondLst>
                              <p:cond delay="2200"/>
                            </p:stCondLst>
                            <p:childTnLst>
                              <p:par>
                                <p:cTn id="36" presetID="22" presetClass="entr" presetSubtype="8" fill="hold" grpId="0" nodeType="after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wipe(left)">
                                      <p:cBhvr>
                                        <p:cTn id="38" dur="1000"/>
                                        <p:tgtEl>
                                          <p:spTgt spid="41"/>
                                        </p:tgtEl>
                                      </p:cBhvr>
                                    </p:animEffect>
                                  </p:childTnLst>
                                </p:cTn>
                              </p:par>
                              <p:par>
                                <p:cTn id="39" presetID="22" presetClass="entr" presetSubtype="8" fill="hold" nodeType="with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left)">
                                      <p:cBhvr>
                                        <p:cTn id="41" dur="1000"/>
                                        <p:tgtEl>
                                          <p:spTgt spid="3"/>
                                        </p:tgtEl>
                                      </p:cBhvr>
                                    </p:animEffect>
                                  </p:childTnLst>
                                </p:cTn>
                              </p:par>
                            </p:childTnLst>
                          </p:cTn>
                        </p:par>
                        <p:par>
                          <p:cTn id="42" fill="hold" nodeType="afterGroup">
                            <p:stCondLst>
                              <p:cond delay="3200"/>
                            </p:stCondLst>
                            <p:childTnLst>
                              <p:par>
                                <p:cTn id="43" presetID="22" presetClass="entr" presetSubtype="8" fill="hold" grpId="0" nodeType="after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wipe(left)">
                                      <p:cBhvr>
                                        <p:cTn id="45" dur="1000"/>
                                        <p:tgtEl>
                                          <p:spTgt spid="42"/>
                                        </p:tgtEl>
                                      </p:cBhvr>
                                    </p:animEffect>
                                  </p:childTnLst>
                                </p:cTn>
                              </p:par>
                              <p:par>
                                <p:cTn id="46" presetID="22" presetClass="entr" presetSubtype="8"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left)">
                                      <p:cBhvr>
                                        <p:cTn id="48" dur="1000"/>
                                        <p:tgtEl>
                                          <p:spTgt spid="4"/>
                                        </p:tgtEl>
                                      </p:cBhvr>
                                    </p:animEffect>
                                  </p:childTnLst>
                                </p:cTn>
                              </p:par>
                            </p:childTnLst>
                          </p:cTn>
                        </p:par>
                        <p:par>
                          <p:cTn id="49" fill="hold" nodeType="afterGroup">
                            <p:stCondLst>
                              <p:cond delay="4200"/>
                            </p:stCondLst>
                            <p:childTnLst>
                              <p:par>
                                <p:cTn id="50" presetID="22" presetClass="entr" presetSubtype="8" fill="hold" grpId="0" nodeType="after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wipe(left)">
                                      <p:cBhvr>
                                        <p:cTn id="52" dur="1000"/>
                                        <p:tgtEl>
                                          <p:spTgt spid="50"/>
                                        </p:tgtEl>
                                      </p:cBhvr>
                                    </p:animEffect>
                                  </p:childTnLst>
                                </p:cTn>
                              </p:par>
                              <p:par>
                                <p:cTn id="53" presetID="22" presetClass="entr" presetSubtype="8" fill="hold" nodeType="with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9471" grpId="0"/>
      <p:bldP spid="24" grpId="0" animBg="1"/>
      <p:bldP spid="24" grpId="1" animBg="1"/>
      <p:bldP spid="41" grpId="0" animBg="1"/>
      <p:bldP spid="42" grpId="0" animBg="1"/>
      <p:bldP spid="5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defRPr/>
            </a:pPr>
            <a:r>
              <a:rPr lang="en-US" dirty="0" smtClean="0"/>
              <a:t>Identify the issues or problems you intend to change.</a:t>
            </a:r>
          </a:p>
          <a:p>
            <a:pPr lvl="1">
              <a:defRPr/>
            </a:pPr>
            <a:endParaRPr lang="en-US" dirty="0" smtClean="0"/>
          </a:p>
          <a:p>
            <a:pPr lvl="1">
              <a:defRPr/>
            </a:pPr>
            <a:endParaRPr lang="en-US" dirty="0" smtClean="0"/>
          </a:p>
          <a:p>
            <a:pPr lvl="1">
              <a:defRPr/>
            </a:pPr>
            <a:r>
              <a:rPr lang="en-US" dirty="0" smtClean="0"/>
              <a:t>Set or reaffirm goals. </a:t>
            </a:r>
          </a:p>
          <a:p>
            <a:pPr lvl="1">
              <a:defRPr/>
            </a:pPr>
            <a:endParaRPr lang="en-US" dirty="0" smtClean="0"/>
          </a:p>
          <a:p>
            <a:pPr lvl="1">
              <a:defRPr/>
            </a:pPr>
            <a:endParaRPr lang="en-US" dirty="0" smtClean="0"/>
          </a:p>
          <a:p>
            <a:pPr lvl="1">
              <a:defRPr/>
            </a:pPr>
            <a:r>
              <a:rPr lang="en-US" dirty="0" smtClean="0"/>
              <a:t>Create an action plan.</a:t>
            </a:r>
          </a:p>
        </p:txBody>
      </p:sp>
      <p:sp>
        <p:nvSpPr>
          <p:cNvPr id="3" name="Title 2"/>
          <p:cNvSpPr>
            <a:spLocks noGrp="1"/>
          </p:cNvSpPr>
          <p:nvPr>
            <p:ph type="title"/>
          </p:nvPr>
        </p:nvSpPr>
        <p:spPr/>
        <p:txBody>
          <a:bodyPr/>
          <a:lstStyle/>
          <a:p>
            <a:r>
              <a:rPr lang="en-US" dirty="0" smtClean="0"/>
              <a:t>How do you use SWOT analysis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t>   Each business needs to evaluate its internal strengths and weaknesses.</a:t>
            </a:r>
          </a:p>
          <a:p>
            <a:pPr>
              <a:buNone/>
            </a:pPr>
            <a:endParaRPr lang="en-US" dirty="0" smtClean="0"/>
          </a:p>
          <a:p>
            <a:pPr algn="just"/>
            <a:r>
              <a:rPr lang="en-US" dirty="0" smtClean="0"/>
              <a:t>Clearly, the business doesn’t have to correct </a:t>
            </a:r>
            <a:r>
              <a:rPr lang="en-US" i="1" dirty="0" smtClean="0"/>
              <a:t>all its </a:t>
            </a:r>
            <a:r>
              <a:rPr lang="en-US" dirty="0" smtClean="0"/>
              <a:t>weaknesses, nor should it overwhelmed about all its strengths.</a:t>
            </a:r>
          </a:p>
          <a:p>
            <a:pPr algn="just">
              <a:buNone/>
            </a:pPr>
            <a:endParaRPr lang="en-US" dirty="0" smtClean="0"/>
          </a:p>
          <a:p>
            <a:pPr algn="just"/>
            <a:r>
              <a:rPr lang="en-US" dirty="0" smtClean="0"/>
              <a:t>The big question is whether it should limit itself to those opportunities for which it possesses the required strengths, or consider those that might require it to find or develop new strengths.</a:t>
            </a:r>
          </a:p>
          <a:p>
            <a:pPr algn="just">
              <a:buNone/>
            </a:pPr>
            <a:endParaRPr lang="en-US" dirty="0" smtClean="0"/>
          </a:p>
          <a:p>
            <a:pPr algn="just"/>
            <a:r>
              <a:rPr lang="en-US" dirty="0" smtClean="0"/>
              <a:t>Managers at Texas Instruments (TI) were split between those who wanted to stick to industrial electronics, where TI has clear strength, and those who wanted to continue introducing consumer products, where TI lacks some required marketing strengths.</a:t>
            </a:r>
            <a:endParaRPr lang="en-US" dirty="0"/>
          </a:p>
        </p:txBody>
      </p:sp>
      <p:sp>
        <p:nvSpPr>
          <p:cNvPr id="3" name="Title 2"/>
          <p:cNvSpPr>
            <a:spLocks noGrp="1"/>
          </p:cNvSpPr>
          <p:nvPr>
            <p:ph type="title"/>
          </p:nvPr>
        </p:nvSpPr>
        <p:spPr/>
        <p:txBody>
          <a:bodyPr>
            <a:normAutofit/>
          </a:bodyPr>
          <a:lstStyle/>
          <a:p>
            <a:r>
              <a:rPr lang="en-US" sz="2400" dirty="0" smtClean="0"/>
              <a:t>INTERNAL ENVIRONMENT </a:t>
            </a:r>
            <a:br>
              <a:rPr lang="en-US" sz="2400" dirty="0" smtClean="0"/>
            </a:br>
            <a:r>
              <a:rPr lang="en-US" sz="2400" dirty="0" smtClean="0"/>
              <a:t>(STRENGTHS AND WEAKNESSES) ANALYSIS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a:bodyPr>
          <a:lstStyle/>
          <a:p>
            <a:r>
              <a:rPr lang="en-US" sz="1400" dirty="0" smtClean="0"/>
              <a:t>Businesses can evaluate their own strengths and weaknesses by using a form like the one shown in “Marketing Memo: Checklist for Performing Strengths/Weaknesses</a:t>
            </a:r>
            <a:br>
              <a:rPr lang="en-US" sz="1400" dirty="0" smtClean="0"/>
            </a:br>
            <a:r>
              <a:rPr lang="en-US" sz="1400" dirty="0" smtClean="0"/>
              <a:t>Analysis.”</a:t>
            </a:r>
            <a:endParaRPr lang="en-US" sz="1400" dirty="0"/>
          </a:p>
        </p:txBody>
      </p:sp>
      <p:pic>
        <p:nvPicPr>
          <p:cNvPr id="2050" name="Picture 2"/>
          <p:cNvPicPr>
            <a:picLocks noGrp="1" noChangeAspect="1" noChangeArrowheads="1"/>
          </p:cNvPicPr>
          <p:nvPr>
            <p:ph idx="1"/>
          </p:nvPr>
        </p:nvPicPr>
        <p:blipFill>
          <a:blip r:embed="rId2"/>
          <a:srcRect/>
          <a:stretch>
            <a:fillRect/>
          </a:stretch>
        </p:blipFill>
        <p:spPr bwMode="auto">
          <a:xfrm>
            <a:off x="348802" y="1066800"/>
            <a:ext cx="8795198"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100" dirty="0" smtClean="0">
                <a:latin typeface="Arial" pitchFamily="34" charset="0"/>
                <a:cs typeface="Arial" pitchFamily="34" charset="0"/>
              </a:rPr>
              <a:t>A business unit must monitor key </a:t>
            </a:r>
            <a:r>
              <a:rPr lang="en-US" sz="2100" b="1" i="1" u="sng" dirty="0" err="1" smtClean="0">
                <a:latin typeface="Arial" pitchFamily="34" charset="0"/>
                <a:cs typeface="Arial" pitchFamily="34" charset="0"/>
              </a:rPr>
              <a:t>macroenvironment</a:t>
            </a:r>
            <a:r>
              <a:rPr lang="en-US" sz="2100" b="1" i="1" u="sng" dirty="0" smtClean="0">
                <a:latin typeface="Arial" pitchFamily="34" charset="0"/>
                <a:cs typeface="Arial" pitchFamily="34" charset="0"/>
              </a:rPr>
              <a:t> forces</a:t>
            </a:r>
            <a:r>
              <a:rPr lang="en-US" sz="2100" i="1" dirty="0" smtClean="0">
                <a:latin typeface="Arial" pitchFamily="34" charset="0"/>
                <a:cs typeface="Arial" pitchFamily="34" charset="0"/>
              </a:rPr>
              <a:t>( uncontrollable by the company like </a:t>
            </a:r>
            <a:r>
              <a:rPr lang="en-US" sz="2100" dirty="0" smtClean="0">
                <a:latin typeface="Arial" pitchFamily="34" charset="0"/>
                <a:cs typeface="Arial" pitchFamily="34" charset="0"/>
              </a:rPr>
              <a:t>include </a:t>
            </a:r>
            <a:r>
              <a:rPr lang="en-US" sz="2100" dirty="0" smtClean="0">
                <a:latin typeface="Arial" pitchFamily="34" charset="0"/>
                <a:cs typeface="Arial" pitchFamily="34" charset="0"/>
                <a:hlinkClick r:id="rId3"/>
              </a:rPr>
              <a:t>competitors</a:t>
            </a:r>
            <a:r>
              <a:rPr lang="en-US" sz="2100" dirty="0" smtClean="0">
                <a:latin typeface="Arial" pitchFamily="34" charset="0"/>
                <a:cs typeface="Arial" pitchFamily="34" charset="0"/>
              </a:rPr>
              <a:t>, changes in </a:t>
            </a:r>
            <a:r>
              <a:rPr lang="en-US" sz="2100" dirty="0" smtClean="0">
                <a:latin typeface="Arial" pitchFamily="34" charset="0"/>
                <a:cs typeface="Arial" pitchFamily="34" charset="0"/>
                <a:hlinkClick r:id="rId4"/>
              </a:rPr>
              <a:t>interest rates</a:t>
            </a:r>
            <a:r>
              <a:rPr lang="en-US" sz="2100" dirty="0" smtClean="0">
                <a:latin typeface="Arial" pitchFamily="34" charset="0"/>
                <a:cs typeface="Arial" pitchFamily="34" charset="0"/>
              </a:rPr>
              <a:t>, changes in cultural tastes, disastrous </a:t>
            </a:r>
            <a:r>
              <a:rPr lang="en-US" sz="2100" dirty="0" smtClean="0">
                <a:latin typeface="Arial" pitchFamily="34" charset="0"/>
                <a:cs typeface="Arial" pitchFamily="34" charset="0"/>
                <a:hlinkClick r:id="rId5"/>
              </a:rPr>
              <a:t>weather</a:t>
            </a:r>
            <a:r>
              <a:rPr lang="en-US" sz="2100" dirty="0" smtClean="0">
                <a:latin typeface="Arial" pitchFamily="34" charset="0"/>
                <a:cs typeface="Arial" pitchFamily="34" charset="0"/>
              </a:rPr>
              <a:t>, or </a:t>
            </a:r>
            <a:r>
              <a:rPr lang="en-US" sz="2100" dirty="0" smtClean="0">
                <a:latin typeface="Arial" pitchFamily="34" charset="0"/>
                <a:cs typeface="Arial" pitchFamily="34" charset="0"/>
                <a:hlinkClick r:id="rId6"/>
              </a:rPr>
              <a:t>government</a:t>
            </a:r>
            <a:r>
              <a:rPr lang="en-US" sz="2100" dirty="0" smtClean="0">
                <a:latin typeface="Arial" pitchFamily="34" charset="0"/>
                <a:cs typeface="Arial" pitchFamily="34" charset="0"/>
              </a:rPr>
              <a:t> </a:t>
            </a:r>
            <a:r>
              <a:rPr lang="en-US" sz="2100" dirty="0" smtClean="0">
                <a:latin typeface="Arial" pitchFamily="34" charset="0"/>
                <a:cs typeface="Arial" pitchFamily="34" charset="0"/>
                <a:hlinkClick r:id="rId7"/>
              </a:rPr>
              <a:t>regulations</a:t>
            </a:r>
            <a:r>
              <a:rPr lang="en-US" sz="2100" dirty="0" smtClean="0">
                <a:latin typeface="Arial" pitchFamily="34" charset="0"/>
                <a:cs typeface="Arial" pitchFamily="34" charset="0"/>
              </a:rPr>
              <a:t>). </a:t>
            </a:r>
            <a:r>
              <a:rPr lang="en-US" sz="2100" i="1" dirty="0" smtClean="0">
                <a:latin typeface="Arial" pitchFamily="34" charset="0"/>
                <a:cs typeface="Arial" pitchFamily="34" charset="0"/>
              </a:rPr>
              <a:t>and </a:t>
            </a:r>
            <a:r>
              <a:rPr lang="en-US" sz="2100" b="1" i="1" u="sng" dirty="0" smtClean="0">
                <a:latin typeface="Arial" pitchFamily="34" charset="0"/>
                <a:cs typeface="Arial" pitchFamily="34" charset="0"/>
              </a:rPr>
              <a:t>significant microenvironment factors</a:t>
            </a:r>
            <a:r>
              <a:rPr lang="en-US" sz="2100" i="1" dirty="0" smtClean="0">
                <a:latin typeface="Arial" pitchFamily="34" charset="0"/>
                <a:cs typeface="Arial" pitchFamily="34" charset="0"/>
              </a:rPr>
              <a:t> (controllable by the company like 1.</a:t>
            </a:r>
            <a:r>
              <a:rPr lang="en-US" sz="2100" dirty="0" smtClean="0">
                <a:latin typeface="Arial" pitchFamily="34" charset="0"/>
                <a:cs typeface="Arial" pitchFamily="34" charset="0"/>
              </a:rPr>
              <a:t> workers and their union, 2. customers, 3. suppliers, 4. public, 5. marketing intermediaries)</a:t>
            </a:r>
            <a:r>
              <a:rPr lang="en-US" sz="2100" i="1" dirty="0" smtClean="0">
                <a:latin typeface="Arial" pitchFamily="34" charset="0"/>
                <a:cs typeface="Arial" pitchFamily="34" charset="0"/>
              </a:rPr>
              <a:t> that </a:t>
            </a:r>
            <a:r>
              <a:rPr lang="en-US" sz="2100" dirty="0" smtClean="0">
                <a:latin typeface="Arial" pitchFamily="34" charset="0"/>
                <a:cs typeface="Arial" pitchFamily="34" charset="0"/>
              </a:rPr>
              <a:t>affect its ability to earn profits. It should set up a marketing intelligence system to track trends and important developments and any related opportunities and threats.</a:t>
            </a:r>
          </a:p>
          <a:p>
            <a:pPr algn="just">
              <a:buNone/>
            </a:pPr>
            <a:endParaRPr lang="en-US" sz="2400" dirty="0" smtClean="0"/>
          </a:p>
          <a:p>
            <a:pPr algn="just"/>
            <a:r>
              <a:rPr lang="en-US" sz="2400" dirty="0" smtClean="0"/>
              <a:t>Good marketing is the art of finding, developing, and profiting from these opportunities.</a:t>
            </a:r>
            <a:endParaRPr lang="en-US" sz="2400" dirty="0"/>
          </a:p>
        </p:txBody>
      </p:sp>
      <p:sp>
        <p:nvSpPr>
          <p:cNvPr id="3" name="Title 2"/>
          <p:cNvSpPr>
            <a:spLocks noGrp="1"/>
          </p:cNvSpPr>
          <p:nvPr>
            <p:ph type="title"/>
          </p:nvPr>
        </p:nvSpPr>
        <p:spPr/>
        <p:txBody>
          <a:bodyPr>
            <a:normAutofit/>
          </a:bodyPr>
          <a:lstStyle/>
          <a:p>
            <a:r>
              <a:rPr lang="en-US" sz="2400" dirty="0" smtClean="0"/>
              <a:t>EXTERNAL ENVIRONMENT (OPPORTUNITY AND THREAT) ANALYSIS</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2000" dirty="0" smtClean="0">
                <a:latin typeface="Arial" pitchFamily="34" charset="0"/>
                <a:cs typeface="Arial" pitchFamily="34" charset="0"/>
              </a:rPr>
              <a:t>    Marketers need to be good at spotting opportunities. Consider the following:</a:t>
            </a:r>
          </a:p>
          <a:p>
            <a:pPr algn="just"/>
            <a:r>
              <a:rPr lang="en-US" sz="2000" dirty="0" smtClean="0">
                <a:latin typeface="Arial" pitchFamily="34" charset="0"/>
                <a:cs typeface="Arial" pitchFamily="34" charset="0"/>
              </a:rPr>
              <a:t>• </a:t>
            </a:r>
            <a:r>
              <a:rPr lang="en-US" sz="2000" i="1" dirty="0" smtClean="0">
                <a:latin typeface="Arial" pitchFamily="34" charset="0"/>
                <a:cs typeface="Arial" pitchFamily="34" charset="0"/>
              </a:rPr>
              <a:t>A company may benefit from converging industry trends and introduce hybrid products or services that are new to the market. Major cell manufacturers have released phones with </a:t>
            </a:r>
            <a:r>
              <a:rPr lang="en-US" sz="2000" dirty="0" smtClean="0">
                <a:latin typeface="Arial" pitchFamily="34" charset="0"/>
                <a:cs typeface="Arial" pitchFamily="34" charset="0"/>
              </a:rPr>
              <a:t>digital photo and video capabilities, and Global Positioning Systems (GPS).</a:t>
            </a:r>
          </a:p>
          <a:p>
            <a:pPr algn="just">
              <a:buNone/>
            </a:pPr>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 </a:t>
            </a:r>
            <a:r>
              <a:rPr lang="en-US" sz="2000" i="1" dirty="0" smtClean="0">
                <a:latin typeface="Arial" pitchFamily="34" charset="0"/>
                <a:cs typeface="Arial" pitchFamily="34" charset="0"/>
              </a:rPr>
              <a:t>A company may make a buying process more convenient or efficient. Consumers can use the </a:t>
            </a:r>
            <a:r>
              <a:rPr lang="en-US" sz="2000" dirty="0" smtClean="0">
                <a:latin typeface="Arial" pitchFamily="34" charset="0"/>
                <a:cs typeface="Arial" pitchFamily="34" charset="0"/>
              </a:rPr>
              <a:t>Internet to find more books than ever and search for the lowest price with a few clicks.</a:t>
            </a:r>
          </a:p>
          <a:p>
            <a:pPr algn="just"/>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 </a:t>
            </a:r>
            <a:r>
              <a:rPr lang="en-US" sz="2000" i="1" dirty="0" smtClean="0">
                <a:latin typeface="Arial" pitchFamily="34" charset="0"/>
                <a:cs typeface="Arial" pitchFamily="34" charset="0"/>
              </a:rPr>
              <a:t>A company can meet the need for more information and advice. Angie’s List connects individuals </a:t>
            </a:r>
            <a:r>
              <a:rPr lang="en-US" sz="2000" dirty="0" smtClean="0">
                <a:latin typeface="Arial" pitchFamily="34" charset="0"/>
                <a:cs typeface="Arial" pitchFamily="34" charset="0"/>
              </a:rPr>
              <a:t>with local home improvement contractors and doctors that have been reviewed by others.</a:t>
            </a: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1600" b="1" dirty="0" smtClean="0"/>
              <a:t>• </a:t>
            </a:r>
            <a:r>
              <a:rPr lang="en-US" sz="2000" b="1" i="1" dirty="0" smtClean="0"/>
              <a:t>A company can customize a product or service. Timberland allows customers to choose colors </a:t>
            </a:r>
            <a:r>
              <a:rPr lang="en-US" sz="2000" dirty="0" smtClean="0"/>
              <a:t>for different sections of their boots, </a:t>
            </a:r>
            <a:r>
              <a:rPr lang="en-US" sz="2000" dirty="0" smtClean="0"/>
              <a:t>add initials or numbers to their boots, and choose different stitching and embroidery.</a:t>
            </a:r>
            <a:endParaRPr lang="en-US" sz="2000" dirty="0" smtClean="0"/>
          </a:p>
          <a:p>
            <a:pPr algn="just"/>
            <a:r>
              <a:rPr lang="en-US" sz="2000" b="1" dirty="0" smtClean="0"/>
              <a:t>• </a:t>
            </a:r>
            <a:r>
              <a:rPr lang="en-US" sz="2000" b="1" i="1" dirty="0" smtClean="0"/>
              <a:t>A company can introduce a new capability. Consumers can create and edit digital “</a:t>
            </a:r>
            <a:r>
              <a:rPr lang="en-US" sz="2000" b="1" i="1" dirty="0" err="1" smtClean="0"/>
              <a:t>iMovies</a:t>
            </a:r>
            <a:r>
              <a:rPr lang="en-US" sz="2000" b="1" i="1" dirty="0" smtClean="0"/>
              <a:t>” </a:t>
            </a:r>
            <a:r>
              <a:rPr lang="en-US" sz="2000" dirty="0" smtClean="0"/>
              <a:t>with the iMac and upload them to an Apple Web server or Web site such as YouTube to share with friends around the world.</a:t>
            </a:r>
          </a:p>
          <a:p>
            <a:r>
              <a:rPr lang="en-US" sz="2000" b="1" dirty="0" smtClean="0"/>
              <a:t>• </a:t>
            </a:r>
            <a:r>
              <a:rPr lang="en-US" sz="2000" b="1" i="1" dirty="0" smtClean="0"/>
              <a:t>A company may be able to deliver a product or service faster. FedEx discovered a way to </a:t>
            </a:r>
            <a:r>
              <a:rPr lang="en-US" sz="2000" dirty="0" smtClean="0"/>
              <a:t>deliver mail and packages much more quickly than the U.S. Post Office.</a:t>
            </a:r>
          </a:p>
          <a:p>
            <a:r>
              <a:rPr lang="en-US" sz="2000" b="1" dirty="0" smtClean="0"/>
              <a:t>• </a:t>
            </a:r>
            <a:r>
              <a:rPr lang="en-US" sz="2000" b="1" i="1" dirty="0" smtClean="0"/>
              <a:t>A company may be able to offer a product at a much lower price. Pharmaceutical firms have </a:t>
            </a:r>
            <a:r>
              <a:rPr lang="en-US" sz="2000" dirty="0" smtClean="0"/>
              <a:t>created generic versions of brand-name drugs, and mail-order drug companies often sell for less.</a:t>
            </a:r>
          </a:p>
          <a:p>
            <a:endParaRPr lang="en-US" sz="1600"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Opportunity  and threat Matrix</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685799" y="1143000"/>
            <a:ext cx="7391401"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In the opportunity matrix in </a:t>
            </a:r>
            <a:r>
              <a:rPr lang="en-US" dirty="0" smtClean="0"/>
              <a:t>Figure </a:t>
            </a:r>
            <a:r>
              <a:rPr lang="en-US" dirty="0" smtClean="0"/>
              <a:t>(a), the best marketing opportunities facing the TV-lighting-equipment company appear in the upper-left cell (#1). The opportunities in the lower-right cell (#4) are too minor to consider. The opportunities in the upper-right cell (#2) and the lower-left cell (#3) are worth monitoring.</a:t>
            </a:r>
            <a:endParaRPr lang="en-US" dirty="0"/>
          </a:p>
        </p:txBody>
      </p:sp>
      <p:sp>
        <p:nvSpPr>
          <p:cNvPr id="3" name="Title 2"/>
          <p:cNvSpPr>
            <a:spLocks noGrp="1"/>
          </p:cNvSpPr>
          <p:nvPr>
            <p:ph type="title"/>
          </p:nvPr>
        </p:nvSpPr>
        <p:spPr/>
        <p:txBody>
          <a:bodyPr/>
          <a:lstStyle/>
          <a:p>
            <a:r>
              <a:rPr lang="en-US" dirty="0" smtClean="0"/>
              <a:t>Discussion of O-T matrix</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1698" y="1957550"/>
            <a:ext cx="9144000" cy="1206564"/>
          </a:xfrm>
          <a:prstGeom prst="rect">
            <a:avLst/>
          </a:prstGeom>
          <a:gradFill>
            <a:gsLst>
              <a:gs pos="43000">
                <a:schemeClr val="accent1">
                  <a:tint val="100000"/>
                  <a:shade val="100000"/>
                  <a:satMod val="130000"/>
                  <a:alpha val="0"/>
                </a:schemeClr>
              </a:gs>
              <a:gs pos="100000">
                <a:schemeClr val="tx1">
                  <a:lumMod val="95000"/>
                  <a:lumOff val="5000"/>
                  <a:alpha val="20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sp>
        <p:nvSpPr>
          <p:cNvPr id="41" name="Ellipse 98"/>
          <p:cNvSpPr/>
          <p:nvPr/>
        </p:nvSpPr>
        <p:spPr bwMode="auto">
          <a:xfrm>
            <a:off x="1242601" y="6030256"/>
            <a:ext cx="3331671" cy="582846"/>
          </a:xfrm>
          <a:prstGeom prst="ellipse">
            <a:avLst/>
          </a:prstGeom>
          <a:gradFill flip="none" rotWithShape="1">
            <a:gsLst>
              <a:gs pos="100000">
                <a:srgbClr val="FFFFFF">
                  <a:alpha val="0"/>
                </a:srgbClr>
              </a:gs>
              <a:gs pos="0">
                <a:schemeClr val="bg1">
                  <a:lumMod val="65000"/>
                  <a:alpha val="77000"/>
                </a:schemeClr>
              </a:gs>
            </a:gsLst>
            <a:path path="shape">
              <a:fillToRect l="50000" t="50000" r="50000" b="50000"/>
            </a:path>
            <a:tileRect/>
          </a:gradFill>
          <a:ln w="9525" cap="flat" cmpd="sng" algn="ctr">
            <a:noFill/>
            <a:prstDash val="solid"/>
          </a:ln>
          <a:effectLst/>
        </p:spPr>
        <p:txBody>
          <a:bodyPr anchor="ctr"/>
          <a:lstStyle/>
          <a:p>
            <a:pPr algn="ctr">
              <a:defRPr/>
            </a:pPr>
            <a:endParaRPr lang="en-US" dirty="0">
              <a:solidFill>
                <a:srgbClr val="FFFFFF"/>
              </a:solidFill>
              <a:latin typeface="Calibri" pitchFamily="34" charset="0"/>
              <a:ea typeface="ＭＳ Ｐゴシック" charset="-128"/>
            </a:endParaRPr>
          </a:p>
        </p:txBody>
      </p:sp>
      <p:grpSp>
        <p:nvGrpSpPr>
          <p:cNvPr id="2" name="Group 2"/>
          <p:cNvGrpSpPr>
            <a:grpSpLocks/>
          </p:cNvGrpSpPr>
          <p:nvPr/>
        </p:nvGrpSpPr>
        <p:grpSpPr bwMode="auto">
          <a:xfrm>
            <a:off x="382588" y="1304925"/>
            <a:ext cx="5091112" cy="5091113"/>
            <a:chOff x="533400" y="1004888"/>
            <a:chExt cx="5091113" cy="5091112"/>
          </a:xfrm>
        </p:grpSpPr>
        <p:sp>
          <p:nvSpPr>
            <p:cNvPr id="4140" name="Left-Right Arrow 8"/>
            <p:cNvSpPr>
              <a:spLocks noChangeArrowheads="1"/>
            </p:cNvSpPr>
            <p:nvPr/>
          </p:nvSpPr>
          <p:spPr bwMode="auto">
            <a:xfrm rot="-5400000">
              <a:off x="532607" y="2723356"/>
              <a:ext cx="5091112" cy="1654175"/>
            </a:xfrm>
            <a:prstGeom prst="leftRightArrow">
              <a:avLst>
                <a:gd name="adj1" fmla="val 60380"/>
                <a:gd name="adj2" fmla="val 52806"/>
              </a:avLst>
            </a:prstGeom>
            <a:gradFill rotWithShape="1">
              <a:gsLst>
                <a:gs pos="0">
                  <a:srgbClr val="404040"/>
                </a:gs>
                <a:gs pos="44000">
                  <a:srgbClr val="000000"/>
                </a:gs>
                <a:gs pos="82001">
                  <a:srgbClr val="262626"/>
                </a:gs>
                <a:gs pos="100000">
                  <a:srgbClr val="262626"/>
                </a:gs>
              </a:gsLst>
              <a:lin ang="0" scaled="1"/>
            </a:gradFill>
            <a:ln w="9525">
              <a:solidFill>
                <a:schemeClr val="tx1"/>
              </a:solidFill>
              <a:miter lim="800000"/>
              <a:headEnd/>
              <a:tailEnd/>
            </a:ln>
            <a:effectLst>
              <a:outerShdw dist="23000" dir="5400000" rotWithShape="0">
                <a:srgbClr val="808080">
                  <a:alpha val="34998"/>
                </a:srgbClr>
              </a:outerShdw>
            </a:effectLst>
          </p:spPr>
          <p:txBody>
            <a:bodyPr anchor="ctr"/>
            <a:lstStyle/>
            <a:p>
              <a:pPr algn="ctr"/>
              <a:endParaRPr lang="en-US">
                <a:solidFill>
                  <a:srgbClr val="FFFFFF"/>
                </a:solidFill>
              </a:endParaRPr>
            </a:p>
          </p:txBody>
        </p:sp>
        <p:sp>
          <p:nvSpPr>
            <p:cNvPr id="4141" name="Left-Right Arrow 9"/>
            <p:cNvSpPr>
              <a:spLocks noChangeArrowheads="1"/>
            </p:cNvSpPr>
            <p:nvPr/>
          </p:nvSpPr>
          <p:spPr bwMode="auto">
            <a:xfrm rot="10800000">
              <a:off x="533400" y="2724151"/>
              <a:ext cx="5091113" cy="1654175"/>
            </a:xfrm>
            <a:prstGeom prst="leftRightArrow">
              <a:avLst>
                <a:gd name="adj1" fmla="val 60380"/>
                <a:gd name="adj2" fmla="val 52806"/>
              </a:avLst>
            </a:prstGeom>
            <a:gradFill rotWithShape="1">
              <a:gsLst>
                <a:gs pos="0">
                  <a:srgbClr val="404040"/>
                </a:gs>
                <a:gs pos="44000">
                  <a:srgbClr val="000000"/>
                </a:gs>
                <a:gs pos="82001">
                  <a:srgbClr val="262626"/>
                </a:gs>
                <a:gs pos="100000">
                  <a:srgbClr val="262626"/>
                </a:gs>
              </a:gsLst>
              <a:lin ang="0" scaled="1"/>
            </a:gradFill>
            <a:ln w="9525">
              <a:solidFill>
                <a:schemeClr val="tx1"/>
              </a:solidFill>
              <a:miter lim="800000"/>
              <a:headEnd/>
              <a:tailEnd/>
            </a:ln>
            <a:effectLst>
              <a:outerShdw dist="23000" dir="5400000" rotWithShape="0">
                <a:srgbClr val="808080">
                  <a:alpha val="34998"/>
                </a:srgbClr>
              </a:outerShdw>
            </a:effectLst>
          </p:spPr>
          <p:txBody>
            <a:bodyPr anchor="ctr"/>
            <a:lstStyle/>
            <a:p>
              <a:pPr algn="ctr"/>
              <a:endParaRPr lang="en-US">
                <a:solidFill>
                  <a:srgbClr val="FFFFFF"/>
                </a:solidFill>
              </a:endParaRPr>
            </a:p>
          </p:txBody>
        </p:sp>
      </p:grpSp>
      <p:grpSp>
        <p:nvGrpSpPr>
          <p:cNvPr id="3" name="Group 1"/>
          <p:cNvGrpSpPr>
            <a:grpSpLocks/>
          </p:cNvGrpSpPr>
          <p:nvPr/>
        </p:nvGrpSpPr>
        <p:grpSpPr bwMode="auto">
          <a:xfrm>
            <a:off x="1485900" y="2600325"/>
            <a:ext cx="2854325" cy="2455863"/>
            <a:chOff x="1636713" y="2300288"/>
            <a:chExt cx="2854325" cy="2455862"/>
          </a:xfrm>
        </p:grpSpPr>
        <p:grpSp>
          <p:nvGrpSpPr>
            <p:cNvPr id="7" name="Group 14"/>
            <p:cNvGrpSpPr>
              <a:grpSpLocks/>
            </p:cNvGrpSpPr>
            <p:nvPr/>
          </p:nvGrpSpPr>
          <p:grpSpPr bwMode="auto">
            <a:xfrm>
              <a:off x="1828800" y="2300288"/>
              <a:ext cx="2454275" cy="2455862"/>
              <a:chOff x="2322973" y="1752600"/>
              <a:chExt cx="2853538" cy="2853538"/>
            </a:xfrm>
          </p:grpSpPr>
          <p:sp>
            <p:nvSpPr>
              <p:cNvPr id="4" name="Oval 3"/>
              <p:cNvSpPr/>
              <p:nvPr/>
            </p:nvSpPr>
            <p:spPr>
              <a:xfrm>
                <a:off x="2322973" y="1752600"/>
                <a:ext cx="2853538" cy="2853538"/>
              </a:xfrm>
              <a:prstGeom prst="ellipse">
                <a:avLst/>
              </a:prstGeom>
              <a:gradFill flip="none" rotWithShape="1">
                <a:gsLst>
                  <a:gs pos="0">
                    <a:schemeClr val="tx2">
                      <a:lumMod val="20000"/>
                      <a:lumOff val="80000"/>
                    </a:schemeClr>
                  </a:gs>
                  <a:gs pos="95000">
                    <a:schemeClr val="accent1">
                      <a:lumMod val="7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FF"/>
                  </a:solidFill>
                  <a:ea typeface="ＭＳ Ｐゴシック" charset="-128"/>
                </a:endParaRPr>
              </a:p>
            </p:txBody>
          </p:sp>
          <p:sp>
            <p:nvSpPr>
              <p:cNvPr id="5" name="Ellipse 45"/>
              <p:cNvSpPr>
                <a:spLocks noChangeArrowheads="1"/>
              </p:cNvSpPr>
              <p:nvPr/>
            </p:nvSpPr>
            <p:spPr bwMode="auto">
              <a:xfrm flipH="1">
                <a:off x="2743806" y="1870652"/>
                <a:ext cx="2034023" cy="1329930"/>
              </a:xfrm>
              <a:prstGeom prst="ellipse">
                <a:avLst/>
              </a:prstGeom>
              <a:gradFill rotWithShape="1">
                <a:gsLst>
                  <a:gs pos="0">
                    <a:schemeClr val="accent1">
                      <a:lumMod val="40000"/>
                      <a:lumOff val="60000"/>
                    </a:schemeClr>
                  </a:gs>
                  <a:gs pos="68000">
                    <a:srgbClr val="FFFFFF">
                      <a:alpha val="0"/>
                    </a:srgbClr>
                  </a:gs>
                </a:gsLst>
                <a:lin ang="5400000"/>
              </a:gradFill>
              <a:ln w="9525">
                <a:noFill/>
                <a:round/>
                <a:headEnd/>
                <a:tailEnd/>
              </a:ln>
              <a:effectLst/>
            </p:spPr>
            <p:txBody>
              <a:bodyPr anchor="ctr"/>
              <a:lstStyle/>
              <a:p>
                <a:pPr algn="ctr">
                  <a:defRPr/>
                </a:pPr>
                <a:endParaRPr lang="en-US" u="sng" dirty="0">
                  <a:solidFill>
                    <a:srgbClr val="FFFFFF"/>
                  </a:solidFill>
                  <a:latin typeface="Calibri" pitchFamily="34" charset="0"/>
                  <a:ea typeface="ＭＳ Ｐゴシック" charset="-128"/>
                </a:endParaRPr>
              </a:p>
            </p:txBody>
          </p:sp>
          <p:sp>
            <p:nvSpPr>
              <p:cNvPr id="6" name="Måne 31"/>
              <p:cNvSpPr/>
              <p:nvPr/>
            </p:nvSpPr>
            <p:spPr bwMode="auto">
              <a:xfrm rot="16552097">
                <a:off x="3104593" y="2771526"/>
                <a:ext cx="1139192" cy="2515351"/>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a:defRPr/>
                </a:pPr>
                <a:endParaRPr lang="da-DK">
                  <a:solidFill>
                    <a:srgbClr val="FFFFFF"/>
                  </a:solidFill>
                  <a:latin typeface="Calibri" pitchFamily="34" charset="0"/>
                  <a:ea typeface="ＭＳ Ｐゴシック" charset="-128"/>
                </a:endParaRPr>
              </a:p>
            </p:txBody>
          </p:sp>
        </p:grpSp>
        <p:sp>
          <p:nvSpPr>
            <p:cNvPr id="4132" name="TextBox 6"/>
            <p:cNvSpPr txBox="1">
              <a:spLocks noChangeArrowheads="1"/>
            </p:cNvSpPr>
            <p:nvPr/>
          </p:nvSpPr>
          <p:spPr bwMode="auto">
            <a:xfrm>
              <a:off x="1636713" y="2947107"/>
              <a:ext cx="2854325"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ctr" eaLnBrk="1" hangingPunct="1"/>
              <a:r>
                <a:rPr lang="en-US" sz="3600" b="1"/>
                <a:t>SWOT</a:t>
              </a:r>
            </a:p>
            <a:p>
              <a:pPr algn="ctr" eaLnBrk="1" hangingPunct="1"/>
              <a:r>
                <a:rPr lang="en-US" sz="3600" b="1"/>
                <a:t>Analysis</a:t>
              </a:r>
            </a:p>
          </p:txBody>
        </p:sp>
      </p:grpSp>
      <p:sp>
        <p:nvSpPr>
          <p:cNvPr id="20490" name="TextBox 10"/>
          <p:cNvSpPr txBox="1">
            <a:spLocks noChangeArrowheads="1"/>
          </p:cNvSpPr>
          <p:nvPr/>
        </p:nvSpPr>
        <p:spPr bwMode="auto">
          <a:xfrm>
            <a:off x="393700" y="3662363"/>
            <a:ext cx="152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nb-NO" sz="1800" b="1">
                <a:solidFill>
                  <a:srgbClr val="FFFFFF"/>
                </a:solidFill>
              </a:rPr>
              <a:t>Oppurtunity</a:t>
            </a:r>
          </a:p>
        </p:txBody>
      </p:sp>
      <p:sp>
        <p:nvSpPr>
          <p:cNvPr id="20491" name="TextBox 11"/>
          <p:cNvSpPr txBox="1">
            <a:spLocks noChangeArrowheads="1"/>
          </p:cNvSpPr>
          <p:nvPr/>
        </p:nvSpPr>
        <p:spPr bwMode="auto">
          <a:xfrm>
            <a:off x="2417763" y="5495925"/>
            <a:ext cx="10128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ctr" eaLnBrk="1" hangingPunct="1"/>
            <a:r>
              <a:rPr lang="nb-NO" sz="1800" b="1">
                <a:solidFill>
                  <a:srgbClr val="FFFFFF"/>
                </a:solidFill>
              </a:rPr>
              <a:t>Threats</a:t>
            </a:r>
          </a:p>
        </p:txBody>
      </p:sp>
      <p:sp>
        <p:nvSpPr>
          <p:cNvPr id="20492" name="TextBox 12"/>
          <p:cNvSpPr txBox="1">
            <a:spLocks noChangeArrowheads="1"/>
          </p:cNvSpPr>
          <p:nvPr/>
        </p:nvSpPr>
        <p:spPr bwMode="auto">
          <a:xfrm>
            <a:off x="2254250" y="1843088"/>
            <a:ext cx="1336675"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ctr" eaLnBrk="1" hangingPunct="1"/>
            <a:r>
              <a:rPr lang="nb-NO" sz="1800" b="1">
                <a:solidFill>
                  <a:srgbClr val="FFFFFF"/>
                </a:solidFill>
              </a:rPr>
              <a:t>Strengths</a:t>
            </a:r>
          </a:p>
        </p:txBody>
      </p:sp>
      <p:sp>
        <p:nvSpPr>
          <p:cNvPr id="20493" name="TextBox 13"/>
          <p:cNvSpPr txBox="1">
            <a:spLocks noChangeArrowheads="1"/>
          </p:cNvSpPr>
          <p:nvPr/>
        </p:nvSpPr>
        <p:spPr bwMode="auto">
          <a:xfrm>
            <a:off x="4187825" y="3635375"/>
            <a:ext cx="128428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1800" b="1">
                <a:solidFill>
                  <a:srgbClr val="FFFFFF"/>
                </a:solidFill>
              </a:rPr>
              <a:t>Weakness</a:t>
            </a:r>
          </a:p>
        </p:txBody>
      </p:sp>
      <p:sp>
        <p:nvSpPr>
          <p:cNvPr id="42" name="Rektangel 76"/>
          <p:cNvSpPr>
            <a:spLocks noChangeArrowheads="1"/>
          </p:cNvSpPr>
          <p:nvPr/>
        </p:nvSpPr>
        <p:spPr bwMode="auto">
          <a:xfrm>
            <a:off x="5638800" y="685800"/>
            <a:ext cx="3235325"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IN" sz="1600" noProof="1">
                <a:cs typeface="Arial" charset="0"/>
              </a:rPr>
              <a:t>Technique is credited to </a:t>
            </a:r>
            <a:r>
              <a:rPr lang="en-IN" sz="1600" b="1" noProof="1">
                <a:cs typeface="Arial" charset="0"/>
              </a:rPr>
              <a:t>Albert Humphrey</a:t>
            </a:r>
            <a:r>
              <a:rPr lang="en-IN" sz="1600" noProof="1">
                <a:cs typeface="Arial" charset="0"/>
              </a:rPr>
              <a:t> who led a research project at Stanford University in the 1960s and 1970s.</a:t>
            </a:r>
            <a:endParaRPr lang="da-DK" sz="1600" dirty="0"/>
          </a:p>
        </p:txBody>
      </p:sp>
      <p:sp>
        <p:nvSpPr>
          <p:cNvPr id="46" name="Rektangel 76"/>
          <p:cNvSpPr>
            <a:spLocks noChangeArrowheads="1"/>
          </p:cNvSpPr>
          <p:nvPr/>
        </p:nvSpPr>
        <p:spPr bwMode="auto">
          <a:xfrm>
            <a:off x="5867400" y="2590800"/>
            <a:ext cx="3009900" cy="32932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just"/>
            <a:r>
              <a:rPr lang="en-IN" sz="1600" b="1" noProof="1">
                <a:cs typeface="Arial" charset="0"/>
              </a:rPr>
              <a:t>Planning tool </a:t>
            </a:r>
            <a:r>
              <a:rPr lang="en-IN" sz="1600" noProof="1">
                <a:cs typeface="Arial" charset="0"/>
              </a:rPr>
              <a:t>used to understand </a:t>
            </a:r>
            <a:r>
              <a:rPr lang="en-IN" sz="1600" b="1" noProof="1">
                <a:solidFill>
                  <a:srgbClr val="00B050"/>
                </a:solidFill>
                <a:cs typeface="Arial" charset="0"/>
              </a:rPr>
              <a:t>Strengths, Weaknesses, Opportunities, &amp; Threats</a:t>
            </a:r>
            <a:r>
              <a:rPr lang="en-IN" sz="1600" noProof="1">
                <a:cs typeface="Arial" charset="0"/>
              </a:rPr>
              <a:t> involved in a project / business</a:t>
            </a:r>
            <a:r>
              <a:rPr lang="en-IN" sz="1600" noProof="1" smtClean="0">
                <a:cs typeface="Arial" charset="0"/>
              </a:rPr>
              <a:t>.</a:t>
            </a:r>
          </a:p>
          <a:p>
            <a:pPr algn="just"/>
            <a:endParaRPr lang="en-IN" sz="1600" noProof="1" smtClean="0">
              <a:cs typeface="Arial" charset="0"/>
            </a:endParaRPr>
          </a:p>
          <a:p>
            <a:pPr algn="just"/>
            <a:r>
              <a:rPr lang="en-IN" sz="1600" noProof="1" smtClean="0">
                <a:cs typeface="Arial" charset="0"/>
              </a:rPr>
              <a:t>      0r </a:t>
            </a:r>
          </a:p>
          <a:p>
            <a:pPr algn="just"/>
            <a:endParaRPr lang="en-IN" sz="1600" noProof="1" smtClean="0">
              <a:cs typeface="Arial" charset="0"/>
            </a:endParaRPr>
          </a:p>
          <a:p>
            <a:r>
              <a:rPr lang="en-NZ" sz="1600" b="1" dirty="0" smtClean="0"/>
              <a:t>A strategic planning tool that separates influences on a business’s future success into internal and </a:t>
            </a:r>
            <a:r>
              <a:rPr lang="en-NZ" sz="1600" b="1" dirty="0" smtClean="0">
                <a:solidFill>
                  <a:srgbClr val="FF0000"/>
                </a:solidFill>
              </a:rPr>
              <a:t>external factors.</a:t>
            </a:r>
          </a:p>
        </p:txBody>
      </p:sp>
      <p:sp>
        <p:nvSpPr>
          <p:cNvPr id="44" name="TextBox 54"/>
          <p:cNvSpPr txBox="1">
            <a:spLocks noChangeArrowheads="1"/>
          </p:cNvSpPr>
          <p:nvPr/>
        </p:nvSpPr>
        <p:spPr bwMode="auto">
          <a:xfrm>
            <a:off x="785813" y="285750"/>
            <a:ext cx="5324475" cy="461665"/>
          </a:xfrm>
          <a:prstGeom prst="rect">
            <a:avLst/>
          </a:prstGeom>
          <a:noFill/>
          <a:ln w="9525">
            <a:noFill/>
            <a:miter lim="800000"/>
            <a:headEnd/>
            <a:tailEnd/>
          </a:ln>
        </p:spPr>
        <p:txBody>
          <a:bodyPr wrap="square">
            <a:spAutoFit/>
          </a:bodyPr>
          <a:lstStyle/>
          <a:p>
            <a:pPr>
              <a:defRPr/>
            </a:pPr>
            <a:r>
              <a:rPr lang="nb-NO" b="1" dirty="0">
                <a:solidFill>
                  <a:srgbClr val="FF0000"/>
                </a:solidFill>
                <a:latin typeface="Californian FB" pitchFamily="18" charset="0"/>
                <a:ea typeface="ＭＳ Ｐゴシック" pitchFamily="34" charset="-128"/>
              </a:rPr>
              <a:t>What is SWOT Analysis?</a:t>
            </a:r>
            <a:endParaRPr lang="en-GB" dirty="0">
              <a:solidFill>
                <a:srgbClr val="FF0000"/>
              </a:solidFill>
              <a:latin typeface="Californian FB" pitchFamily="18" charset="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2" presetClass="entr" presetSubtype="1" decel="5000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2000"/>
                            </p:stCondLst>
                            <p:childTnLst>
                              <p:par>
                                <p:cTn id="15" presetID="49" presetClass="entr" presetSubtype="0" decel="10000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360"/>
                                          </p:val>
                                        </p:tav>
                                        <p:tav tm="100000">
                                          <p:val>
                                            <p:fltVal val="0"/>
                                          </p:val>
                                        </p:tav>
                                      </p:tavLst>
                                    </p:anim>
                                    <p:animEffect transition="in" filter="fade">
                                      <p:cBhvr>
                                        <p:cTn id="20" dur="1000"/>
                                        <p:tgtEl>
                                          <p:spTgt spid="2"/>
                                        </p:tgtEl>
                                      </p:cBhvr>
                                    </p:animEffect>
                                  </p:childTnLst>
                                </p:cTn>
                              </p:par>
                            </p:childTnLst>
                          </p:cTn>
                        </p:par>
                        <p:par>
                          <p:cTn id="21" fill="hold" nodeType="afterGroup">
                            <p:stCondLst>
                              <p:cond delay="3000"/>
                            </p:stCondLst>
                            <p:childTnLst>
                              <p:par>
                                <p:cTn id="22" presetID="12" presetClass="entr" presetSubtype="4" fill="hold" grpId="0" nodeType="afterEffect">
                                  <p:stCondLst>
                                    <p:cond delay="0"/>
                                  </p:stCondLst>
                                  <p:childTnLst>
                                    <p:set>
                                      <p:cBhvr>
                                        <p:cTn id="23" dur="1" fill="hold">
                                          <p:stCondLst>
                                            <p:cond delay="0"/>
                                          </p:stCondLst>
                                        </p:cTn>
                                        <p:tgtEl>
                                          <p:spTgt spid="20492"/>
                                        </p:tgtEl>
                                        <p:attrNameLst>
                                          <p:attrName>style.visibility</p:attrName>
                                        </p:attrNameLst>
                                      </p:cBhvr>
                                      <p:to>
                                        <p:strVal val="visible"/>
                                      </p:to>
                                    </p:set>
                                    <p:anim calcmode="lin" valueType="num">
                                      <p:cBhvr additive="base">
                                        <p:cTn id="24" dur="500"/>
                                        <p:tgtEl>
                                          <p:spTgt spid="20492"/>
                                        </p:tgtEl>
                                        <p:attrNameLst>
                                          <p:attrName>ppt_y</p:attrName>
                                        </p:attrNameLst>
                                      </p:cBhvr>
                                      <p:tavLst>
                                        <p:tav tm="0">
                                          <p:val>
                                            <p:strVal val="#ppt_y+#ppt_h*1.125000"/>
                                          </p:val>
                                        </p:tav>
                                        <p:tav tm="100000">
                                          <p:val>
                                            <p:strVal val="#ppt_y"/>
                                          </p:val>
                                        </p:tav>
                                      </p:tavLst>
                                    </p:anim>
                                    <p:animEffect transition="in" filter="wipe(up)">
                                      <p:cBhvr>
                                        <p:cTn id="25" dur="500"/>
                                        <p:tgtEl>
                                          <p:spTgt spid="20492"/>
                                        </p:tgtEl>
                                      </p:cBhvr>
                                    </p:animEffect>
                                  </p:childTnLst>
                                </p:cTn>
                              </p:par>
                            </p:childTnLst>
                          </p:cTn>
                        </p:par>
                        <p:par>
                          <p:cTn id="26" fill="hold" nodeType="afterGroup">
                            <p:stCondLst>
                              <p:cond delay="3500"/>
                            </p:stCondLst>
                            <p:childTnLst>
                              <p:par>
                                <p:cTn id="27" presetID="12" presetClass="entr" presetSubtype="8" fill="hold" grpId="0" nodeType="afterEffect">
                                  <p:stCondLst>
                                    <p:cond delay="0"/>
                                  </p:stCondLst>
                                  <p:childTnLst>
                                    <p:set>
                                      <p:cBhvr>
                                        <p:cTn id="28" dur="1" fill="hold">
                                          <p:stCondLst>
                                            <p:cond delay="0"/>
                                          </p:stCondLst>
                                        </p:cTn>
                                        <p:tgtEl>
                                          <p:spTgt spid="20493"/>
                                        </p:tgtEl>
                                        <p:attrNameLst>
                                          <p:attrName>style.visibility</p:attrName>
                                        </p:attrNameLst>
                                      </p:cBhvr>
                                      <p:to>
                                        <p:strVal val="visible"/>
                                      </p:to>
                                    </p:set>
                                    <p:anim calcmode="lin" valueType="num">
                                      <p:cBhvr additive="base">
                                        <p:cTn id="29" dur="500"/>
                                        <p:tgtEl>
                                          <p:spTgt spid="20493"/>
                                        </p:tgtEl>
                                        <p:attrNameLst>
                                          <p:attrName>ppt_x</p:attrName>
                                        </p:attrNameLst>
                                      </p:cBhvr>
                                      <p:tavLst>
                                        <p:tav tm="0">
                                          <p:val>
                                            <p:strVal val="#ppt_x-#ppt_w*1.125000"/>
                                          </p:val>
                                        </p:tav>
                                        <p:tav tm="100000">
                                          <p:val>
                                            <p:strVal val="#ppt_x"/>
                                          </p:val>
                                        </p:tav>
                                      </p:tavLst>
                                    </p:anim>
                                    <p:animEffect transition="in" filter="wipe(right)">
                                      <p:cBhvr>
                                        <p:cTn id="30" dur="500"/>
                                        <p:tgtEl>
                                          <p:spTgt spid="20493"/>
                                        </p:tgtEl>
                                      </p:cBhvr>
                                    </p:animEffect>
                                  </p:childTnLst>
                                </p:cTn>
                              </p:par>
                            </p:childTnLst>
                          </p:cTn>
                        </p:par>
                        <p:par>
                          <p:cTn id="31" fill="hold" nodeType="afterGroup">
                            <p:stCondLst>
                              <p:cond delay="4000"/>
                            </p:stCondLst>
                            <p:childTnLst>
                              <p:par>
                                <p:cTn id="32" presetID="12" presetClass="entr" presetSubtype="2" fill="hold" grpId="0" nodeType="afterEffect">
                                  <p:stCondLst>
                                    <p:cond delay="0"/>
                                  </p:stCondLst>
                                  <p:childTnLst>
                                    <p:set>
                                      <p:cBhvr>
                                        <p:cTn id="33" dur="1" fill="hold">
                                          <p:stCondLst>
                                            <p:cond delay="0"/>
                                          </p:stCondLst>
                                        </p:cTn>
                                        <p:tgtEl>
                                          <p:spTgt spid="20490"/>
                                        </p:tgtEl>
                                        <p:attrNameLst>
                                          <p:attrName>style.visibility</p:attrName>
                                        </p:attrNameLst>
                                      </p:cBhvr>
                                      <p:to>
                                        <p:strVal val="visible"/>
                                      </p:to>
                                    </p:set>
                                    <p:anim calcmode="lin" valueType="num">
                                      <p:cBhvr additive="base">
                                        <p:cTn id="34" dur="500"/>
                                        <p:tgtEl>
                                          <p:spTgt spid="20490"/>
                                        </p:tgtEl>
                                        <p:attrNameLst>
                                          <p:attrName>ppt_x</p:attrName>
                                        </p:attrNameLst>
                                      </p:cBhvr>
                                      <p:tavLst>
                                        <p:tav tm="0">
                                          <p:val>
                                            <p:strVal val="#ppt_x+#ppt_w*1.125000"/>
                                          </p:val>
                                        </p:tav>
                                        <p:tav tm="100000">
                                          <p:val>
                                            <p:strVal val="#ppt_x"/>
                                          </p:val>
                                        </p:tav>
                                      </p:tavLst>
                                    </p:anim>
                                    <p:animEffect transition="in" filter="wipe(left)">
                                      <p:cBhvr>
                                        <p:cTn id="35" dur="500"/>
                                        <p:tgtEl>
                                          <p:spTgt spid="20490"/>
                                        </p:tgtEl>
                                      </p:cBhvr>
                                    </p:animEffect>
                                  </p:childTnLst>
                                </p:cTn>
                              </p:par>
                            </p:childTnLst>
                          </p:cTn>
                        </p:par>
                        <p:par>
                          <p:cTn id="36" fill="hold" nodeType="afterGroup">
                            <p:stCondLst>
                              <p:cond delay="4500"/>
                            </p:stCondLst>
                            <p:childTnLst>
                              <p:par>
                                <p:cTn id="37" presetID="12" presetClass="entr" presetSubtype="1" fill="hold" grpId="0" nodeType="afterEffect">
                                  <p:stCondLst>
                                    <p:cond delay="0"/>
                                  </p:stCondLst>
                                  <p:childTnLst>
                                    <p:set>
                                      <p:cBhvr>
                                        <p:cTn id="38" dur="1" fill="hold">
                                          <p:stCondLst>
                                            <p:cond delay="0"/>
                                          </p:stCondLst>
                                        </p:cTn>
                                        <p:tgtEl>
                                          <p:spTgt spid="20491"/>
                                        </p:tgtEl>
                                        <p:attrNameLst>
                                          <p:attrName>style.visibility</p:attrName>
                                        </p:attrNameLst>
                                      </p:cBhvr>
                                      <p:to>
                                        <p:strVal val="visible"/>
                                      </p:to>
                                    </p:set>
                                    <p:anim calcmode="lin" valueType="num">
                                      <p:cBhvr additive="base">
                                        <p:cTn id="39" dur="500"/>
                                        <p:tgtEl>
                                          <p:spTgt spid="20491"/>
                                        </p:tgtEl>
                                        <p:attrNameLst>
                                          <p:attrName>ppt_y</p:attrName>
                                        </p:attrNameLst>
                                      </p:cBhvr>
                                      <p:tavLst>
                                        <p:tav tm="0">
                                          <p:val>
                                            <p:strVal val="#ppt_y-#ppt_h*1.125000"/>
                                          </p:val>
                                        </p:tav>
                                        <p:tav tm="100000">
                                          <p:val>
                                            <p:strVal val="#ppt_y"/>
                                          </p:val>
                                        </p:tav>
                                      </p:tavLst>
                                    </p:anim>
                                    <p:animEffect transition="in" filter="wipe(down)">
                                      <p:cBhvr>
                                        <p:cTn id="40" dur="500"/>
                                        <p:tgtEl>
                                          <p:spTgt spid="20491"/>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p:cTn id="43" dur="1000" fill="hold"/>
                                        <p:tgtEl>
                                          <p:spTgt spid="42"/>
                                        </p:tgtEl>
                                        <p:attrNameLst>
                                          <p:attrName>ppt_w</p:attrName>
                                        </p:attrNameLst>
                                      </p:cBhvr>
                                      <p:tavLst>
                                        <p:tav tm="0">
                                          <p:val>
                                            <p:strVal val="#ppt_w*0.70"/>
                                          </p:val>
                                        </p:tav>
                                        <p:tav tm="100000">
                                          <p:val>
                                            <p:strVal val="#ppt_w"/>
                                          </p:val>
                                        </p:tav>
                                      </p:tavLst>
                                    </p:anim>
                                    <p:anim calcmode="lin" valueType="num">
                                      <p:cBhvr>
                                        <p:cTn id="44" dur="1000" fill="hold"/>
                                        <p:tgtEl>
                                          <p:spTgt spid="42"/>
                                        </p:tgtEl>
                                        <p:attrNameLst>
                                          <p:attrName>ppt_h</p:attrName>
                                        </p:attrNameLst>
                                      </p:cBhvr>
                                      <p:tavLst>
                                        <p:tav tm="0">
                                          <p:val>
                                            <p:strVal val="#ppt_h"/>
                                          </p:val>
                                        </p:tav>
                                        <p:tav tm="100000">
                                          <p:val>
                                            <p:strVal val="#ppt_h"/>
                                          </p:val>
                                        </p:tav>
                                      </p:tavLst>
                                    </p:anim>
                                    <p:animEffect transition="in" filter="fade">
                                      <p:cBhvr>
                                        <p:cTn id="45" dur="1000"/>
                                        <p:tgtEl>
                                          <p:spTgt spid="42"/>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 calcmode="lin" valueType="num">
                                      <p:cBhvr>
                                        <p:cTn id="48" dur="1000" fill="hold"/>
                                        <p:tgtEl>
                                          <p:spTgt spid="46"/>
                                        </p:tgtEl>
                                        <p:attrNameLst>
                                          <p:attrName>ppt_w</p:attrName>
                                        </p:attrNameLst>
                                      </p:cBhvr>
                                      <p:tavLst>
                                        <p:tav tm="0">
                                          <p:val>
                                            <p:strVal val="#ppt_w*0.70"/>
                                          </p:val>
                                        </p:tav>
                                        <p:tav tm="100000">
                                          <p:val>
                                            <p:strVal val="#ppt_w"/>
                                          </p:val>
                                        </p:tav>
                                      </p:tavLst>
                                    </p:anim>
                                    <p:anim calcmode="lin" valueType="num">
                                      <p:cBhvr>
                                        <p:cTn id="49" dur="1000" fill="hold"/>
                                        <p:tgtEl>
                                          <p:spTgt spid="46"/>
                                        </p:tgtEl>
                                        <p:attrNameLst>
                                          <p:attrName>ppt_h</p:attrName>
                                        </p:attrNameLst>
                                      </p:cBhvr>
                                      <p:tavLst>
                                        <p:tav tm="0">
                                          <p:val>
                                            <p:strVal val="#ppt_h"/>
                                          </p:val>
                                        </p:tav>
                                        <p:tav tm="100000">
                                          <p:val>
                                            <p:strVal val="#ppt_h"/>
                                          </p:val>
                                        </p:tav>
                                      </p:tavLst>
                                    </p:anim>
                                    <p:animEffect transition="in" filter="fade">
                                      <p:cBhvr>
                                        <p:cTn id="50"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0" grpId="0"/>
      <p:bldP spid="20491" grpId="0"/>
      <p:bldP spid="20492" grpId="0"/>
      <p:bldP spid="20493" grpId="0"/>
      <p:bldP spid="42" grpId="0"/>
      <p:bldP spid="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dirty="0" smtClean="0"/>
              <a:t>An </a:t>
            </a:r>
            <a:r>
              <a:rPr lang="en-US" b="1" dirty="0" smtClean="0"/>
              <a:t>environmental threat is a challenge posed by an unfavorable trend or development that, in </a:t>
            </a:r>
            <a:r>
              <a:rPr lang="en-US" dirty="0" smtClean="0"/>
              <a:t>the absence of defensive marketing action, would lead to lower sales or profit. </a:t>
            </a:r>
          </a:p>
          <a:p>
            <a:pPr algn="just"/>
            <a:endParaRPr lang="en-US" dirty="0" smtClean="0"/>
          </a:p>
          <a:p>
            <a:pPr algn="just"/>
            <a:r>
              <a:rPr lang="en-US" dirty="0" smtClean="0"/>
              <a:t>Figure (b) illustrates the threat matrix facing the TV-lighting-equipment company. The threats in the upper-left cell are major, because they have a high probability of occurrence and can seriously hurt the company. To deal with them, the company needs contingency plans. The threats in the lower-right cell are minor and can be ignored. The firm will want to carefully monitor threats in the upper-right and lower-left cells in the event they grow more serious.</a:t>
            </a:r>
            <a:endParaRPr lang="en-US" dirty="0"/>
          </a:p>
        </p:txBody>
      </p:sp>
      <p:sp>
        <p:nvSpPr>
          <p:cNvPr id="3" name="Title 2"/>
          <p:cNvSpPr>
            <a:spLocks noGrp="1"/>
          </p:cNvSpPr>
          <p:nvPr>
            <p:ph type="title"/>
          </p:nvPr>
        </p:nvSpPr>
        <p:spPr/>
        <p:txBody>
          <a:bodyPr/>
          <a:lstStyle/>
          <a:p>
            <a:r>
              <a:rPr lang="en-US" dirty="0" smtClean="0"/>
              <a:t>Discussion of O-T matrix</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838200" y="762001"/>
          <a:ext cx="8305800" cy="5943612"/>
        </p:xfrm>
        <a:graphic>
          <a:graphicData uri="http://schemas.openxmlformats.org/drawingml/2006/table">
            <a:tbl>
              <a:tblPr firstRow="1" bandRow="1">
                <a:tableStyleId>{5C22544A-7EE6-4342-B048-85BDC9FD1C3A}</a:tableStyleId>
              </a:tblPr>
              <a:tblGrid>
                <a:gridCol w="2768600"/>
                <a:gridCol w="2768600"/>
                <a:gridCol w="2768600"/>
              </a:tblGrid>
              <a:tr h="1065405">
                <a:tc>
                  <a:txBody>
                    <a:bodyPr/>
                    <a:lstStyle/>
                    <a:p>
                      <a:endParaRPr lang="en-US" dirty="0"/>
                    </a:p>
                  </a:txBody>
                  <a:tcPr marL="219456" marR="219456"/>
                </a:tc>
                <a:tc>
                  <a:txBody>
                    <a:bodyPr/>
                    <a:lstStyle/>
                    <a:p>
                      <a:pPr fontAlgn="base"/>
                      <a:r>
                        <a:rPr lang="en-US" sz="1800" dirty="0" smtClean="0">
                          <a:effectLst>
                            <a:outerShdw blurRad="50800" dist="38100" algn="tr" rotWithShape="0">
                              <a:prstClr val="black">
                                <a:alpha val="40000"/>
                              </a:prstClr>
                            </a:outerShdw>
                          </a:effectLst>
                        </a:rPr>
                        <a:t>STRENGTHS </a:t>
                      </a:r>
                      <a:endParaRPr lang="en-US" sz="1800" dirty="0" smtClean="0"/>
                    </a:p>
                    <a:p>
                      <a:pPr fontAlgn="base"/>
                      <a:r>
                        <a:rPr lang="en-US" sz="1800" dirty="0" smtClean="0">
                          <a:effectLst>
                            <a:outerShdw blurRad="50800" dist="38100" algn="tr" rotWithShape="0">
                              <a:prstClr val="black">
                                <a:alpha val="40000"/>
                              </a:prstClr>
                            </a:outerShdw>
                          </a:effectLst>
                        </a:rPr>
                        <a:t>1.</a:t>
                      </a:r>
                      <a:br>
                        <a:rPr lang="en-US" sz="1800" dirty="0" smtClean="0">
                          <a:effectLst>
                            <a:outerShdw blurRad="50800" dist="38100" algn="tr" rotWithShape="0">
                              <a:prstClr val="black">
                                <a:alpha val="40000"/>
                              </a:prstClr>
                            </a:outerShdw>
                          </a:effectLst>
                        </a:rPr>
                      </a:br>
                      <a:r>
                        <a:rPr lang="en-US" sz="1800" dirty="0" smtClean="0">
                          <a:effectLst>
                            <a:outerShdw blurRad="50800" dist="38100" algn="tr" rotWithShape="0">
                              <a:prstClr val="black">
                                <a:alpha val="40000"/>
                              </a:prstClr>
                            </a:outerShdw>
                          </a:effectLst>
                        </a:rPr>
                        <a:t>2.</a:t>
                      </a:r>
                      <a:br>
                        <a:rPr lang="en-US" sz="1800" dirty="0" smtClean="0">
                          <a:effectLst>
                            <a:outerShdw blurRad="50800" dist="38100" algn="tr" rotWithShape="0">
                              <a:prstClr val="black">
                                <a:alpha val="40000"/>
                              </a:prstClr>
                            </a:outerShdw>
                          </a:effectLst>
                        </a:rPr>
                      </a:br>
                      <a:r>
                        <a:rPr lang="en-US" sz="1800" dirty="0" smtClean="0">
                          <a:effectLst>
                            <a:outerShdw blurRad="50800" dist="38100" algn="tr" rotWithShape="0">
                              <a:prstClr val="black">
                                <a:alpha val="40000"/>
                              </a:prstClr>
                            </a:outerShdw>
                          </a:effectLst>
                        </a:rPr>
                        <a:t>3.</a:t>
                      </a:r>
                      <a:endParaRPr lang="en-US" sz="1800" dirty="0" smtClean="0"/>
                    </a:p>
                  </a:txBody>
                  <a:tcPr marL="219456" marR="219456"/>
                </a:tc>
                <a:tc>
                  <a:txBody>
                    <a:bodyPr/>
                    <a:lstStyle/>
                    <a:p>
                      <a:pPr fontAlgn="base"/>
                      <a:r>
                        <a:rPr lang="en-US" sz="1800" dirty="0" smtClean="0">
                          <a:effectLst>
                            <a:outerShdw blurRad="50800" dist="38100" algn="tr" rotWithShape="0">
                              <a:prstClr val="black">
                                <a:alpha val="40000"/>
                              </a:prstClr>
                            </a:outerShdw>
                          </a:effectLst>
                        </a:rPr>
                        <a:t>WEAKNESSES </a:t>
                      </a:r>
                      <a:endParaRPr lang="en-US" sz="1800" dirty="0" smtClean="0"/>
                    </a:p>
                    <a:p>
                      <a:pPr fontAlgn="base"/>
                      <a:r>
                        <a:rPr lang="en-US" sz="1800" dirty="0" smtClean="0">
                          <a:effectLst>
                            <a:outerShdw blurRad="50800" dist="38100" algn="tr" rotWithShape="0">
                              <a:prstClr val="black">
                                <a:alpha val="40000"/>
                              </a:prstClr>
                            </a:outerShdw>
                          </a:effectLst>
                        </a:rPr>
                        <a:t>1.</a:t>
                      </a:r>
                      <a:br>
                        <a:rPr lang="en-US" sz="1800" dirty="0" smtClean="0">
                          <a:effectLst>
                            <a:outerShdw blurRad="50800" dist="38100" algn="tr" rotWithShape="0">
                              <a:prstClr val="black">
                                <a:alpha val="40000"/>
                              </a:prstClr>
                            </a:outerShdw>
                          </a:effectLst>
                        </a:rPr>
                      </a:br>
                      <a:r>
                        <a:rPr lang="en-US" sz="1800" dirty="0" smtClean="0">
                          <a:effectLst>
                            <a:outerShdw blurRad="50800" dist="38100" algn="tr" rotWithShape="0">
                              <a:prstClr val="black">
                                <a:alpha val="40000"/>
                              </a:prstClr>
                            </a:outerShdw>
                          </a:effectLst>
                        </a:rPr>
                        <a:t>2.</a:t>
                      </a:r>
                      <a:br>
                        <a:rPr lang="en-US" sz="1800" dirty="0" smtClean="0">
                          <a:effectLst>
                            <a:outerShdw blurRad="50800" dist="38100" algn="tr" rotWithShape="0">
                              <a:prstClr val="black">
                                <a:alpha val="40000"/>
                              </a:prstClr>
                            </a:outerShdw>
                          </a:effectLst>
                        </a:rPr>
                      </a:br>
                      <a:r>
                        <a:rPr lang="en-US" sz="1800" dirty="0" smtClean="0">
                          <a:effectLst>
                            <a:outerShdw blurRad="50800" dist="38100" algn="tr" rotWithShape="0">
                              <a:prstClr val="black">
                                <a:alpha val="40000"/>
                              </a:prstClr>
                            </a:outerShdw>
                          </a:effectLst>
                        </a:rPr>
                        <a:t>3</a:t>
                      </a:r>
                      <a:endParaRPr lang="en-US" dirty="0"/>
                    </a:p>
                  </a:txBody>
                  <a:tcPr marL="219456" marR="219456"/>
                </a:tc>
              </a:tr>
              <a:tr h="2270772">
                <a:tc>
                  <a:txBody>
                    <a:bodyPr/>
                    <a:lstStyle/>
                    <a:p>
                      <a:pPr fontAlgn="base"/>
                      <a:r>
                        <a:rPr lang="en-US" sz="1400" dirty="0" smtClean="0">
                          <a:effectLst>
                            <a:outerShdw blurRad="50800" dist="38100" algn="tr" rotWithShape="0">
                              <a:prstClr val="black">
                                <a:alpha val="40000"/>
                              </a:prstClr>
                            </a:outerShdw>
                          </a:effectLst>
                        </a:rPr>
                        <a:t>OPPORTUNITIES </a:t>
                      </a:r>
                      <a:endParaRPr lang="en-US" sz="1400" dirty="0" smtClean="0"/>
                    </a:p>
                    <a:p>
                      <a:pPr fontAlgn="base"/>
                      <a:r>
                        <a:rPr lang="en-US" sz="1400" dirty="0" smtClean="0">
                          <a:effectLst>
                            <a:outerShdw blurRad="50800" dist="38100" algn="tr" rotWithShape="0">
                              <a:prstClr val="black">
                                <a:alpha val="40000"/>
                              </a:prstClr>
                            </a:outerShdw>
                          </a:effectLst>
                        </a:rPr>
                        <a:t>1.</a:t>
                      </a:r>
                      <a:br>
                        <a:rPr lang="en-US" sz="1400" dirty="0" smtClean="0">
                          <a:effectLst>
                            <a:outerShdw blurRad="50800" dist="38100" algn="tr" rotWithShape="0">
                              <a:prstClr val="black">
                                <a:alpha val="40000"/>
                              </a:prstClr>
                            </a:outerShdw>
                          </a:effectLst>
                        </a:rPr>
                      </a:br>
                      <a:r>
                        <a:rPr lang="en-US" sz="1400" dirty="0" smtClean="0">
                          <a:effectLst>
                            <a:outerShdw blurRad="50800" dist="38100" algn="tr" rotWithShape="0">
                              <a:prstClr val="black">
                                <a:alpha val="40000"/>
                              </a:prstClr>
                            </a:outerShdw>
                          </a:effectLst>
                        </a:rPr>
                        <a:t>2.</a:t>
                      </a:r>
                      <a:br>
                        <a:rPr lang="en-US" sz="1400" dirty="0" smtClean="0">
                          <a:effectLst>
                            <a:outerShdw blurRad="50800" dist="38100" algn="tr" rotWithShape="0">
                              <a:prstClr val="black">
                                <a:alpha val="40000"/>
                              </a:prstClr>
                            </a:outerShdw>
                          </a:effectLst>
                        </a:rPr>
                      </a:br>
                      <a:r>
                        <a:rPr lang="en-US" sz="1400" dirty="0" smtClean="0">
                          <a:effectLst>
                            <a:outerShdw blurRad="50800" dist="38100" algn="tr" rotWithShape="0">
                              <a:prstClr val="black">
                                <a:alpha val="40000"/>
                              </a:prstClr>
                            </a:outerShdw>
                          </a:effectLst>
                        </a:rPr>
                        <a:t>3.</a:t>
                      </a:r>
                      <a:br>
                        <a:rPr lang="en-US" sz="1400" dirty="0" smtClean="0">
                          <a:effectLst>
                            <a:outerShdw blurRad="50800" dist="38100" algn="tr" rotWithShape="0">
                              <a:prstClr val="black">
                                <a:alpha val="40000"/>
                              </a:prstClr>
                            </a:outerShdw>
                          </a:effectLst>
                        </a:rPr>
                      </a:br>
                      <a:r>
                        <a:rPr lang="en-US" sz="1400" dirty="0" smtClean="0">
                          <a:effectLst>
                            <a:outerShdw blurRad="50800" dist="38100" algn="tr" rotWithShape="0">
                              <a:prstClr val="black">
                                <a:alpha val="40000"/>
                              </a:prstClr>
                            </a:outerShdw>
                          </a:effectLst>
                        </a:rPr>
                        <a:t>4.</a:t>
                      </a:r>
                      <a:endParaRPr lang="en-US" sz="1400" dirty="0" smtClean="0"/>
                    </a:p>
                  </a:txBody>
                  <a:tcPr marL="219456" marR="219456"/>
                </a:tc>
                <a:tc>
                  <a:txBody>
                    <a:bodyPr/>
                    <a:lstStyle/>
                    <a:p>
                      <a:pPr fontAlgn="base"/>
                      <a:r>
                        <a:rPr lang="en-US" sz="1400" dirty="0" smtClean="0">
                          <a:effectLst>
                            <a:outerShdw blurRad="50800" dist="38100" algn="tr" rotWithShape="0">
                              <a:prstClr val="black">
                                <a:alpha val="40000"/>
                              </a:prstClr>
                            </a:outerShdw>
                          </a:effectLst>
                        </a:rPr>
                        <a:t>(OS) Strategies Use strengths to take advantage of opportunities </a:t>
                      </a:r>
                      <a:endParaRPr lang="en-US" sz="1400" dirty="0" smtClean="0"/>
                    </a:p>
                    <a:p>
                      <a:pPr fontAlgn="base"/>
                      <a:r>
                        <a:rPr lang="en-US" sz="1400" dirty="0" smtClean="0">
                          <a:effectLst>
                            <a:outerShdw blurRad="50800" dist="38100" algn="tr" rotWithShape="0">
                              <a:prstClr val="black">
                                <a:alpha val="40000"/>
                              </a:prstClr>
                            </a:outerShdw>
                          </a:effectLst>
                        </a:rPr>
                        <a:t>1.</a:t>
                      </a:r>
                      <a:endParaRPr lang="en-US" sz="1400" dirty="0" smtClean="0"/>
                    </a:p>
                    <a:p>
                      <a:pPr fontAlgn="base"/>
                      <a:r>
                        <a:rPr lang="en-US" sz="1400" dirty="0" smtClean="0">
                          <a:effectLst>
                            <a:outerShdw blurRad="50800" dist="38100" algn="tr" rotWithShape="0">
                              <a:prstClr val="black">
                                <a:alpha val="40000"/>
                              </a:prstClr>
                            </a:outerShdw>
                          </a:effectLst>
                        </a:rPr>
                        <a:t>2</a:t>
                      </a:r>
                    </a:p>
                    <a:p>
                      <a:pPr marL="0" marR="0" indent="0" algn="l" defTabSz="914400" rtl="0" eaLnBrk="1" fontAlgn="base"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itchFamily="34" charset="0"/>
                        </a:rPr>
                        <a:t>Using a strength to maximise an opportunity</a:t>
                      </a:r>
                    </a:p>
                    <a:p>
                      <a:pPr fontAlgn="base"/>
                      <a:endParaRPr lang="en-US" sz="1400" dirty="0"/>
                    </a:p>
                  </a:txBody>
                  <a:tcPr marL="219456" marR="219456"/>
                </a:tc>
                <a:tc>
                  <a:txBody>
                    <a:bodyPr/>
                    <a:lstStyle/>
                    <a:p>
                      <a:pPr fontAlgn="base"/>
                      <a:r>
                        <a:rPr lang="en-US" sz="1400" dirty="0" smtClean="0">
                          <a:effectLst>
                            <a:outerShdw blurRad="50800" dist="38100" algn="tr" rotWithShape="0">
                              <a:prstClr val="black">
                                <a:alpha val="40000"/>
                              </a:prstClr>
                            </a:outerShdw>
                          </a:effectLst>
                        </a:rPr>
                        <a:t>(OW) Strategies overcome weaknesses by taking advantage of opportunities </a:t>
                      </a:r>
                      <a:endParaRPr lang="en-US" sz="1400" dirty="0" smtClean="0"/>
                    </a:p>
                    <a:p>
                      <a:pPr fontAlgn="base"/>
                      <a:r>
                        <a:rPr lang="en-US" sz="1400" dirty="0" smtClean="0">
                          <a:effectLst>
                            <a:outerShdw blurRad="50800" dist="38100" algn="tr" rotWithShape="0">
                              <a:prstClr val="black">
                                <a:alpha val="40000"/>
                              </a:prstClr>
                            </a:outerShdw>
                          </a:effectLst>
                        </a:rPr>
                        <a:t>1.</a:t>
                      </a:r>
                      <a:endParaRPr lang="en-US" sz="1400" dirty="0" smtClean="0"/>
                    </a:p>
                    <a:p>
                      <a:pPr fontAlgn="base"/>
                      <a:r>
                        <a:rPr lang="en-US" sz="1400" dirty="0" smtClean="0">
                          <a:effectLst>
                            <a:outerShdw blurRad="50800" dist="38100" algn="tr" rotWithShape="0">
                              <a:prstClr val="black">
                                <a:alpha val="40000"/>
                              </a:prstClr>
                            </a:outerShdw>
                          </a:effectLst>
                        </a:rPr>
                        <a:t>2</a:t>
                      </a:r>
                    </a:p>
                    <a:p>
                      <a:pPr marL="0" marR="0" indent="0" algn="l" defTabSz="914400" rtl="0" eaLnBrk="1" fontAlgn="base" latinLnBrk="0" hangingPunct="1">
                        <a:lnSpc>
                          <a:spcPct val="100000"/>
                        </a:lnSpc>
                        <a:spcBef>
                          <a:spcPts val="0"/>
                        </a:spcBef>
                        <a:spcAft>
                          <a:spcPts val="0"/>
                        </a:spcAft>
                        <a:buClrTx/>
                        <a:buSzTx/>
                        <a:buFontTx/>
                        <a:buNone/>
                        <a:tabLst/>
                        <a:defRPr/>
                      </a:pPr>
                      <a:r>
                        <a:rPr lang="en-GB" sz="1400" b="1" dirty="0" smtClean="0">
                          <a:solidFill>
                            <a:schemeClr val="tx1"/>
                          </a:solidFill>
                        </a:rPr>
                        <a:t>Improving capability to maximise an opportunity</a:t>
                      </a:r>
                    </a:p>
                    <a:p>
                      <a:pPr fontAlgn="base"/>
                      <a:endParaRPr lang="en-US" sz="1400" dirty="0"/>
                    </a:p>
                  </a:txBody>
                  <a:tcPr marL="219456" marR="219456"/>
                </a:tc>
              </a:tr>
              <a:tr h="2226423">
                <a:tc>
                  <a:txBody>
                    <a:bodyPr/>
                    <a:lstStyle/>
                    <a:p>
                      <a:pPr fontAlgn="base"/>
                      <a:r>
                        <a:rPr lang="en-US" sz="1400" dirty="0" smtClean="0">
                          <a:effectLst>
                            <a:outerShdw blurRad="50800" dist="38100" algn="tr" rotWithShape="0">
                              <a:prstClr val="black">
                                <a:alpha val="40000"/>
                              </a:prstClr>
                            </a:outerShdw>
                          </a:effectLst>
                        </a:rPr>
                        <a:t>THREATS </a:t>
                      </a:r>
                      <a:endParaRPr lang="en-US" sz="1400" dirty="0" smtClean="0"/>
                    </a:p>
                    <a:p>
                      <a:pPr fontAlgn="base"/>
                      <a:r>
                        <a:rPr lang="en-US" sz="1400" dirty="0" smtClean="0">
                          <a:effectLst>
                            <a:outerShdw blurRad="50800" dist="38100" algn="tr" rotWithShape="0">
                              <a:prstClr val="black">
                                <a:alpha val="40000"/>
                              </a:prstClr>
                            </a:outerShdw>
                          </a:effectLst>
                        </a:rPr>
                        <a:t>1.</a:t>
                      </a:r>
                      <a:br>
                        <a:rPr lang="en-US" sz="1400" dirty="0" smtClean="0">
                          <a:effectLst>
                            <a:outerShdw blurRad="50800" dist="38100" algn="tr" rotWithShape="0">
                              <a:prstClr val="black">
                                <a:alpha val="40000"/>
                              </a:prstClr>
                            </a:outerShdw>
                          </a:effectLst>
                        </a:rPr>
                      </a:br>
                      <a:r>
                        <a:rPr lang="en-US" sz="1400" dirty="0" smtClean="0">
                          <a:effectLst>
                            <a:outerShdw blurRad="50800" dist="38100" algn="tr" rotWithShape="0">
                              <a:prstClr val="black">
                                <a:alpha val="40000"/>
                              </a:prstClr>
                            </a:outerShdw>
                          </a:effectLst>
                        </a:rPr>
                        <a:t>2.</a:t>
                      </a:r>
                      <a:br>
                        <a:rPr lang="en-US" sz="1400" dirty="0" smtClean="0">
                          <a:effectLst>
                            <a:outerShdw blurRad="50800" dist="38100" algn="tr" rotWithShape="0">
                              <a:prstClr val="black">
                                <a:alpha val="40000"/>
                              </a:prstClr>
                            </a:outerShdw>
                          </a:effectLst>
                        </a:rPr>
                      </a:br>
                      <a:r>
                        <a:rPr lang="en-US" sz="1400" dirty="0" smtClean="0">
                          <a:effectLst>
                            <a:outerShdw blurRad="50800" dist="38100" algn="tr" rotWithShape="0">
                              <a:prstClr val="black">
                                <a:alpha val="40000"/>
                              </a:prstClr>
                            </a:outerShdw>
                          </a:effectLst>
                        </a:rPr>
                        <a:t>3.</a:t>
                      </a:r>
                      <a:br>
                        <a:rPr lang="en-US" sz="1400" dirty="0" smtClean="0">
                          <a:effectLst>
                            <a:outerShdw blurRad="50800" dist="38100" algn="tr" rotWithShape="0">
                              <a:prstClr val="black">
                                <a:alpha val="40000"/>
                              </a:prstClr>
                            </a:outerShdw>
                          </a:effectLst>
                        </a:rPr>
                      </a:br>
                      <a:r>
                        <a:rPr lang="en-US" sz="1400" dirty="0" smtClean="0">
                          <a:effectLst>
                            <a:outerShdw blurRad="50800" dist="38100" algn="tr" rotWithShape="0">
                              <a:prstClr val="black">
                                <a:alpha val="40000"/>
                              </a:prstClr>
                            </a:outerShdw>
                          </a:effectLst>
                        </a:rPr>
                        <a:t>4. </a:t>
                      </a:r>
                      <a:endParaRPr lang="en-US" sz="1400" dirty="0" smtClean="0"/>
                    </a:p>
                    <a:p>
                      <a:endParaRPr lang="en-US" sz="1400" dirty="0"/>
                    </a:p>
                  </a:txBody>
                  <a:tcPr marL="219456" marR="219456"/>
                </a:tc>
                <a:tc>
                  <a:txBody>
                    <a:bodyPr/>
                    <a:lstStyle/>
                    <a:p>
                      <a:pPr fontAlgn="base"/>
                      <a:r>
                        <a:rPr lang="en-US" sz="1400" dirty="0" smtClean="0">
                          <a:effectLst>
                            <a:outerShdw blurRad="50800" dist="38100" algn="tr" rotWithShape="0">
                              <a:prstClr val="black">
                                <a:alpha val="40000"/>
                              </a:prstClr>
                            </a:outerShdw>
                          </a:effectLst>
                        </a:rPr>
                        <a:t>(TS) Strategies Use strengths to avoid threats </a:t>
                      </a:r>
                      <a:endParaRPr lang="en-US" sz="1400" dirty="0" smtClean="0"/>
                    </a:p>
                    <a:p>
                      <a:pPr fontAlgn="base"/>
                      <a:r>
                        <a:rPr lang="en-US" sz="1400" dirty="0" smtClean="0">
                          <a:effectLst>
                            <a:outerShdw blurRad="50800" dist="38100" algn="tr" rotWithShape="0">
                              <a:prstClr val="black">
                                <a:alpha val="40000"/>
                              </a:prstClr>
                            </a:outerShdw>
                          </a:effectLst>
                        </a:rPr>
                        <a:t>1.</a:t>
                      </a:r>
                      <a:endParaRPr lang="en-US" sz="1400" dirty="0" smtClean="0"/>
                    </a:p>
                    <a:p>
                      <a:pPr fontAlgn="base"/>
                      <a:r>
                        <a:rPr lang="en-US" sz="1400" dirty="0" smtClean="0">
                          <a:effectLst>
                            <a:outerShdw blurRad="50800" dist="38100" algn="tr" rotWithShape="0">
                              <a:prstClr val="black">
                                <a:alpha val="40000"/>
                              </a:prstClr>
                            </a:outerShdw>
                          </a:effectLst>
                        </a:rPr>
                        <a:t>2.</a:t>
                      </a:r>
                    </a:p>
                    <a:p>
                      <a:pPr marL="0" marR="0" indent="0" algn="l" defTabSz="914400" rtl="0" eaLnBrk="1" fontAlgn="base" latinLnBrk="0" hangingPunct="1">
                        <a:lnSpc>
                          <a:spcPct val="100000"/>
                        </a:lnSpc>
                        <a:spcBef>
                          <a:spcPts val="0"/>
                        </a:spcBef>
                        <a:spcAft>
                          <a:spcPts val="0"/>
                        </a:spcAft>
                        <a:buClrTx/>
                        <a:buSzTx/>
                        <a:buFontTx/>
                        <a:buNone/>
                        <a:tabLst/>
                        <a:defRPr/>
                      </a:pPr>
                      <a:r>
                        <a:rPr lang="en-GB" sz="1400" b="1" dirty="0" smtClean="0">
                          <a:solidFill>
                            <a:schemeClr val="tx1"/>
                          </a:solidFill>
                        </a:rPr>
                        <a:t>Minimising a threat with a strength</a:t>
                      </a:r>
                    </a:p>
                    <a:p>
                      <a:pPr fontAlgn="base"/>
                      <a:endParaRPr lang="en-US" sz="1400" dirty="0" smtClean="0"/>
                    </a:p>
                    <a:p>
                      <a:endParaRPr lang="en-US" sz="1400" dirty="0"/>
                    </a:p>
                  </a:txBody>
                  <a:tcPr marL="219456" marR="219456"/>
                </a:tc>
                <a:tc>
                  <a:txBody>
                    <a:bodyPr/>
                    <a:lstStyle/>
                    <a:p>
                      <a:pPr fontAlgn="base"/>
                      <a:r>
                        <a:rPr lang="en-US" sz="1400" dirty="0" smtClean="0">
                          <a:effectLst>
                            <a:outerShdw blurRad="50800" dist="38100" algn="tr" rotWithShape="0">
                              <a:prstClr val="black">
                                <a:alpha val="40000"/>
                              </a:prstClr>
                            </a:outerShdw>
                          </a:effectLst>
                        </a:rPr>
                        <a:t>(TW) Strategies Minimize weaknesses and avoid threats </a:t>
                      </a:r>
                      <a:endParaRPr lang="en-US" sz="1400" dirty="0" smtClean="0"/>
                    </a:p>
                    <a:p>
                      <a:pPr fontAlgn="base"/>
                      <a:r>
                        <a:rPr lang="en-US" sz="1400" dirty="0" smtClean="0">
                          <a:effectLst>
                            <a:outerShdw blurRad="50800" dist="38100" algn="tr" rotWithShape="0">
                              <a:prstClr val="black">
                                <a:alpha val="40000"/>
                              </a:prstClr>
                            </a:outerShdw>
                          </a:effectLst>
                        </a:rPr>
                        <a:t>1.</a:t>
                      </a:r>
                      <a:endParaRPr lang="en-US" sz="1400" dirty="0" smtClean="0"/>
                    </a:p>
                    <a:p>
                      <a:pPr fontAlgn="base"/>
                      <a:r>
                        <a:rPr lang="en-US" sz="1400" dirty="0" smtClean="0">
                          <a:effectLst>
                            <a:outerShdw blurRad="50800" dist="38100" algn="tr" rotWithShape="0">
                              <a:prstClr val="black">
                                <a:alpha val="40000"/>
                              </a:prstClr>
                            </a:outerShdw>
                          </a:effectLst>
                        </a:rPr>
                        <a:t>2.</a:t>
                      </a:r>
                    </a:p>
                    <a:p>
                      <a:pPr marL="0" indent="0" eaLnBrk="1" hangingPunct="1">
                        <a:lnSpc>
                          <a:spcPct val="150000"/>
                        </a:lnSpc>
                        <a:spcAft>
                          <a:spcPts val="600"/>
                        </a:spcAft>
                        <a:buFont typeface="Arial" charset="0"/>
                        <a:buNone/>
                        <a:tabLst>
                          <a:tab pos="2478088" algn="l"/>
                          <a:tab pos="3906838" algn="r"/>
                          <a:tab pos="4289425" algn="l"/>
                        </a:tabLst>
                      </a:pPr>
                      <a:r>
                        <a:rPr lang="en-GB" sz="1400" b="1" dirty="0" smtClean="0">
                          <a:solidFill>
                            <a:schemeClr val="tx1"/>
                          </a:solidFill>
                        </a:rPr>
                        <a:t>Minimising weaknesses and threats at same time</a:t>
                      </a:r>
                    </a:p>
                    <a:p>
                      <a:pPr marL="0" indent="0" eaLnBrk="1" hangingPunct="1">
                        <a:lnSpc>
                          <a:spcPct val="150000"/>
                        </a:lnSpc>
                        <a:spcAft>
                          <a:spcPts val="600"/>
                        </a:spcAft>
                        <a:buFont typeface="Arial" charset="0"/>
                        <a:buNone/>
                        <a:tabLst>
                          <a:tab pos="2478088" algn="l"/>
                          <a:tab pos="3906838" algn="r"/>
                          <a:tab pos="4289425" algn="l"/>
                        </a:tabLst>
                      </a:pPr>
                      <a:r>
                        <a:rPr lang="en-GB" sz="1400" b="1" i="1" dirty="0" smtClean="0">
                          <a:solidFill>
                            <a:schemeClr val="tx1"/>
                          </a:solidFill>
                        </a:rPr>
                        <a:t>(often last choice)</a:t>
                      </a:r>
                    </a:p>
                    <a:p>
                      <a:pPr fontAlgn="base"/>
                      <a:endParaRPr lang="en-US" sz="1400" dirty="0"/>
                    </a:p>
                  </a:txBody>
                  <a:tcPr marL="219456" marR="219456"/>
                </a:tc>
              </a:tr>
            </a:tbl>
          </a:graphicData>
        </a:graphic>
      </p:graphicFrame>
      <p:sp>
        <p:nvSpPr>
          <p:cNvPr id="7" name="Title 6"/>
          <p:cNvSpPr>
            <a:spLocks noGrp="1"/>
          </p:cNvSpPr>
          <p:nvPr>
            <p:ph type="title"/>
          </p:nvPr>
        </p:nvSpPr>
        <p:spPr>
          <a:xfrm>
            <a:off x="457200" y="274638"/>
            <a:ext cx="8229600" cy="563562"/>
          </a:xfrm>
        </p:spPr>
        <p:txBody>
          <a:bodyPr>
            <a:normAutofit/>
          </a:bodyPr>
          <a:lstStyle/>
          <a:p>
            <a:r>
              <a:rPr lang="en-US" sz="2000" dirty="0" smtClean="0"/>
              <a:t>SWOT matrix</a:t>
            </a: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t>Once the company has performed a SWOT analysis, it can proceed to </a:t>
            </a:r>
            <a:r>
              <a:rPr lang="en-US" sz="2400" b="1" dirty="0" smtClean="0"/>
              <a:t>goal formulation, </a:t>
            </a:r>
            <a:r>
              <a:rPr lang="en-US" sz="2400" dirty="0" smtClean="0"/>
              <a:t>developing</a:t>
            </a:r>
            <a:r>
              <a:rPr lang="en-US" sz="2400" b="1" dirty="0" smtClean="0"/>
              <a:t> </a:t>
            </a:r>
            <a:r>
              <a:rPr lang="en-US" sz="2400" dirty="0" smtClean="0"/>
              <a:t>specific goals for the planning period. Goals are objectives that are specific with respect to magnitude and time.</a:t>
            </a:r>
          </a:p>
          <a:p>
            <a:pPr algn="just">
              <a:buNone/>
            </a:pPr>
            <a:endParaRPr lang="en-US" sz="2400" dirty="0" smtClean="0"/>
          </a:p>
          <a:p>
            <a:pPr algn="just"/>
            <a:r>
              <a:rPr lang="en-US" sz="2400" dirty="0" smtClean="0"/>
              <a:t>Most business units pursue a mix of objectives, including profitability, sales growth, market share improvement, risk containment, innovation, and reputation. The business unit sets these objectives and then </a:t>
            </a:r>
            <a:r>
              <a:rPr lang="en-US" sz="2400" b="1" dirty="0" smtClean="0"/>
              <a:t>manages by objectives (MBO).</a:t>
            </a:r>
            <a:endParaRPr lang="en-US" sz="2400" b="1" dirty="0"/>
          </a:p>
        </p:txBody>
      </p:sp>
      <p:sp>
        <p:nvSpPr>
          <p:cNvPr id="3" name="Title 2"/>
          <p:cNvSpPr>
            <a:spLocks noGrp="1"/>
          </p:cNvSpPr>
          <p:nvPr>
            <p:ph type="title"/>
          </p:nvPr>
        </p:nvSpPr>
        <p:spPr/>
        <p:txBody>
          <a:bodyPr/>
          <a:lstStyle/>
          <a:p>
            <a:r>
              <a:rPr lang="en-US" dirty="0" smtClean="0"/>
              <a:t>Goal Formulation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Autofit/>
          </a:bodyPr>
          <a:lstStyle/>
          <a:p>
            <a:pPr algn="just">
              <a:buNone/>
            </a:pPr>
            <a:r>
              <a:rPr lang="en-US" sz="1800" dirty="0" smtClean="0"/>
              <a:t>   For </a:t>
            </a:r>
            <a:r>
              <a:rPr lang="en-US" sz="1800" dirty="0" smtClean="0"/>
              <a:t>an MBO system to work, the unit’s objectives must meet four </a:t>
            </a:r>
            <a:r>
              <a:rPr lang="en-US" sz="1800" dirty="0" smtClean="0"/>
              <a:t>criteria.</a:t>
            </a:r>
          </a:p>
          <a:p>
            <a:pPr algn="just">
              <a:buNone/>
            </a:pPr>
            <a:endParaRPr lang="en-US" sz="1800" dirty="0" smtClean="0"/>
          </a:p>
          <a:p>
            <a:pPr algn="just"/>
            <a:r>
              <a:rPr lang="en-US" sz="1800" b="1" dirty="0" smtClean="0"/>
              <a:t>1. </a:t>
            </a:r>
            <a:r>
              <a:rPr lang="en-US" sz="1800" b="1" i="1" dirty="0" smtClean="0"/>
              <a:t>They must be arranged hierarchically, from most to least important. </a:t>
            </a:r>
          </a:p>
          <a:p>
            <a:pPr algn="just">
              <a:buNone/>
            </a:pPr>
            <a:endParaRPr lang="en-US" sz="1800" dirty="0" smtClean="0"/>
          </a:p>
          <a:p>
            <a:pPr algn="just"/>
            <a:r>
              <a:rPr lang="en-US" sz="1800" b="1" dirty="0" smtClean="0"/>
              <a:t>2. </a:t>
            </a:r>
            <a:r>
              <a:rPr lang="en-US" sz="1800" b="1" i="1" dirty="0" smtClean="0"/>
              <a:t>Objectives should be quantitative whenever possible. The objective “to increase the return </a:t>
            </a:r>
            <a:r>
              <a:rPr lang="en-US" sz="1800" b="1" dirty="0" smtClean="0"/>
              <a:t>on investment (ROI)”</a:t>
            </a:r>
            <a:r>
              <a:rPr lang="en-US" sz="1800" dirty="0" smtClean="0"/>
              <a:t> is better stated as the goal “to increase ROI to 15 percent within two years.”</a:t>
            </a:r>
          </a:p>
          <a:p>
            <a:pPr algn="just"/>
            <a:endParaRPr lang="en-US" sz="1800" dirty="0" smtClean="0"/>
          </a:p>
          <a:p>
            <a:pPr algn="just"/>
            <a:r>
              <a:rPr lang="en-US" sz="1800" b="1" dirty="0" smtClean="0"/>
              <a:t>3. </a:t>
            </a:r>
            <a:r>
              <a:rPr lang="en-US" sz="1800" b="1" i="1" dirty="0" smtClean="0"/>
              <a:t>Goals should be realistic. Goals should arise from an analysis of the business unit’s opportunities </a:t>
            </a:r>
            <a:r>
              <a:rPr lang="en-US" sz="1800" dirty="0" smtClean="0"/>
              <a:t>and </a:t>
            </a:r>
            <a:r>
              <a:rPr lang="en-US" sz="1800" b="1" dirty="0" smtClean="0"/>
              <a:t>strengths, not from wishful thinking.</a:t>
            </a:r>
          </a:p>
          <a:p>
            <a:pPr algn="just"/>
            <a:endParaRPr lang="en-US" sz="1800" dirty="0" smtClean="0"/>
          </a:p>
          <a:p>
            <a:pPr algn="just"/>
            <a:r>
              <a:rPr lang="en-US" sz="1800" b="1" dirty="0" smtClean="0"/>
              <a:t>4. </a:t>
            </a:r>
            <a:r>
              <a:rPr lang="en-US" sz="1800" b="1" i="1" dirty="0" smtClean="0"/>
              <a:t>Objectives must be consistent. It’s not possible to maximize sales and profits simultaneously.</a:t>
            </a:r>
            <a:endParaRPr lang="en-US" sz="1800" dirty="0"/>
          </a:p>
        </p:txBody>
      </p:sp>
      <p:sp>
        <p:nvSpPr>
          <p:cNvPr id="3" name="Title 2"/>
          <p:cNvSpPr>
            <a:spLocks noGrp="1"/>
          </p:cNvSpPr>
          <p:nvPr>
            <p:ph type="title"/>
          </p:nvPr>
        </p:nvSpPr>
        <p:spPr>
          <a:xfrm>
            <a:off x="457200" y="274638"/>
            <a:ext cx="8229600" cy="487362"/>
          </a:xfrm>
        </p:spPr>
        <p:txBody>
          <a:bodyPr>
            <a:normAutofit fontScale="90000"/>
          </a:bodyPr>
          <a:lstStyle/>
          <a:p>
            <a:r>
              <a:rPr lang="en-US" dirty="0" smtClean="0"/>
              <a:t>MBO system</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1027"/>
          <p:cNvSpPr>
            <a:spLocks noGrp="1" noChangeArrowheads="1"/>
          </p:cNvSpPr>
          <p:nvPr>
            <p:ph idx="4294967295"/>
          </p:nvPr>
        </p:nvSpPr>
        <p:spPr>
          <a:xfrm>
            <a:off x="1801813" y="1660525"/>
            <a:ext cx="7342187" cy="3070225"/>
          </a:xfrm>
        </p:spPr>
        <p:txBody>
          <a:bodyPr lIns="90487" tIns="44450" rIns="90487" bIns="44450">
            <a:normAutofit fontScale="92500"/>
          </a:bodyPr>
          <a:lstStyle/>
          <a:p>
            <a:pPr eaLnBrk="1" hangingPunct="1">
              <a:lnSpc>
                <a:spcPct val="150000"/>
              </a:lnSpc>
              <a:spcAft>
                <a:spcPts val="600"/>
              </a:spcAft>
              <a:buFont typeface="Arial" panose="020B0604020202020204" pitchFamily="34" charset="0"/>
              <a:buChar char="•"/>
              <a:defRPr/>
            </a:pPr>
            <a:r>
              <a:rPr lang="en-NZ" sz="2400" dirty="0" smtClean="0"/>
              <a:t>Define realistic goals</a:t>
            </a:r>
          </a:p>
          <a:p>
            <a:pPr eaLnBrk="1" hangingPunct="1">
              <a:lnSpc>
                <a:spcPct val="150000"/>
              </a:lnSpc>
              <a:spcAft>
                <a:spcPts val="600"/>
              </a:spcAft>
              <a:buFont typeface="Arial" panose="020B0604020202020204" pitchFamily="34" charset="0"/>
              <a:buChar char="•"/>
              <a:defRPr/>
            </a:pPr>
            <a:r>
              <a:rPr lang="en-NZ" sz="2400" dirty="0" smtClean="0"/>
              <a:t>Improve capability</a:t>
            </a:r>
          </a:p>
          <a:p>
            <a:pPr eaLnBrk="1" hangingPunct="1">
              <a:lnSpc>
                <a:spcPct val="150000"/>
              </a:lnSpc>
              <a:spcAft>
                <a:spcPts val="600"/>
              </a:spcAft>
              <a:buFont typeface="Arial" panose="020B0604020202020204" pitchFamily="34" charset="0"/>
              <a:buChar char="•"/>
              <a:defRPr/>
            </a:pPr>
            <a:r>
              <a:rPr lang="en-NZ" sz="2400" dirty="0" smtClean="0"/>
              <a:t>Overcome weaknesses with strengths</a:t>
            </a:r>
          </a:p>
          <a:p>
            <a:pPr eaLnBrk="1" hangingPunct="1">
              <a:lnSpc>
                <a:spcPct val="150000"/>
              </a:lnSpc>
              <a:spcAft>
                <a:spcPts val="600"/>
              </a:spcAft>
              <a:buFont typeface="Arial" panose="020B0604020202020204" pitchFamily="34" charset="0"/>
              <a:buChar char="•"/>
              <a:defRPr/>
            </a:pPr>
            <a:r>
              <a:rPr lang="en-NZ" sz="2400" dirty="0" smtClean="0"/>
              <a:t>Identify threats than can be turned into opportunities( opportunity to improve).</a:t>
            </a:r>
          </a:p>
          <a:p>
            <a:pPr eaLnBrk="1" hangingPunct="1">
              <a:lnSpc>
                <a:spcPct val="150000"/>
              </a:lnSpc>
              <a:spcAft>
                <a:spcPts val="600"/>
              </a:spcAft>
              <a:buFont typeface="Arial" panose="020B0604020202020204" pitchFamily="34" charset="0"/>
              <a:buChar char="•"/>
              <a:defRPr/>
            </a:pPr>
            <a:endParaRPr lang="en-GB" sz="2400" dirty="0">
              <a:solidFill>
                <a:srgbClr val="7F7F7F"/>
              </a:solidFill>
              <a:ea typeface="+mn-ea"/>
            </a:endParaRPr>
          </a:p>
        </p:txBody>
      </p:sp>
      <p:sp>
        <p:nvSpPr>
          <p:cNvPr id="11267" name="Title 1"/>
          <p:cNvSpPr>
            <a:spLocks noGrp="1"/>
          </p:cNvSpPr>
          <p:nvPr>
            <p:ph type="title" idx="4294967295"/>
          </p:nvPr>
        </p:nvSpPr>
        <p:spPr>
          <a:xfrm>
            <a:off x="0" y="265113"/>
            <a:ext cx="8229600" cy="1143000"/>
          </a:xfrm>
        </p:spPr>
        <p:txBody>
          <a:bodyPr>
            <a:normAutofit fontScale="90000"/>
          </a:bodyPr>
          <a:lstStyle/>
          <a:p>
            <a:pPr algn="l"/>
            <a:r>
              <a:rPr lang="en-NZ" sz="3600" smtClean="0">
                <a:solidFill>
                  <a:srgbClr val="00B5F5"/>
                </a:solidFill>
              </a:rPr>
              <a:t>SWOT Analysis allows businesses to…</a:t>
            </a: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1698" y="1957550"/>
            <a:ext cx="9144000" cy="1206564"/>
          </a:xfrm>
          <a:prstGeom prst="rect">
            <a:avLst/>
          </a:prstGeom>
          <a:gradFill>
            <a:gsLst>
              <a:gs pos="43000">
                <a:schemeClr val="accent1">
                  <a:tint val="100000"/>
                  <a:shade val="100000"/>
                  <a:satMod val="130000"/>
                  <a:alpha val="0"/>
                </a:schemeClr>
              </a:gs>
              <a:gs pos="100000">
                <a:schemeClr val="tx1">
                  <a:lumMod val="95000"/>
                  <a:lumOff val="5000"/>
                  <a:alpha val="20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sp>
        <p:nvSpPr>
          <p:cNvPr id="4" name="TextBox 54"/>
          <p:cNvSpPr txBox="1">
            <a:spLocks noChangeArrowheads="1"/>
          </p:cNvSpPr>
          <p:nvPr/>
        </p:nvSpPr>
        <p:spPr bwMode="auto">
          <a:xfrm>
            <a:off x="733425" y="438150"/>
            <a:ext cx="5324475" cy="461963"/>
          </a:xfrm>
          <a:prstGeom prst="rect">
            <a:avLst/>
          </a:prstGeom>
          <a:noFill/>
          <a:ln w="9525">
            <a:noFill/>
            <a:miter lim="800000"/>
            <a:headEnd/>
            <a:tailEnd/>
          </a:ln>
        </p:spPr>
        <p:txBody>
          <a:bodyPr>
            <a:spAutoFit/>
          </a:bodyPr>
          <a:lstStyle/>
          <a:p>
            <a:pPr>
              <a:defRPr/>
            </a:pPr>
            <a:r>
              <a:rPr lang="nb-NO" b="1" dirty="0">
                <a:solidFill>
                  <a:srgbClr val="262626"/>
                </a:solidFill>
                <a:latin typeface="+mj-lt"/>
                <a:ea typeface="ＭＳ Ｐゴシック" pitchFamily="34" charset="-128"/>
              </a:rPr>
              <a:t>Tips &amp; Exercise</a:t>
            </a:r>
            <a:endParaRPr lang="en-GB" dirty="0">
              <a:solidFill>
                <a:srgbClr val="262626"/>
              </a:solidFill>
              <a:latin typeface="+mj-lt"/>
              <a:ea typeface="ＭＳ Ｐゴシック" pitchFamily="34" charset="-128"/>
            </a:endParaRPr>
          </a:p>
        </p:txBody>
      </p:sp>
      <p:sp>
        <p:nvSpPr>
          <p:cNvPr id="33798" name="TextBox 8"/>
          <p:cNvSpPr txBox="1">
            <a:spLocks noChangeArrowheads="1"/>
          </p:cNvSpPr>
          <p:nvPr/>
        </p:nvSpPr>
        <p:spPr bwMode="auto">
          <a:xfrm>
            <a:off x="747713" y="1031875"/>
            <a:ext cx="2690812"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1800" b="1"/>
              <a:t>EXAMPLE</a:t>
            </a:r>
            <a:endParaRPr lang="en-GB" sz="1800" b="1"/>
          </a:p>
        </p:txBody>
      </p:sp>
      <p:sp>
        <p:nvSpPr>
          <p:cNvPr id="33799" name="Rectangle 5"/>
          <p:cNvSpPr>
            <a:spLocks noChangeArrowheads="1"/>
          </p:cNvSpPr>
          <p:nvPr/>
        </p:nvSpPr>
        <p:spPr bwMode="auto">
          <a:xfrm>
            <a:off x="488950" y="1914525"/>
            <a:ext cx="7550150"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en-US"/>
              <a:t>Mc Donald’s SWOT Analysis</a:t>
            </a:r>
          </a:p>
        </p:txBody>
      </p:sp>
      <p:pic>
        <p:nvPicPr>
          <p:cNvPr id="33800" name="Picture 7" descr="mcdonalds-wifi-gratis.jpg"/>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2549525" y="3114675"/>
            <a:ext cx="3508375" cy="3209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698" y="1957550"/>
            <a:ext cx="9144000" cy="1206564"/>
          </a:xfrm>
          <a:prstGeom prst="rect">
            <a:avLst/>
          </a:prstGeom>
          <a:gradFill>
            <a:gsLst>
              <a:gs pos="43000">
                <a:schemeClr val="accent1">
                  <a:tint val="100000"/>
                  <a:shade val="100000"/>
                  <a:satMod val="130000"/>
                  <a:alpha val="0"/>
                </a:schemeClr>
              </a:gs>
              <a:gs pos="100000">
                <a:schemeClr val="tx1">
                  <a:lumMod val="95000"/>
                  <a:lumOff val="5000"/>
                  <a:alpha val="20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grpSp>
        <p:nvGrpSpPr>
          <p:cNvPr id="2" name="Group 19"/>
          <p:cNvGrpSpPr>
            <a:grpSpLocks/>
          </p:cNvGrpSpPr>
          <p:nvPr/>
        </p:nvGrpSpPr>
        <p:grpSpPr bwMode="auto">
          <a:xfrm>
            <a:off x="4754563" y="1546225"/>
            <a:ext cx="4198937" cy="2105024"/>
            <a:chOff x="4754961" y="1545585"/>
            <a:chExt cx="3257558" cy="1815012"/>
          </a:xfrm>
        </p:grpSpPr>
        <p:sp>
          <p:nvSpPr>
            <p:cNvPr id="34842" name="Rounded Rectangle 31"/>
            <p:cNvSpPr>
              <a:spLocks noChangeArrowheads="1"/>
            </p:cNvSpPr>
            <p:nvPr/>
          </p:nvSpPr>
          <p:spPr bwMode="auto">
            <a:xfrm>
              <a:off x="4768508" y="1545585"/>
              <a:ext cx="2902861" cy="1815012"/>
            </a:xfrm>
            <a:prstGeom prst="roundRect">
              <a:avLst>
                <a:gd name="adj" fmla="val 7366"/>
              </a:avLst>
            </a:prstGeom>
            <a:gradFill rotWithShape="1">
              <a:gsLst>
                <a:gs pos="0">
                  <a:srgbClr val="FFFFFF"/>
                </a:gs>
                <a:gs pos="30000">
                  <a:srgbClr val="FFFFFF"/>
                </a:gs>
                <a:gs pos="100000">
                  <a:srgbClr val="D9D9D9"/>
                </a:gs>
              </a:gsLst>
              <a:lin ang="5400000"/>
            </a:gradFill>
            <a:ln w="9525">
              <a:solidFill>
                <a:srgbClr val="BFBFBF"/>
              </a:solidFill>
              <a:round/>
              <a:headEnd/>
              <a:tailEnd/>
            </a:ln>
            <a:effectLst>
              <a:outerShdw dist="23000" dir="5400000" rotWithShape="0">
                <a:srgbClr val="808080">
                  <a:alpha val="34998"/>
                </a:srgbClr>
              </a:outerShdw>
            </a:effectLst>
          </p:spPr>
          <p:txBody>
            <a:bodyPr anchor="ctr"/>
            <a:lstStyle/>
            <a:p>
              <a:pPr algn="ctr"/>
              <a:endParaRPr lang="nb-NO" sz="1300">
                <a:solidFill>
                  <a:srgbClr val="FFFFFF"/>
                </a:solidFill>
              </a:endParaRPr>
            </a:p>
          </p:txBody>
        </p:sp>
        <p:sp>
          <p:nvSpPr>
            <p:cNvPr id="51" name="Round Same Side Corner Rectangle 50"/>
            <p:cNvSpPr/>
            <p:nvPr/>
          </p:nvSpPr>
          <p:spPr>
            <a:xfrm>
              <a:off x="4768508" y="1545585"/>
              <a:ext cx="2902861" cy="327141"/>
            </a:xfrm>
            <a:prstGeom prst="round2SameRect">
              <a:avLst>
                <a:gd name="adj1" fmla="val 20587"/>
                <a:gd name="adj2" fmla="val 0"/>
              </a:avLst>
            </a:prstGeom>
            <a:gradFill>
              <a:gsLst>
                <a:gs pos="0">
                  <a:schemeClr val="accent4">
                    <a:lumMod val="75000"/>
                  </a:schemeClr>
                </a:gs>
                <a:gs pos="100000">
                  <a:schemeClr val="accent4">
                    <a:lumMod val="60000"/>
                    <a:lumOff val="40000"/>
                  </a:schemeClr>
                </a:gs>
              </a:gsLst>
            </a:gradFill>
            <a:ln>
              <a:solidFill>
                <a:schemeClr val="accent4">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300" b="1" dirty="0">
                  <a:solidFill>
                    <a:srgbClr val="0D0D0D"/>
                  </a:solidFill>
                  <a:ea typeface="ＭＳ Ｐゴシック" charset="-128"/>
                </a:rPr>
                <a:t>WEAKNESSES</a:t>
              </a:r>
            </a:p>
          </p:txBody>
        </p:sp>
        <p:sp>
          <p:nvSpPr>
            <p:cNvPr id="34844" name="TextBox 48"/>
            <p:cNvSpPr txBox="1">
              <a:spLocks noChangeArrowheads="1"/>
            </p:cNvSpPr>
            <p:nvPr/>
          </p:nvSpPr>
          <p:spPr bwMode="auto">
            <a:xfrm>
              <a:off x="4754961" y="1888337"/>
              <a:ext cx="3257558" cy="11941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endParaRPr lang="en-US" sz="1400" dirty="0"/>
            </a:p>
            <a:p>
              <a:pPr eaLnBrk="1" hangingPunct="1">
                <a:buFont typeface="Arial" charset="0"/>
                <a:buChar char="•"/>
              </a:pPr>
              <a:r>
                <a:rPr lang="en-US" sz="1400" dirty="0"/>
                <a:t> High training costs due to high turnover</a:t>
              </a:r>
              <a:r>
                <a:rPr lang="en-US" sz="1400" dirty="0" smtClean="0"/>
                <a:t>.</a:t>
              </a:r>
              <a:endParaRPr lang="en-US" sz="1400" dirty="0"/>
            </a:p>
            <a:p>
              <a:pPr eaLnBrk="1" hangingPunct="1">
                <a:buFont typeface="Arial" charset="0"/>
                <a:buChar char="•"/>
              </a:pPr>
              <a:r>
                <a:rPr lang="en-US" sz="1400" dirty="0"/>
                <a:t> Not much variation in seasonal products .</a:t>
              </a:r>
            </a:p>
            <a:p>
              <a:pPr eaLnBrk="1" hangingPunct="1">
                <a:buFont typeface="Arial" charset="0"/>
                <a:buChar char="•"/>
              </a:pPr>
              <a:r>
                <a:rPr lang="en-US" sz="1400" dirty="0"/>
                <a:t> Quality concerns due to franchised operations.</a:t>
              </a:r>
            </a:p>
            <a:p>
              <a:pPr eaLnBrk="1" hangingPunct="1">
                <a:buFont typeface="Arial" charset="0"/>
                <a:buChar char="•"/>
              </a:pPr>
              <a:r>
                <a:rPr lang="en-US" sz="1400" dirty="0"/>
                <a:t> Focus on burgers / fried foods not on healthier  </a:t>
              </a:r>
              <a:br>
                <a:rPr lang="en-US" sz="1400" dirty="0"/>
              </a:br>
              <a:r>
                <a:rPr lang="en-US" sz="1400" dirty="0"/>
                <a:t>   options for their customers.</a:t>
              </a:r>
            </a:p>
          </p:txBody>
        </p:sp>
      </p:grpSp>
      <p:grpSp>
        <p:nvGrpSpPr>
          <p:cNvPr id="5" name="Group 20"/>
          <p:cNvGrpSpPr>
            <a:grpSpLocks/>
          </p:cNvGrpSpPr>
          <p:nvPr/>
        </p:nvGrpSpPr>
        <p:grpSpPr bwMode="auto">
          <a:xfrm>
            <a:off x="831850" y="1546225"/>
            <a:ext cx="3922713" cy="2106614"/>
            <a:chOff x="1372389" y="1545585"/>
            <a:chExt cx="3104012" cy="1815955"/>
          </a:xfrm>
        </p:grpSpPr>
        <p:sp>
          <p:nvSpPr>
            <p:cNvPr id="34839" name="Rounded Rectangle 1"/>
            <p:cNvSpPr>
              <a:spLocks noChangeArrowheads="1"/>
            </p:cNvSpPr>
            <p:nvPr/>
          </p:nvSpPr>
          <p:spPr bwMode="auto">
            <a:xfrm>
              <a:off x="1372389" y="1545585"/>
              <a:ext cx="2903024" cy="1815955"/>
            </a:xfrm>
            <a:prstGeom prst="roundRect">
              <a:avLst>
                <a:gd name="adj" fmla="val 7366"/>
              </a:avLst>
            </a:prstGeom>
            <a:gradFill rotWithShape="1">
              <a:gsLst>
                <a:gs pos="0">
                  <a:srgbClr val="FFFFFF"/>
                </a:gs>
                <a:gs pos="30000">
                  <a:srgbClr val="FFFFFF"/>
                </a:gs>
                <a:gs pos="100000">
                  <a:srgbClr val="D9D9D9"/>
                </a:gs>
              </a:gsLst>
              <a:lin ang="5400000"/>
            </a:gradFill>
            <a:ln w="9525">
              <a:solidFill>
                <a:srgbClr val="BFBFBF"/>
              </a:solidFill>
              <a:round/>
              <a:headEnd/>
              <a:tailEnd/>
            </a:ln>
            <a:effectLst>
              <a:outerShdw dist="23000" dir="5400000" rotWithShape="0">
                <a:srgbClr val="808080">
                  <a:alpha val="34998"/>
                </a:srgbClr>
              </a:outerShdw>
            </a:effectLst>
          </p:spPr>
          <p:txBody>
            <a:bodyPr anchor="ctr"/>
            <a:lstStyle/>
            <a:p>
              <a:pPr algn="ctr"/>
              <a:endParaRPr lang="nb-NO" sz="1300">
                <a:solidFill>
                  <a:srgbClr val="FFFFFF"/>
                </a:solidFill>
              </a:endParaRPr>
            </a:p>
          </p:txBody>
        </p:sp>
        <p:sp>
          <p:nvSpPr>
            <p:cNvPr id="34840" name="TextBox 44"/>
            <p:cNvSpPr txBox="1">
              <a:spLocks noChangeArrowheads="1"/>
            </p:cNvSpPr>
            <p:nvPr/>
          </p:nvSpPr>
          <p:spPr bwMode="auto">
            <a:xfrm>
              <a:off x="1379732" y="1888337"/>
              <a:ext cx="3096669" cy="11939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endParaRPr lang="en-US" sz="1400" dirty="0"/>
            </a:p>
            <a:p>
              <a:pPr eaLnBrk="1" hangingPunct="1">
                <a:buFont typeface="Arial" charset="0"/>
                <a:buChar char="•"/>
              </a:pPr>
              <a:r>
                <a:rPr lang="en-US" sz="1400" dirty="0"/>
                <a:t> Community oriented</a:t>
              </a:r>
            </a:p>
            <a:p>
              <a:pPr eaLnBrk="1" hangingPunct="1">
                <a:buFont typeface="Arial" charset="0"/>
                <a:buChar char="•"/>
              </a:pPr>
              <a:r>
                <a:rPr lang="en-US" sz="1400" dirty="0"/>
                <a:t> Global operations all over the world</a:t>
              </a:r>
            </a:p>
            <a:p>
              <a:pPr eaLnBrk="1" hangingPunct="1">
                <a:buFont typeface="Arial" charset="0"/>
                <a:buChar char="•"/>
              </a:pPr>
              <a:r>
                <a:rPr lang="en-US" sz="1400" dirty="0"/>
                <a:t> Cultural diversity in the foods</a:t>
              </a:r>
            </a:p>
            <a:p>
              <a:pPr eaLnBrk="1" hangingPunct="1">
                <a:buFont typeface="Arial" charset="0"/>
                <a:buChar char="•"/>
              </a:pPr>
              <a:r>
                <a:rPr lang="en-US" sz="1400" dirty="0"/>
                <a:t> Excellent location</a:t>
              </a:r>
            </a:p>
            <a:p>
              <a:pPr eaLnBrk="1" hangingPunct="1"/>
              <a:endParaRPr lang="en-US" sz="1400" dirty="0"/>
            </a:p>
          </p:txBody>
        </p:sp>
        <p:sp>
          <p:nvSpPr>
            <p:cNvPr id="10" name="Round Same Side Corner Rectangle 9"/>
            <p:cNvSpPr/>
            <p:nvPr/>
          </p:nvSpPr>
          <p:spPr>
            <a:xfrm>
              <a:off x="1372389" y="1545585"/>
              <a:ext cx="2903024" cy="327064"/>
            </a:xfrm>
            <a:prstGeom prst="round2SameRect">
              <a:avLst>
                <a:gd name="adj1" fmla="val 20587"/>
                <a:gd name="adj2" fmla="val 0"/>
              </a:avLst>
            </a:prstGeom>
            <a:gradFill>
              <a:gsLst>
                <a:gs pos="0">
                  <a:srgbClr val="FF8D00"/>
                </a:gs>
                <a:gs pos="100000">
                  <a:schemeClr val="accent6">
                    <a:lumMod val="60000"/>
                    <a:lumOff val="40000"/>
                  </a:schemeClr>
                </a:gs>
              </a:gsLst>
            </a:gradFill>
            <a:ln>
              <a:solidFill>
                <a:srgbClr val="FF8D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300" b="1" dirty="0">
                  <a:solidFill>
                    <a:srgbClr val="0D0D0D"/>
                  </a:solidFill>
                  <a:ea typeface="ＭＳ Ｐゴシック" charset="-128"/>
                </a:rPr>
                <a:t>STRENGTHS</a:t>
              </a:r>
            </a:p>
          </p:txBody>
        </p:sp>
      </p:grpSp>
      <p:sp>
        <p:nvSpPr>
          <p:cNvPr id="3" name="Curved Down Arrow 2"/>
          <p:cNvSpPr/>
          <p:nvPr/>
        </p:nvSpPr>
        <p:spPr bwMode="auto">
          <a:xfrm rot="1004139">
            <a:off x="5097463" y="641350"/>
            <a:ext cx="1546225" cy="930275"/>
          </a:xfrm>
          <a:prstGeom prst="curvedDownArrow">
            <a:avLst>
              <a:gd name="adj1" fmla="val 38722"/>
              <a:gd name="adj2" fmla="val 72931"/>
              <a:gd name="adj3" fmla="val 25000"/>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chemeClr val="tx1"/>
              </a:solidFill>
              <a:ea typeface="ＭＳ Ｐゴシック" charset="-128"/>
            </a:endParaRPr>
          </a:p>
        </p:txBody>
      </p:sp>
      <p:sp>
        <p:nvSpPr>
          <p:cNvPr id="39" name="Curved Down Arrow 38"/>
          <p:cNvSpPr/>
          <p:nvPr/>
        </p:nvSpPr>
        <p:spPr bwMode="auto">
          <a:xfrm rot="20595861" flipH="1">
            <a:off x="2416175" y="641350"/>
            <a:ext cx="1546225" cy="930275"/>
          </a:xfrm>
          <a:prstGeom prst="curvedDownArrow">
            <a:avLst>
              <a:gd name="adj1" fmla="val 38722"/>
              <a:gd name="adj2" fmla="val 72931"/>
              <a:gd name="adj3" fmla="val 25000"/>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chemeClr val="tx1"/>
              </a:solidFill>
              <a:ea typeface="ＭＳ Ｐゴシック" charset="-128"/>
            </a:endParaRPr>
          </a:p>
        </p:txBody>
      </p:sp>
      <p:sp>
        <p:nvSpPr>
          <p:cNvPr id="4" name="Rounded Rectangle 3"/>
          <p:cNvSpPr/>
          <p:nvPr/>
        </p:nvSpPr>
        <p:spPr bwMode="auto">
          <a:xfrm>
            <a:off x="3562350" y="1141413"/>
            <a:ext cx="1960563" cy="322262"/>
          </a:xfrm>
          <a:prstGeom prst="roundRect">
            <a:avLst/>
          </a:prstGeom>
          <a:gradFill>
            <a:gsLst>
              <a:gs pos="0">
                <a:schemeClr val="tx1">
                  <a:lumMod val="95000"/>
                  <a:lumOff val="5000"/>
                </a:schemeClr>
              </a:gs>
              <a:gs pos="46000">
                <a:schemeClr val="tx1">
                  <a:lumMod val="75000"/>
                  <a:lumOff val="25000"/>
                </a:schemeClr>
              </a:gs>
              <a:gs pos="100000">
                <a:schemeClr val="tx1">
                  <a:lumMod val="95000"/>
                  <a:lumOff val="5000"/>
                </a:schemeClr>
              </a:gs>
            </a:gsLst>
            <a:lin ang="984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300" b="1" dirty="0">
                <a:solidFill>
                  <a:srgbClr val="FFFFFF"/>
                </a:solidFill>
                <a:ea typeface="ＭＳ Ｐゴシック" charset="-128"/>
              </a:rPr>
              <a:t>INTERNAL</a:t>
            </a:r>
          </a:p>
        </p:txBody>
      </p:sp>
      <p:grpSp>
        <p:nvGrpSpPr>
          <p:cNvPr id="6" name="Group 18"/>
          <p:cNvGrpSpPr>
            <a:grpSpLocks/>
          </p:cNvGrpSpPr>
          <p:nvPr/>
        </p:nvGrpSpPr>
        <p:grpSpPr bwMode="auto">
          <a:xfrm>
            <a:off x="4768850" y="3729038"/>
            <a:ext cx="3924300" cy="2709862"/>
            <a:chOff x="4768778" y="3729002"/>
            <a:chExt cx="3042369" cy="1814953"/>
          </a:xfrm>
        </p:grpSpPr>
        <p:sp>
          <p:nvSpPr>
            <p:cNvPr id="34836" name="Rounded Rectangle 34"/>
            <p:cNvSpPr>
              <a:spLocks noChangeArrowheads="1"/>
            </p:cNvSpPr>
            <p:nvPr/>
          </p:nvSpPr>
          <p:spPr bwMode="auto">
            <a:xfrm>
              <a:off x="4768778" y="3729002"/>
              <a:ext cx="2903297" cy="1814953"/>
            </a:xfrm>
            <a:prstGeom prst="roundRect">
              <a:avLst>
                <a:gd name="adj" fmla="val 7366"/>
              </a:avLst>
            </a:prstGeom>
            <a:gradFill rotWithShape="1">
              <a:gsLst>
                <a:gs pos="0">
                  <a:srgbClr val="FFFFFF"/>
                </a:gs>
                <a:gs pos="30000">
                  <a:srgbClr val="FFFFFF"/>
                </a:gs>
                <a:gs pos="100000">
                  <a:srgbClr val="D9D9D9"/>
                </a:gs>
              </a:gsLst>
              <a:lin ang="5400000"/>
            </a:gradFill>
            <a:ln w="9525">
              <a:solidFill>
                <a:srgbClr val="BFBFBF"/>
              </a:solidFill>
              <a:round/>
              <a:headEnd/>
              <a:tailEnd/>
            </a:ln>
            <a:effectLst>
              <a:outerShdw dist="23000" dir="5400000" rotWithShape="0">
                <a:srgbClr val="808080">
                  <a:alpha val="34998"/>
                </a:srgbClr>
              </a:outerShdw>
            </a:effectLst>
          </p:spPr>
          <p:txBody>
            <a:bodyPr anchor="ctr"/>
            <a:lstStyle/>
            <a:p>
              <a:pPr algn="ctr"/>
              <a:endParaRPr lang="nb-NO" sz="1300">
                <a:solidFill>
                  <a:srgbClr val="FFFFFF"/>
                </a:solidFill>
              </a:endParaRPr>
            </a:p>
          </p:txBody>
        </p:sp>
        <p:sp>
          <p:nvSpPr>
            <p:cNvPr id="34837" name="TextBox 46"/>
            <p:cNvSpPr txBox="1">
              <a:spLocks noChangeArrowheads="1"/>
            </p:cNvSpPr>
            <p:nvPr/>
          </p:nvSpPr>
          <p:spPr bwMode="auto">
            <a:xfrm>
              <a:off x="4779229" y="4042513"/>
              <a:ext cx="3031918" cy="10719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buFont typeface="Arial" charset="0"/>
                <a:buChar char="•"/>
              </a:pPr>
              <a:r>
                <a:rPr lang="en-US" sz="1400" dirty="0"/>
                <a:t> Marketing strategies that entice people from </a:t>
              </a:r>
              <a:br>
                <a:rPr lang="en-US" sz="1400" dirty="0"/>
              </a:br>
              <a:r>
                <a:rPr lang="en-US" sz="1400" dirty="0"/>
                <a:t>   small children to adults.</a:t>
              </a:r>
            </a:p>
            <a:p>
              <a:pPr eaLnBrk="1" hangingPunct="1">
                <a:buFont typeface="Arial" charset="0"/>
                <a:buChar char="•"/>
              </a:pPr>
              <a:r>
                <a:rPr lang="en-US" sz="1400" dirty="0"/>
                <a:t> Lawsuits for offering unhealthy foods</a:t>
              </a:r>
              <a:r>
                <a:rPr lang="en-US" sz="1400" dirty="0" smtClean="0"/>
                <a:t>.</a:t>
              </a:r>
              <a:endParaRPr lang="en-US" sz="1400" dirty="0"/>
            </a:p>
            <a:p>
              <a:pPr eaLnBrk="1" hangingPunct="1">
                <a:buFont typeface="Arial" charset="0"/>
                <a:buChar char="•"/>
              </a:pPr>
              <a:r>
                <a:rPr lang="en-US" sz="1400" dirty="0"/>
                <a:t> The vast amount of fast food restaurants that           </a:t>
              </a:r>
              <a:br>
                <a:rPr lang="en-US" sz="1400" dirty="0"/>
              </a:br>
              <a:r>
                <a:rPr lang="en-US" sz="1400" dirty="0"/>
                <a:t>   are open as competition</a:t>
              </a:r>
              <a:r>
                <a:rPr lang="en-US" sz="1400" dirty="0" smtClean="0"/>
                <a:t>..</a:t>
              </a:r>
              <a:endParaRPr lang="en-US" sz="1400" dirty="0"/>
            </a:p>
            <a:p>
              <a:pPr eaLnBrk="1" hangingPunct="1">
                <a:buFont typeface="Arial" charset="0"/>
                <a:buChar char="•"/>
              </a:pPr>
              <a:r>
                <a:rPr lang="en-US" sz="1400" dirty="0"/>
                <a:t> Down turn in economy affecting the ability to eat</a:t>
              </a:r>
            </a:p>
            <a:p>
              <a:pPr eaLnBrk="1" hangingPunct="1"/>
              <a:r>
                <a:rPr lang="en-US" sz="1400" dirty="0"/>
                <a:t>                                     </a:t>
              </a:r>
              <a:endParaRPr lang="en-US" sz="1400" dirty="0" smtClean="0"/>
            </a:p>
          </p:txBody>
        </p:sp>
        <p:sp>
          <p:nvSpPr>
            <p:cNvPr id="52" name="Round Same Side Corner Rectangle 51"/>
            <p:cNvSpPr/>
            <p:nvPr/>
          </p:nvSpPr>
          <p:spPr>
            <a:xfrm>
              <a:off x="4768778" y="3729002"/>
              <a:ext cx="2903297" cy="327478"/>
            </a:xfrm>
            <a:prstGeom prst="round2SameRect">
              <a:avLst>
                <a:gd name="adj1" fmla="val 20587"/>
                <a:gd name="adj2" fmla="val 0"/>
              </a:avLst>
            </a:prstGeom>
            <a:gradFill>
              <a:gsLst>
                <a:gs pos="0">
                  <a:srgbClr val="892523"/>
                </a:gs>
                <a:gs pos="100000">
                  <a:srgbClr val="BD2400"/>
                </a:gs>
              </a:gsLst>
            </a:gradFill>
            <a:ln>
              <a:solidFill>
                <a:srgbClr val="89252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300" b="1" dirty="0">
                  <a:solidFill>
                    <a:srgbClr val="0D0D0D"/>
                  </a:solidFill>
                  <a:ea typeface="ＭＳ Ｐゴシック" charset="-128"/>
                </a:rPr>
                <a:t>THREATS</a:t>
              </a:r>
            </a:p>
          </p:txBody>
        </p:sp>
      </p:grpSp>
      <p:grpSp>
        <p:nvGrpSpPr>
          <p:cNvPr id="7" name="Group 17"/>
          <p:cNvGrpSpPr>
            <a:grpSpLocks/>
          </p:cNvGrpSpPr>
          <p:nvPr/>
        </p:nvGrpSpPr>
        <p:grpSpPr bwMode="auto">
          <a:xfrm>
            <a:off x="841375" y="3724275"/>
            <a:ext cx="3913188" cy="2716213"/>
            <a:chOff x="1372389" y="3724653"/>
            <a:chExt cx="3072920" cy="1819668"/>
          </a:xfrm>
        </p:grpSpPr>
        <p:sp>
          <p:nvSpPr>
            <p:cNvPr id="34833" name="Rounded Rectangle 33"/>
            <p:cNvSpPr>
              <a:spLocks noChangeArrowheads="1"/>
            </p:cNvSpPr>
            <p:nvPr/>
          </p:nvSpPr>
          <p:spPr bwMode="auto">
            <a:xfrm>
              <a:off x="1372389" y="3728907"/>
              <a:ext cx="2902133" cy="1815414"/>
            </a:xfrm>
            <a:prstGeom prst="roundRect">
              <a:avLst>
                <a:gd name="adj" fmla="val 7366"/>
              </a:avLst>
            </a:prstGeom>
            <a:gradFill rotWithShape="1">
              <a:gsLst>
                <a:gs pos="0">
                  <a:srgbClr val="FFFFFF"/>
                </a:gs>
                <a:gs pos="30000">
                  <a:srgbClr val="FFFFFF"/>
                </a:gs>
                <a:gs pos="100000">
                  <a:srgbClr val="D9D9D9"/>
                </a:gs>
              </a:gsLst>
              <a:lin ang="5400000"/>
            </a:gradFill>
            <a:ln w="9525">
              <a:solidFill>
                <a:srgbClr val="BFBFBF"/>
              </a:solidFill>
              <a:round/>
              <a:headEnd/>
              <a:tailEnd/>
            </a:ln>
            <a:effectLst>
              <a:outerShdw dist="23000" dir="5400000" rotWithShape="0">
                <a:srgbClr val="808080">
                  <a:alpha val="34998"/>
                </a:srgbClr>
              </a:outerShdw>
            </a:effectLst>
          </p:spPr>
          <p:txBody>
            <a:bodyPr anchor="ctr"/>
            <a:lstStyle/>
            <a:p>
              <a:pPr algn="ctr"/>
              <a:endParaRPr lang="nb-NO" sz="1300">
                <a:solidFill>
                  <a:srgbClr val="FFFFFF"/>
                </a:solidFill>
              </a:endParaRPr>
            </a:p>
          </p:txBody>
        </p:sp>
        <p:sp>
          <p:nvSpPr>
            <p:cNvPr id="34834" name="TextBox 45"/>
            <p:cNvSpPr txBox="1">
              <a:spLocks noChangeArrowheads="1"/>
            </p:cNvSpPr>
            <p:nvPr/>
          </p:nvSpPr>
          <p:spPr bwMode="auto">
            <a:xfrm>
              <a:off x="1372389" y="4021662"/>
              <a:ext cx="3072920" cy="9278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buFont typeface="Arial" charset="0"/>
                <a:buChar char="•"/>
              </a:pPr>
              <a:r>
                <a:rPr lang="en-US" sz="1400" dirty="0"/>
                <a:t> Opening more joint ventures.</a:t>
              </a:r>
            </a:p>
            <a:p>
              <a:pPr eaLnBrk="1" hangingPunct="1">
                <a:buFont typeface="Arial" charset="0"/>
                <a:buChar char="•"/>
              </a:pPr>
              <a:r>
                <a:rPr lang="en-US" sz="1400" dirty="0"/>
                <a:t> Being more responsive to healthier options</a:t>
              </a:r>
              <a:r>
                <a:rPr lang="en-US" sz="1400" dirty="0" smtClean="0"/>
                <a:t>.</a:t>
              </a:r>
              <a:endParaRPr lang="en-US" sz="1400" dirty="0"/>
            </a:p>
            <a:p>
              <a:pPr eaLnBrk="1" hangingPunct="1">
                <a:buFont typeface="Arial" charset="0"/>
                <a:buChar char="•"/>
              </a:pPr>
              <a:r>
                <a:rPr lang="en-US" sz="1400" dirty="0"/>
                <a:t> Expanding on the advertising on being  </a:t>
              </a:r>
              <a:br>
                <a:rPr lang="en-US" sz="1400" dirty="0"/>
              </a:br>
              <a:r>
                <a:rPr lang="en-US" sz="1400" dirty="0"/>
                <a:t>   more socially responsible</a:t>
              </a:r>
            </a:p>
            <a:p>
              <a:pPr eaLnBrk="1" hangingPunct="1">
                <a:buFont typeface="Arial" charset="0"/>
                <a:buChar char="•"/>
              </a:pPr>
              <a:r>
                <a:rPr lang="en-US" sz="1400" dirty="0"/>
                <a:t> Expansions of business into newly developed </a:t>
              </a:r>
              <a:br>
                <a:rPr lang="en-US" sz="1400" dirty="0"/>
              </a:br>
              <a:r>
                <a:rPr lang="en-US" sz="1400" dirty="0"/>
                <a:t>   parts of the world</a:t>
              </a:r>
              <a:r>
                <a:rPr lang="en-US" sz="1400" dirty="0" smtClean="0"/>
                <a:t>.</a:t>
              </a:r>
              <a:endParaRPr lang="en-US" sz="1400" dirty="0"/>
            </a:p>
          </p:txBody>
        </p:sp>
        <p:sp>
          <p:nvSpPr>
            <p:cNvPr id="53" name="Round Same Side Corner Rectangle 52"/>
            <p:cNvSpPr/>
            <p:nvPr/>
          </p:nvSpPr>
          <p:spPr>
            <a:xfrm>
              <a:off x="1372389" y="3724653"/>
              <a:ext cx="2902133" cy="327561"/>
            </a:xfrm>
            <a:prstGeom prst="round2SameRect">
              <a:avLst>
                <a:gd name="adj1" fmla="val 20587"/>
                <a:gd name="adj2" fmla="val 0"/>
              </a:avLst>
            </a:prstGeom>
            <a:gradFill>
              <a:gsLst>
                <a:gs pos="0">
                  <a:srgbClr val="9DE838"/>
                </a:gs>
                <a:gs pos="100000">
                  <a:srgbClr val="DAE87F"/>
                </a:gs>
              </a:gsLst>
            </a:gradFill>
            <a:ln>
              <a:solidFill>
                <a:srgbClr val="9DE838"/>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300" b="1" dirty="0">
                  <a:solidFill>
                    <a:srgbClr val="0D0D0D"/>
                  </a:solidFill>
                  <a:ea typeface="ＭＳ Ｐゴシック" charset="-128"/>
                </a:rPr>
                <a:t>OPPORTUNITIES</a:t>
              </a:r>
            </a:p>
          </p:txBody>
        </p:sp>
      </p:grpSp>
      <p:sp>
        <p:nvSpPr>
          <p:cNvPr id="41" name="Curved Down Arrow 40"/>
          <p:cNvSpPr/>
          <p:nvPr/>
        </p:nvSpPr>
        <p:spPr bwMode="auto">
          <a:xfrm rot="20595861" flipV="1">
            <a:off x="5345113" y="6070600"/>
            <a:ext cx="1068387" cy="787400"/>
          </a:xfrm>
          <a:prstGeom prst="curvedDownArrow">
            <a:avLst>
              <a:gd name="adj1" fmla="val 38722"/>
              <a:gd name="adj2" fmla="val 72931"/>
              <a:gd name="adj3" fmla="val 25000"/>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a typeface="ＭＳ Ｐゴシック" charset="-128"/>
            </a:endParaRPr>
          </a:p>
        </p:txBody>
      </p:sp>
      <p:sp>
        <p:nvSpPr>
          <p:cNvPr id="42" name="Curved Down Arrow 41"/>
          <p:cNvSpPr/>
          <p:nvPr/>
        </p:nvSpPr>
        <p:spPr bwMode="auto">
          <a:xfrm rot="1004139" flipH="1" flipV="1">
            <a:off x="2667000" y="6092825"/>
            <a:ext cx="1223963" cy="730250"/>
          </a:xfrm>
          <a:prstGeom prst="curvedDownArrow">
            <a:avLst>
              <a:gd name="adj1" fmla="val 38722"/>
              <a:gd name="adj2" fmla="val 72931"/>
              <a:gd name="adj3" fmla="val 25000"/>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a typeface="ＭＳ Ｐゴシック" charset="-128"/>
            </a:endParaRPr>
          </a:p>
        </p:txBody>
      </p:sp>
      <p:sp>
        <p:nvSpPr>
          <p:cNvPr id="40" name="Rounded Rectangle 39"/>
          <p:cNvSpPr/>
          <p:nvPr/>
        </p:nvSpPr>
        <p:spPr bwMode="auto">
          <a:xfrm flipH="1">
            <a:off x="3576638" y="6219825"/>
            <a:ext cx="1958975" cy="322263"/>
          </a:xfrm>
          <a:prstGeom prst="roundRect">
            <a:avLst/>
          </a:prstGeom>
          <a:gradFill>
            <a:gsLst>
              <a:gs pos="0">
                <a:schemeClr val="tx1">
                  <a:lumMod val="95000"/>
                  <a:lumOff val="5000"/>
                </a:schemeClr>
              </a:gs>
              <a:gs pos="46000">
                <a:schemeClr val="tx1">
                  <a:lumMod val="75000"/>
                  <a:lumOff val="25000"/>
                </a:schemeClr>
              </a:gs>
              <a:gs pos="100000">
                <a:schemeClr val="tx1">
                  <a:lumMod val="95000"/>
                  <a:lumOff val="5000"/>
                </a:schemeClr>
              </a:gs>
            </a:gsLst>
            <a:lin ang="984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300" b="1" dirty="0">
                <a:solidFill>
                  <a:srgbClr val="FFFFFF"/>
                </a:solidFill>
                <a:ea typeface="ＭＳ Ｐゴシック" charset="-128"/>
              </a:rPr>
              <a:t>EXTERNAL</a:t>
            </a:r>
          </a:p>
        </p:txBody>
      </p:sp>
      <p:sp>
        <p:nvSpPr>
          <p:cNvPr id="29" name="TextBox 54"/>
          <p:cNvSpPr txBox="1">
            <a:spLocks noChangeArrowheads="1"/>
          </p:cNvSpPr>
          <p:nvPr/>
        </p:nvSpPr>
        <p:spPr bwMode="auto">
          <a:xfrm>
            <a:off x="733425" y="438150"/>
            <a:ext cx="5324475" cy="461963"/>
          </a:xfrm>
          <a:prstGeom prst="rect">
            <a:avLst/>
          </a:prstGeom>
          <a:noFill/>
          <a:ln w="9525">
            <a:noFill/>
            <a:miter lim="800000"/>
            <a:headEnd/>
            <a:tailEnd/>
          </a:ln>
        </p:spPr>
        <p:txBody>
          <a:bodyPr>
            <a:spAutoFit/>
          </a:bodyPr>
          <a:lstStyle/>
          <a:p>
            <a:pPr>
              <a:defRPr/>
            </a:pPr>
            <a:r>
              <a:rPr lang="nb-NO" b="1" dirty="0">
                <a:solidFill>
                  <a:srgbClr val="262626"/>
                </a:solidFill>
                <a:latin typeface="+mj-lt"/>
                <a:ea typeface="ＭＳ Ｐゴシック" pitchFamily="34" charset="-128"/>
              </a:rPr>
              <a:t>Tips &amp; Exercise</a:t>
            </a:r>
            <a:endParaRPr lang="en-GB" dirty="0">
              <a:solidFill>
                <a:srgbClr val="262626"/>
              </a:solidFill>
              <a:latin typeface="+mj-lt"/>
              <a:ea typeface="ＭＳ Ｐゴシック" pitchFamily="34" charset="-128"/>
            </a:endParaRPr>
          </a:p>
        </p:txBody>
      </p:sp>
      <p:sp>
        <p:nvSpPr>
          <p:cNvPr id="34832" name="TextBox 8"/>
          <p:cNvSpPr txBox="1">
            <a:spLocks noChangeArrowheads="1"/>
          </p:cNvSpPr>
          <p:nvPr/>
        </p:nvSpPr>
        <p:spPr bwMode="auto">
          <a:xfrm>
            <a:off x="747713" y="855663"/>
            <a:ext cx="2690812" cy="646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1800" b="1"/>
              <a:t>Mc Donald’s </a:t>
            </a:r>
            <a:br>
              <a:rPr lang="en-US" sz="1800" b="1"/>
            </a:br>
            <a:r>
              <a:rPr lang="en-US" sz="1800" b="1"/>
              <a:t>SWOT Analysis</a:t>
            </a:r>
            <a:endParaRPr lang="en-GB" sz="1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childTnLst>
                                </p:cTn>
                              </p:par>
                              <p:par>
                                <p:cTn id="9" presetID="64" presetClass="path" presetSubtype="0" accel="50000" decel="50000" fill="hold" grpId="1" nodeType="withEffect">
                                  <p:stCondLst>
                                    <p:cond delay="0"/>
                                  </p:stCondLst>
                                  <p:childTnLst>
                                    <p:animMotion origin="layout" path="M -1.38889E-6 0.29556 L -1.38889E-6 7.77058E-7 " pathEditMode="relative" rAng="0" ptsTypes="AA">
                                      <p:cBhvr>
                                        <p:cTn id="10" dur="2000" fill="hold"/>
                                        <p:tgtEl>
                                          <p:spTgt spid="4"/>
                                        </p:tgtEl>
                                        <p:attrNameLst>
                                          <p:attrName>ppt_x</p:attrName>
                                          <p:attrName>ppt_y</p:attrName>
                                        </p:attrNameLst>
                                      </p:cBhvr>
                                      <p:rCtr x="0" y="-14800"/>
                                    </p:animMotion>
                                  </p:childTnLst>
                                </p:cTn>
                              </p:par>
                              <p:par>
                                <p:cTn id="11" presetID="17" presetClass="entr" presetSubtype="1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p:cTn id="13" dur="1000" fill="hold"/>
                                        <p:tgtEl>
                                          <p:spTgt spid="40"/>
                                        </p:tgtEl>
                                        <p:attrNameLst>
                                          <p:attrName>ppt_w</p:attrName>
                                        </p:attrNameLst>
                                      </p:cBhvr>
                                      <p:tavLst>
                                        <p:tav tm="0">
                                          <p:val>
                                            <p:fltVal val="0"/>
                                          </p:val>
                                        </p:tav>
                                        <p:tav tm="100000">
                                          <p:val>
                                            <p:strVal val="#ppt_w"/>
                                          </p:val>
                                        </p:tav>
                                      </p:tavLst>
                                    </p:anim>
                                    <p:anim calcmode="lin" valueType="num">
                                      <p:cBhvr>
                                        <p:cTn id="14" dur="1000" fill="hold"/>
                                        <p:tgtEl>
                                          <p:spTgt spid="40"/>
                                        </p:tgtEl>
                                        <p:attrNameLst>
                                          <p:attrName>ppt_h</p:attrName>
                                        </p:attrNameLst>
                                      </p:cBhvr>
                                      <p:tavLst>
                                        <p:tav tm="0">
                                          <p:val>
                                            <p:strVal val="#ppt_h"/>
                                          </p:val>
                                        </p:tav>
                                        <p:tav tm="100000">
                                          <p:val>
                                            <p:strVal val="#ppt_h"/>
                                          </p:val>
                                        </p:tav>
                                      </p:tavLst>
                                    </p:anim>
                                  </p:childTnLst>
                                </p:cTn>
                              </p:par>
                              <p:par>
                                <p:cTn id="15" presetID="42" presetClass="path" presetSubtype="0" accel="50000" decel="50000" fill="hold" grpId="1" nodeType="withEffect">
                                  <p:stCondLst>
                                    <p:cond delay="0"/>
                                  </p:stCondLst>
                                  <p:childTnLst>
                                    <p:animMotion origin="layout" path="M -1.11111E-6 -0.33302 L -1.11111E-6 -4.54209E-6 " pathEditMode="relative" rAng="0" ptsTypes="AA">
                                      <p:cBhvr>
                                        <p:cTn id="16" dur="2000" fill="hold"/>
                                        <p:tgtEl>
                                          <p:spTgt spid="40"/>
                                        </p:tgtEl>
                                        <p:attrNameLst>
                                          <p:attrName>ppt_x</p:attrName>
                                          <p:attrName>ppt_y</p:attrName>
                                        </p:attrNameLst>
                                      </p:cBhvr>
                                      <p:rCtr x="0" y="16700"/>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right)">
                                      <p:cBhvr>
                                        <p:cTn id="21" dur="500"/>
                                        <p:tgtEl>
                                          <p:spTgt spid="39"/>
                                        </p:tgtEl>
                                      </p:cBhvr>
                                    </p:animEffect>
                                  </p:childTnLst>
                                </p:cTn>
                              </p:par>
                              <p:par>
                                <p:cTn id="22" presetID="22" presetClass="entr" presetSubtype="1" fill="hold" nodeType="withEffect">
                                  <p:stCondLst>
                                    <p:cond delay="50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10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cTn>
                              </p:par>
                            </p:childTnLst>
                          </p:cTn>
                        </p:par>
                        <p:par>
                          <p:cTn id="30" fill="hold" nodeType="afterGroup">
                            <p:stCondLst>
                              <p:cond delay="500"/>
                            </p:stCondLst>
                            <p:childTnLst>
                              <p:par>
                                <p:cTn id="31" presetID="22" presetClass="entr" presetSubtype="1"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up)">
                                      <p:cBhvr>
                                        <p:cTn id="33" dur="1000"/>
                                        <p:tgtEl>
                                          <p:spTgt spid="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wipe(down)">
                                      <p:cBhvr>
                                        <p:cTn id="38" dur="500"/>
                                        <p:tgtEl>
                                          <p:spTgt spid="42"/>
                                        </p:tgtEl>
                                      </p:cBhvr>
                                    </p:animEffect>
                                  </p:childTnLst>
                                </p:cTn>
                              </p:par>
                            </p:childTnLst>
                          </p:cTn>
                        </p:par>
                        <p:par>
                          <p:cTn id="39" fill="hold" nodeType="afterGroup">
                            <p:stCondLst>
                              <p:cond delay="500"/>
                            </p:stCondLst>
                            <p:childTnLst>
                              <p:par>
                                <p:cTn id="40" presetID="22" presetClass="entr" presetSubtype="4"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1000"/>
                                        <p:tgtEl>
                                          <p:spTgt spid="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down)">
                                      <p:cBhvr>
                                        <p:cTn id="47" dur="500"/>
                                        <p:tgtEl>
                                          <p:spTgt spid="41"/>
                                        </p:tgtEl>
                                      </p:cBhvr>
                                    </p:animEffect>
                                  </p:childTnLst>
                                </p:cTn>
                              </p:par>
                            </p:childTnLst>
                          </p:cTn>
                        </p:par>
                        <p:par>
                          <p:cTn id="48" fill="hold" nodeType="afterGroup">
                            <p:stCondLst>
                              <p:cond delay="500"/>
                            </p:stCondLst>
                            <p:childTnLst>
                              <p:par>
                                <p:cTn id="49" presetID="22" presetClass="entr" presetSubtype="4"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down)">
                                      <p:cBhvr>
                                        <p:cTn id="5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9" grpId="0" animBg="1"/>
      <p:bldP spid="4" grpId="0" animBg="1"/>
      <p:bldP spid="4" grpId="1" animBg="1"/>
      <p:bldP spid="41" grpId="0" animBg="1"/>
      <p:bldP spid="42" grpId="0" animBg="1"/>
      <p:bldP spid="40" grpId="0" animBg="1"/>
      <p:bldP spid="40" grpId="1"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algn="ctr" eaLnBrk="1" hangingPunct="1">
              <a:buFontTx/>
              <a:buNone/>
            </a:pPr>
            <a:r>
              <a:rPr lang="en-US" b="1" smtClean="0"/>
              <a:t>SWOT Analysis Framework</a:t>
            </a:r>
            <a:endParaRPr lang="en-US" smtClean="0"/>
          </a:p>
          <a:p>
            <a:pPr algn="ctr" eaLnBrk="1" hangingPunct="1">
              <a:buFontTx/>
              <a:buNone/>
            </a:pPr>
            <a:r>
              <a:rPr lang="en-US" smtClean="0"/>
              <a:t>     Environmental Scan        </a:t>
            </a:r>
          </a:p>
          <a:p>
            <a:pPr algn="ctr" eaLnBrk="1" hangingPunct="1">
              <a:buFontTx/>
              <a:buNone/>
            </a:pPr>
            <a:r>
              <a:rPr lang="en-US" smtClean="0"/>
              <a:t>      /                      \           </a:t>
            </a:r>
          </a:p>
          <a:p>
            <a:pPr eaLnBrk="1" hangingPunct="1">
              <a:buFontTx/>
              <a:buNone/>
            </a:pPr>
            <a:r>
              <a:rPr lang="en-US" smtClean="0"/>
              <a:t>Internal Analysis      External Analysis </a:t>
            </a:r>
          </a:p>
          <a:p>
            <a:pPr eaLnBrk="1" hangingPunct="1">
              <a:buFontTx/>
              <a:buNone/>
            </a:pPr>
            <a:r>
              <a:rPr lang="en-US" smtClean="0"/>
              <a:t>	    /      	   \                  /              \</a:t>
            </a:r>
          </a:p>
          <a:p>
            <a:pPr eaLnBrk="1" hangingPunct="1">
              <a:buFontTx/>
              <a:buNone/>
            </a:pPr>
            <a:r>
              <a:rPr lang="en-US" sz="2400" smtClean="0"/>
              <a:t>Strengths Weaknesses      Opportunities   Threats</a:t>
            </a:r>
          </a:p>
          <a:p>
            <a:pPr eaLnBrk="1" hangingPunct="1">
              <a:buFontTx/>
              <a:buNone/>
            </a:pPr>
            <a:endParaRPr lang="en-US" sz="2800" smtClean="0"/>
          </a:p>
          <a:p>
            <a:pPr algn="ctr" eaLnBrk="1" hangingPunct="1">
              <a:buFontTx/>
              <a:buNone/>
            </a:pPr>
            <a:r>
              <a:rPr lang="en-US" smtClean="0"/>
              <a:t>SWOT Matrix</a:t>
            </a:r>
          </a:p>
        </p:txBody>
      </p:sp>
      <p:sp>
        <p:nvSpPr>
          <p:cNvPr id="13314" name="Rectangle 2"/>
          <p:cNvSpPr>
            <a:spLocks noGrp="1" noChangeArrowheads="1"/>
          </p:cNvSpPr>
          <p:nvPr>
            <p:ph type="title"/>
          </p:nvPr>
        </p:nvSpPr>
        <p:spPr/>
        <p:txBody>
          <a:bodyPr/>
          <a:lstStyle/>
          <a:p>
            <a:pPr eaLnBrk="1" hangingPunct="1"/>
            <a:r>
              <a:rPr lang="en-US" smtClean="0"/>
              <a:t>The SWOT Framework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2000" fill="hold"/>
                                        <p:tgtEl>
                                          <p:spTgt spid="13314"/>
                                        </p:tgtEl>
                                        <p:attrNameLst>
                                          <p:attrName>ppt_w</p:attrName>
                                        </p:attrNameLst>
                                      </p:cBhvr>
                                      <p:tavLst>
                                        <p:tav tm="0">
                                          <p:val>
                                            <p:strVal val="#ppt_w*2.5"/>
                                          </p:val>
                                        </p:tav>
                                        <p:tav tm="100000">
                                          <p:val>
                                            <p:strVal val="#ppt_w"/>
                                          </p:val>
                                        </p:tav>
                                      </p:tavLst>
                                    </p:anim>
                                    <p:anim calcmode="lin" valueType="num">
                                      <p:cBhvr>
                                        <p:cTn id="8" dur="2000" fill="hold"/>
                                        <p:tgtEl>
                                          <p:spTgt spid="13314"/>
                                        </p:tgtEl>
                                        <p:attrNameLst>
                                          <p:attrName>ppt_h</p:attrName>
                                        </p:attrNameLst>
                                      </p:cBhvr>
                                      <p:tavLst>
                                        <p:tav tm="0">
                                          <p:val>
                                            <p:strVal val="#ppt_h"/>
                                          </p:val>
                                        </p:tav>
                                        <p:tav tm="100000">
                                          <p:val>
                                            <p:strVal val="#ppt_h"/>
                                          </p:val>
                                        </p:tav>
                                      </p:tavLst>
                                    </p:anim>
                                    <p:anim calcmode="lin" valueType="num">
                                      <p:cBhvr>
                                        <p:cTn id="9" dur="2000" fill="hold"/>
                                        <p:tgtEl>
                                          <p:spTgt spid="1331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331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33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315">
                                            <p:txEl>
                                              <p:pRg st="0" end="0"/>
                                            </p:txEl>
                                          </p:spTgt>
                                        </p:tgtEl>
                                        <p:attrNameLst>
                                          <p:attrName>style.visibility</p:attrName>
                                        </p:attrNameLst>
                                      </p:cBhvr>
                                      <p:to>
                                        <p:strVal val="visible"/>
                                      </p:to>
                                    </p:set>
                                    <p:animEffect transition="in" filter="wipe(left)">
                                      <p:cBhvr>
                                        <p:cTn id="16" dur="500"/>
                                        <p:tgtEl>
                                          <p:spTgt spid="133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315">
                                            <p:txEl>
                                              <p:pRg st="1" end="1"/>
                                            </p:txEl>
                                          </p:spTgt>
                                        </p:tgtEl>
                                        <p:attrNameLst>
                                          <p:attrName>style.visibility</p:attrName>
                                        </p:attrNameLst>
                                      </p:cBhvr>
                                      <p:to>
                                        <p:strVal val="visible"/>
                                      </p:to>
                                    </p:set>
                                    <p:animEffect transition="in" filter="wipe(left)">
                                      <p:cBhvr>
                                        <p:cTn id="21" dur="500"/>
                                        <p:tgtEl>
                                          <p:spTgt spid="1331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315">
                                            <p:txEl>
                                              <p:pRg st="2" end="2"/>
                                            </p:txEl>
                                          </p:spTgt>
                                        </p:tgtEl>
                                        <p:attrNameLst>
                                          <p:attrName>style.visibility</p:attrName>
                                        </p:attrNameLst>
                                      </p:cBhvr>
                                      <p:to>
                                        <p:strVal val="visible"/>
                                      </p:to>
                                    </p:set>
                                    <p:animEffect transition="in" filter="wipe(left)">
                                      <p:cBhvr>
                                        <p:cTn id="26" dur="500"/>
                                        <p:tgtEl>
                                          <p:spTgt spid="1331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Effect transition="in" filter="wipe(left)">
                                      <p:cBhvr>
                                        <p:cTn id="31" dur="500"/>
                                        <p:tgtEl>
                                          <p:spTgt spid="1331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315">
                                            <p:txEl>
                                              <p:pRg st="4" end="4"/>
                                            </p:txEl>
                                          </p:spTgt>
                                        </p:tgtEl>
                                        <p:attrNameLst>
                                          <p:attrName>style.visibility</p:attrName>
                                        </p:attrNameLst>
                                      </p:cBhvr>
                                      <p:to>
                                        <p:strVal val="visible"/>
                                      </p:to>
                                    </p:set>
                                    <p:animEffect transition="in" filter="wipe(left)">
                                      <p:cBhvr>
                                        <p:cTn id="36" dur="500"/>
                                        <p:tgtEl>
                                          <p:spTgt spid="13315">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3315">
                                            <p:txEl>
                                              <p:pRg st="5" end="5"/>
                                            </p:txEl>
                                          </p:spTgt>
                                        </p:tgtEl>
                                        <p:attrNameLst>
                                          <p:attrName>style.visibility</p:attrName>
                                        </p:attrNameLst>
                                      </p:cBhvr>
                                      <p:to>
                                        <p:strVal val="visible"/>
                                      </p:to>
                                    </p:set>
                                    <p:animEffect transition="in" filter="wipe(left)">
                                      <p:cBhvr>
                                        <p:cTn id="41" dur="500"/>
                                        <p:tgtEl>
                                          <p:spTgt spid="13315">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315">
                                            <p:txEl>
                                              <p:pRg st="7" end="7"/>
                                            </p:txEl>
                                          </p:spTgt>
                                        </p:tgtEl>
                                        <p:attrNameLst>
                                          <p:attrName>style.visibility</p:attrName>
                                        </p:attrNameLst>
                                      </p:cBhvr>
                                      <p:to>
                                        <p:strVal val="visible"/>
                                      </p:to>
                                    </p:set>
                                    <p:animEffect transition="in" filter="wipe(left)">
                                      <p:cBhvr>
                                        <p:cTn id="46" dur="5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800" dirty="0" smtClean="0"/>
              <a:t>  </a:t>
            </a:r>
          </a:p>
          <a:p>
            <a:pPr>
              <a:buNone/>
            </a:pPr>
            <a:endParaRPr lang="en-US" sz="2800" dirty="0" smtClean="0"/>
          </a:p>
          <a:p>
            <a:pPr>
              <a:buNone/>
            </a:pPr>
            <a:endParaRPr lang="en-US" sz="2800" dirty="0" smtClean="0"/>
          </a:p>
          <a:p>
            <a:pPr>
              <a:buNone/>
            </a:pPr>
            <a:endParaRPr lang="en-US" sz="2800" dirty="0" smtClean="0"/>
          </a:p>
          <a:p>
            <a:pPr algn="just">
              <a:buNone/>
            </a:pPr>
            <a:r>
              <a:rPr lang="en-US" sz="2800" dirty="0" smtClean="0"/>
              <a:t>   Application of SWOT analysis considering any therapeutic class of a drug( </a:t>
            </a:r>
            <a:r>
              <a:rPr lang="en-US" sz="2800" dirty="0" err="1" smtClean="0"/>
              <a:t>Cefuroxime</a:t>
            </a:r>
            <a:r>
              <a:rPr lang="en-US" sz="2800" dirty="0" smtClean="0"/>
              <a:t> </a:t>
            </a:r>
            <a:r>
              <a:rPr lang="en-US" sz="2800" dirty="0" err="1" smtClean="0"/>
              <a:t>axetil</a:t>
            </a:r>
            <a:r>
              <a:rPr lang="en-US" sz="2800" dirty="0" smtClean="0"/>
              <a:t>)</a:t>
            </a:r>
            <a:endParaRPr lang="en-US" dirty="0"/>
          </a:p>
        </p:txBody>
      </p:sp>
      <p:sp>
        <p:nvSpPr>
          <p:cNvPr id="3" name="Title 2"/>
          <p:cNvSpPr>
            <a:spLocks noGrp="1"/>
          </p:cNvSpPr>
          <p:nvPr>
            <p:ph type="title"/>
          </p:nvPr>
        </p:nvSpPr>
        <p:spPr/>
        <p:txBody>
          <a:bodyPr>
            <a:normAutofit/>
          </a:bodyPr>
          <a:lstStyle/>
          <a:p>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en-US" dirty="0" smtClean="0"/>
          </a:p>
          <a:p>
            <a:pPr algn="just"/>
            <a:endParaRPr lang="en-US" dirty="0" smtClean="0"/>
          </a:p>
          <a:p>
            <a:pPr algn="just"/>
            <a:r>
              <a:rPr lang="en-US" dirty="0" smtClean="0"/>
              <a:t>CEFTIN tablets and </a:t>
            </a:r>
            <a:r>
              <a:rPr lang="en-US" dirty="0" err="1" smtClean="0"/>
              <a:t>Ceftin</a:t>
            </a:r>
            <a:r>
              <a:rPr lang="en-US" dirty="0" smtClean="0"/>
              <a:t> for oral suspension contain </a:t>
            </a:r>
            <a:r>
              <a:rPr lang="en-US" dirty="0" err="1" smtClean="0"/>
              <a:t>cefuroxime</a:t>
            </a:r>
            <a:r>
              <a:rPr lang="en-US" dirty="0" smtClean="0"/>
              <a:t> as </a:t>
            </a:r>
            <a:r>
              <a:rPr lang="en-US" dirty="0" err="1" smtClean="0"/>
              <a:t>cefuroxime</a:t>
            </a:r>
            <a:r>
              <a:rPr lang="en-US" dirty="0" smtClean="0"/>
              <a:t> </a:t>
            </a:r>
            <a:r>
              <a:rPr lang="en-US" dirty="0" err="1" smtClean="0"/>
              <a:t>axetil.CEFTIN</a:t>
            </a:r>
            <a:r>
              <a:rPr lang="en-US" dirty="0" smtClean="0"/>
              <a:t> is a </a:t>
            </a:r>
            <a:r>
              <a:rPr lang="en-US" dirty="0" err="1" smtClean="0"/>
              <a:t>semisynthetic</a:t>
            </a:r>
            <a:r>
              <a:rPr lang="en-US" dirty="0" smtClean="0"/>
              <a:t> </a:t>
            </a:r>
            <a:r>
              <a:rPr lang="en-US" dirty="0" err="1" smtClean="0"/>
              <a:t>broadspectrum</a:t>
            </a:r>
            <a:r>
              <a:rPr lang="en-US" dirty="0" smtClean="0"/>
              <a:t> antibiotic for oral administration.</a:t>
            </a:r>
            <a:endParaRPr lang="en-US" dirty="0"/>
          </a:p>
        </p:txBody>
      </p:sp>
      <p:sp>
        <p:nvSpPr>
          <p:cNvPr id="3" name="Title 2"/>
          <p:cNvSpPr>
            <a:spLocks noGrp="1"/>
          </p:cNvSpPr>
          <p:nvPr>
            <p:ph type="title"/>
          </p:nvPr>
        </p:nvSpPr>
        <p:spPr/>
        <p:txBody>
          <a:bodyPr/>
          <a:lstStyle/>
          <a:p>
            <a:r>
              <a:rPr lang="en-US" dirty="0" err="1" smtClean="0"/>
              <a:t>Cefuroxime</a:t>
            </a:r>
            <a:r>
              <a:rPr lang="en-US" dirty="0" smtClean="0"/>
              <a:t> </a:t>
            </a:r>
            <a:r>
              <a:rPr lang="en-US" dirty="0" err="1" smtClean="0"/>
              <a:t>axetil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30387"/>
            <a:ext cx="8229600" cy="4525963"/>
          </a:xfrm>
        </p:spPr>
        <p:txBody>
          <a:bodyPr>
            <a:normAutofit/>
          </a:bodyPr>
          <a:lstStyle/>
          <a:p>
            <a:pPr algn="just">
              <a:buNone/>
            </a:pPr>
            <a:endParaRPr lang="en-US" sz="2000" dirty="0" smtClean="0">
              <a:latin typeface="Arial" pitchFamily="34" charset="0"/>
              <a:cs typeface="Arial" pitchFamily="34" charset="0"/>
            </a:endParaRPr>
          </a:p>
          <a:p>
            <a:pPr algn="just">
              <a:buNone/>
            </a:pPr>
            <a:endParaRPr lang="en-IN" sz="2000" noProof="1" smtClean="0">
              <a:latin typeface="Arial" pitchFamily="34" charset="0"/>
              <a:cs typeface="Arial" pitchFamily="34" charset="0"/>
            </a:endParaRPr>
          </a:p>
          <a:p>
            <a:pPr algn="just"/>
            <a:r>
              <a:rPr lang="en-US" sz="2000" dirty="0" smtClean="0">
                <a:latin typeface="Arial" pitchFamily="34" charset="0"/>
                <a:cs typeface="Arial" pitchFamily="34" charset="0"/>
              </a:rPr>
              <a:t>The overall evaluation of a company’s strengths, weaknesses, opportunities, and threats is called SWOT analysis. It’s a way of monitoring the external and internal marketing environment.</a:t>
            </a:r>
            <a:r>
              <a:rPr lang="en-IN" sz="2000" noProof="1" smtClean="0">
                <a:latin typeface="Arial" pitchFamily="34" charset="0"/>
                <a:cs typeface="Arial" pitchFamily="34" charset="0"/>
              </a:rPr>
              <a:t> </a:t>
            </a:r>
          </a:p>
          <a:p>
            <a:pPr algn="just"/>
            <a:endParaRPr lang="en-IN" sz="2000" noProof="1" smtClean="0">
              <a:latin typeface="Arial" pitchFamily="34" charset="0"/>
              <a:cs typeface="Arial" pitchFamily="34" charset="0"/>
            </a:endParaRPr>
          </a:p>
          <a:p>
            <a:pPr algn="just"/>
            <a:r>
              <a:rPr lang="en-IN" sz="2000" noProof="1" smtClean="0">
                <a:latin typeface="Arial" pitchFamily="34" charset="0"/>
                <a:cs typeface="Arial" pitchFamily="34" charset="0"/>
              </a:rPr>
              <a:t>Technique that enables a group / individual to move from everyday problems / traditional strategies to a </a:t>
            </a:r>
            <a:r>
              <a:rPr lang="en-IN" sz="2000" b="1" noProof="1" smtClean="0">
                <a:latin typeface="Arial" pitchFamily="34" charset="0"/>
                <a:cs typeface="Arial" pitchFamily="34" charset="0"/>
              </a:rPr>
              <a:t>fresh perspective</a:t>
            </a:r>
            <a:r>
              <a:rPr lang="en-IN" sz="2000" noProof="1" smtClean="0">
                <a:latin typeface="Arial" pitchFamily="34" charset="0"/>
                <a:cs typeface="Arial" pitchFamily="34" charset="0"/>
              </a:rPr>
              <a:t>.</a:t>
            </a:r>
          </a:p>
          <a:p>
            <a:pPr algn="just"/>
            <a:endParaRPr lang="da-DK" sz="2000" dirty="0" smtClean="0">
              <a:latin typeface="Arial" pitchFamily="34" charset="0"/>
              <a:cs typeface="Arial" pitchFamily="34" charset="0"/>
            </a:endParaRPr>
          </a:p>
          <a:p>
            <a:pPr algn="just"/>
            <a:endParaRPr lang="en-US" sz="2000" dirty="0">
              <a:latin typeface="Arial" pitchFamily="34" charset="0"/>
              <a:cs typeface="Arial" pitchFamily="34" charset="0"/>
            </a:endParaRPr>
          </a:p>
        </p:txBody>
      </p:sp>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latin typeface="Berlin Sans FB" pitchFamily="34" charset="0"/>
              </a:rPr>
              <a:t>SWOT Analysis</a:t>
            </a:r>
            <a:endParaRPr lang="en-US" dirty="0">
              <a:latin typeface="Berlin Sans FB"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Clinical Pharmacology-</a:t>
            </a:r>
          </a:p>
          <a:p>
            <a:pPr algn="just">
              <a:buNone/>
            </a:pPr>
            <a:r>
              <a:rPr lang="en-US" dirty="0" smtClean="0"/>
              <a:t>   Absorption and metabolism-after oral administration CA is absorbed from G.I.T. and rapidly hydrolyzed by nonspecific </a:t>
            </a:r>
            <a:r>
              <a:rPr lang="en-US" dirty="0" err="1" smtClean="0"/>
              <a:t>esterases</a:t>
            </a:r>
            <a:r>
              <a:rPr lang="en-US" dirty="0" smtClean="0"/>
              <a:t> in the intestinal mucosa and blood to </a:t>
            </a:r>
            <a:r>
              <a:rPr lang="en-US" dirty="0" err="1" smtClean="0"/>
              <a:t>cefuroxime</a:t>
            </a:r>
            <a:r>
              <a:rPr lang="en-US" dirty="0" smtClean="0"/>
              <a:t>.</a:t>
            </a:r>
          </a:p>
          <a:p>
            <a:pPr algn="just">
              <a:buNone/>
            </a:pPr>
            <a:endParaRPr lang="en-US" dirty="0" smtClean="0"/>
          </a:p>
          <a:p>
            <a:pPr algn="just">
              <a:buNone/>
            </a:pPr>
            <a:r>
              <a:rPr lang="en-US" dirty="0" smtClean="0"/>
              <a:t>  </a:t>
            </a:r>
            <a:r>
              <a:rPr lang="en-US" dirty="0" err="1" smtClean="0"/>
              <a:t>Cefuroxime</a:t>
            </a:r>
            <a:r>
              <a:rPr lang="en-US" dirty="0" smtClean="0"/>
              <a:t> is subsequently distributed </a:t>
            </a:r>
            <a:r>
              <a:rPr lang="en-US" dirty="0" err="1" smtClean="0"/>
              <a:t>thoughout</a:t>
            </a:r>
            <a:r>
              <a:rPr lang="en-US" dirty="0" smtClean="0"/>
              <a:t> the extracellular fluids. The </a:t>
            </a:r>
            <a:r>
              <a:rPr lang="en-US" dirty="0" err="1" smtClean="0"/>
              <a:t>axetil</a:t>
            </a:r>
            <a:r>
              <a:rPr lang="en-US" dirty="0" smtClean="0"/>
              <a:t> moiety is metabolized to acetaldehyde and acetic acid.</a:t>
            </a:r>
            <a:endParaRPr lang="en-US" dirty="0"/>
          </a:p>
        </p:txBody>
      </p:sp>
      <p:sp>
        <p:nvSpPr>
          <p:cNvPr id="3" name="Title 2"/>
          <p:cNvSpPr>
            <a:spLocks noGrp="1"/>
          </p:cNvSpPr>
          <p:nvPr>
            <p:ph type="title"/>
          </p:nvPr>
        </p:nvSpPr>
        <p:spPr/>
        <p:txBody>
          <a:bodyPr/>
          <a:lstStyle/>
          <a:p>
            <a:r>
              <a:rPr lang="en-US" dirty="0" smtClean="0"/>
              <a:t>Strength</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Indications and use</a:t>
            </a:r>
          </a:p>
          <a:p>
            <a:pPr>
              <a:buNone/>
            </a:pPr>
            <a:r>
              <a:rPr lang="en-US" dirty="0" err="1" smtClean="0"/>
              <a:t>Pharyngitis</a:t>
            </a:r>
            <a:r>
              <a:rPr lang="en-US" dirty="0" smtClean="0"/>
              <a:t> and </a:t>
            </a:r>
            <a:r>
              <a:rPr lang="en-US" dirty="0" err="1" smtClean="0"/>
              <a:t>tonsilitis</a:t>
            </a:r>
            <a:r>
              <a:rPr lang="en-US" dirty="0" smtClean="0"/>
              <a:t>.</a:t>
            </a:r>
          </a:p>
          <a:p>
            <a:pPr>
              <a:buNone/>
            </a:pPr>
            <a:r>
              <a:rPr lang="en-US" dirty="0" smtClean="0"/>
              <a:t>Acute bacterial </a:t>
            </a:r>
            <a:r>
              <a:rPr lang="en-US" dirty="0" err="1" smtClean="0"/>
              <a:t>otitis</a:t>
            </a:r>
            <a:r>
              <a:rPr lang="en-US" dirty="0" smtClean="0"/>
              <a:t> media.</a:t>
            </a:r>
          </a:p>
          <a:p>
            <a:pPr>
              <a:buNone/>
            </a:pPr>
            <a:r>
              <a:rPr lang="en-US" dirty="0" smtClean="0"/>
              <a:t>Acute maxillary sinusitis.</a:t>
            </a:r>
          </a:p>
          <a:p>
            <a:pPr>
              <a:buNone/>
            </a:pPr>
            <a:r>
              <a:rPr lang="en-US" dirty="0" smtClean="0"/>
              <a:t>Acute bacterial exacerbation of chronic bronchitis and secondary bacterial infection of acute bronchitis.</a:t>
            </a:r>
          </a:p>
          <a:p>
            <a:pPr>
              <a:buNone/>
            </a:pPr>
            <a:r>
              <a:rPr lang="en-US" dirty="0" smtClean="0"/>
              <a:t>Uncomplicated skin infection.</a:t>
            </a:r>
          </a:p>
          <a:p>
            <a:pPr>
              <a:buNone/>
            </a:pPr>
            <a:endParaRPr lang="en-US" dirty="0"/>
          </a:p>
        </p:txBody>
      </p:sp>
      <p:sp>
        <p:nvSpPr>
          <p:cNvPr id="3" name="Title 2"/>
          <p:cNvSpPr>
            <a:spLocks noGrp="1"/>
          </p:cNvSpPr>
          <p:nvPr>
            <p:ph type="title"/>
          </p:nvPr>
        </p:nvSpPr>
        <p:spPr/>
        <p:txBody>
          <a:bodyPr/>
          <a:lstStyle/>
          <a:p>
            <a:r>
              <a:rPr lang="en-US" dirty="0" smtClean="0"/>
              <a:t>Strength</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buNone/>
            </a:pPr>
            <a:r>
              <a:rPr lang="en-US" dirty="0" smtClean="0"/>
              <a:t>Side effects-</a:t>
            </a:r>
          </a:p>
          <a:p>
            <a:pPr algn="just">
              <a:buNone/>
            </a:pPr>
            <a:r>
              <a:rPr lang="en-US" dirty="0" smtClean="0"/>
              <a:t>Allergic reaction</a:t>
            </a:r>
          </a:p>
          <a:p>
            <a:pPr algn="just">
              <a:buNone/>
            </a:pPr>
            <a:r>
              <a:rPr lang="en-US" dirty="0" smtClean="0"/>
              <a:t>Difficulty in breathing,swelling of face, lips,tongue,throat.</a:t>
            </a:r>
          </a:p>
          <a:p>
            <a:pPr algn="just">
              <a:buNone/>
            </a:pPr>
            <a:r>
              <a:rPr lang="en-US" dirty="0" smtClean="0"/>
              <a:t>Diarrhoea</a:t>
            </a:r>
          </a:p>
          <a:p>
            <a:pPr algn="just">
              <a:buNone/>
            </a:pPr>
            <a:r>
              <a:rPr lang="en-US" dirty="0" smtClean="0"/>
              <a:t>Fever, chills, body aches, flu symptoms.</a:t>
            </a:r>
          </a:p>
          <a:p>
            <a:pPr algn="just">
              <a:buNone/>
            </a:pPr>
            <a:r>
              <a:rPr lang="en-US" dirty="0" smtClean="0"/>
              <a:t>Chest pain, fast heart beat.</a:t>
            </a:r>
          </a:p>
          <a:p>
            <a:pPr algn="just">
              <a:buNone/>
            </a:pPr>
            <a:r>
              <a:rPr lang="en-US" dirty="0" smtClean="0"/>
              <a:t>Unusual bleeding.</a:t>
            </a:r>
          </a:p>
          <a:p>
            <a:pPr algn="just">
              <a:buNone/>
            </a:pPr>
            <a:r>
              <a:rPr lang="en-US" dirty="0" smtClean="0"/>
              <a:t>Blood in urine.</a:t>
            </a:r>
          </a:p>
          <a:p>
            <a:pPr algn="just">
              <a:buNone/>
            </a:pPr>
            <a:r>
              <a:rPr lang="en-US" dirty="0" smtClean="0"/>
              <a:t>Seizures</a:t>
            </a:r>
          </a:p>
          <a:p>
            <a:pPr algn="just">
              <a:buNone/>
            </a:pPr>
            <a:r>
              <a:rPr lang="en-US" dirty="0" smtClean="0"/>
              <a:t>Pale or yellow skin</a:t>
            </a:r>
          </a:p>
          <a:p>
            <a:pPr algn="just">
              <a:buNone/>
            </a:pPr>
            <a:r>
              <a:rPr lang="en-US" dirty="0" smtClean="0"/>
              <a:t>Dark </a:t>
            </a:r>
            <a:r>
              <a:rPr lang="en-US" dirty="0" err="1" smtClean="0"/>
              <a:t>colour</a:t>
            </a:r>
            <a:r>
              <a:rPr lang="en-US" dirty="0" smtClean="0"/>
              <a:t> urine</a:t>
            </a:r>
          </a:p>
          <a:p>
            <a:pPr algn="just">
              <a:buNone/>
            </a:pPr>
            <a:r>
              <a:rPr lang="en-US" dirty="0" smtClean="0"/>
              <a:t>Fever</a:t>
            </a:r>
          </a:p>
          <a:p>
            <a:pPr algn="just">
              <a:buNone/>
            </a:pPr>
            <a:r>
              <a:rPr lang="en-US" dirty="0" smtClean="0"/>
              <a:t>Jaundice</a:t>
            </a:r>
          </a:p>
          <a:p>
            <a:pPr algn="just">
              <a:buNone/>
            </a:pPr>
            <a:endParaRPr lang="en-US" dirty="0"/>
          </a:p>
        </p:txBody>
      </p:sp>
      <p:sp>
        <p:nvSpPr>
          <p:cNvPr id="3" name="Title 2"/>
          <p:cNvSpPr>
            <a:spLocks noGrp="1"/>
          </p:cNvSpPr>
          <p:nvPr>
            <p:ph type="title"/>
          </p:nvPr>
        </p:nvSpPr>
        <p:spPr/>
        <p:txBody>
          <a:bodyPr/>
          <a:lstStyle/>
          <a:p>
            <a:r>
              <a:rPr lang="en-US" dirty="0" smtClean="0"/>
              <a:t>Weakness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err="1" smtClean="0"/>
              <a:t>Pseudomembranous</a:t>
            </a:r>
            <a:r>
              <a:rPr lang="en-US" dirty="0" smtClean="0"/>
              <a:t> colitis has been reported to be associated with the use of </a:t>
            </a:r>
            <a:r>
              <a:rPr lang="en-US" dirty="0" err="1" smtClean="0"/>
              <a:t>cefuroxime</a:t>
            </a:r>
            <a:r>
              <a:rPr lang="en-US" dirty="0" smtClean="0"/>
              <a:t> </a:t>
            </a:r>
            <a:r>
              <a:rPr lang="en-US" dirty="0" err="1" smtClean="0"/>
              <a:t>axetil</a:t>
            </a:r>
            <a:r>
              <a:rPr lang="en-US" dirty="0" smtClean="0"/>
              <a:t> and other broad spectrum antibiotics. So it is important to consider it’s diagnosis in patients administering </a:t>
            </a:r>
            <a:r>
              <a:rPr lang="en-US" dirty="0" err="1" smtClean="0"/>
              <a:t>cefuroxime</a:t>
            </a:r>
            <a:r>
              <a:rPr lang="en-US" dirty="0" smtClean="0"/>
              <a:t> </a:t>
            </a:r>
            <a:r>
              <a:rPr lang="en-US" dirty="0" err="1" smtClean="0"/>
              <a:t>axetil</a:t>
            </a:r>
            <a:r>
              <a:rPr lang="en-US" dirty="0" smtClean="0"/>
              <a:t> who develop </a:t>
            </a:r>
            <a:r>
              <a:rPr lang="en-US" dirty="0" err="1" smtClean="0"/>
              <a:t>diarrhoea</a:t>
            </a:r>
            <a:r>
              <a:rPr lang="en-US" dirty="0" smtClean="0"/>
              <a:t>.</a:t>
            </a:r>
          </a:p>
          <a:p>
            <a:pPr algn="just">
              <a:buNone/>
            </a:pPr>
            <a:endParaRPr lang="en-US" dirty="0" smtClean="0"/>
          </a:p>
          <a:p>
            <a:pPr algn="just"/>
            <a:r>
              <a:rPr lang="en-US" dirty="0" smtClean="0"/>
              <a:t>Treatment with broad spectrum antibiotic including </a:t>
            </a:r>
            <a:r>
              <a:rPr lang="en-US" dirty="0" err="1" smtClean="0"/>
              <a:t>cefuroxime</a:t>
            </a:r>
            <a:r>
              <a:rPr lang="en-US" dirty="0" smtClean="0"/>
              <a:t> </a:t>
            </a:r>
            <a:r>
              <a:rPr lang="en-US" dirty="0" err="1" smtClean="0"/>
              <a:t>axetil</a:t>
            </a:r>
            <a:r>
              <a:rPr lang="en-US" dirty="0" smtClean="0"/>
              <a:t> alters normal flora of the colon and may permit overgrowth of clostridia. Studies indicate that a toxin produced by C. </a:t>
            </a:r>
            <a:r>
              <a:rPr lang="en-US" dirty="0" err="1" smtClean="0"/>
              <a:t>difficile</a:t>
            </a:r>
            <a:r>
              <a:rPr lang="en-US" dirty="0" smtClean="0"/>
              <a:t> is one </a:t>
            </a:r>
            <a:r>
              <a:rPr lang="en-US" dirty="0" err="1" smtClean="0"/>
              <a:t>primay</a:t>
            </a:r>
            <a:r>
              <a:rPr lang="en-US" dirty="0" smtClean="0"/>
              <a:t> cause of antibiotic associated </a:t>
            </a:r>
            <a:r>
              <a:rPr lang="en-US" dirty="0" err="1" smtClean="0"/>
              <a:t>colitis.Mild</a:t>
            </a:r>
            <a:r>
              <a:rPr lang="en-US" dirty="0" smtClean="0"/>
              <a:t> cases of colitis may respond to the drug </a:t>
            </a:r>
            <a:r>
              <a:rPr lang="en-US" dirty="0" err="1" smtClean="0"/>
              <a:t>discontinuty</a:t>
            </a:r>
            <a:r>
              <a:rPr lang="en-US" dirty="0" smtClean="0"/>
              <a:t>.</a:t>
            </a:r>
          </a:p>
          <a:p>
            <a:pPr algn="just"/>
            <a:endParaRPr lang="en-US" dirty="0"/>
          </a:p>
        </p:txBody>
      </p:sp>
      <p:sp>
        <p:nvSpPr>
          <p:cNvPr id="3" name="Title 2"/>
          <p:cNvSpPr>
            <a:spLocks noGrp="1"/>
          </p:cNvSpPr>
          <p:nvPr>
            <p:ph type="title"/>
          </p:nvPr>
        </p:nvSpPr>
        <p:spPr/>
        <p:txBody>
          <a:bodyPr/>
          <a:lstStyle/>
          <a:p>
            <a:r>
              <a:rPr lang="en-US" dirty="0" smtClean="0"/>
              <a:t>Opportunity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Moderate to severe cases should be managed with fluid electrolyte. When the colitis is severe or not relieved discontinuance of </a:t>
            </a:r>
            <a:r>
              <a:rPr lang="en-US" dirty="0" err="1" smtClean="0"/>
              <a:t>cefuroxime</a:t>
            </a:r>
            <a:r>
              <a:rPr lang="en-US" dirty="0" smtClean="0"/>
              <a:t> </a:t>
            </a:r>
            <a:r>
              <a:rPr lang="en-US" dirty="0" err="1" smtClean="0"/>
              <a:t>axetil</a:t>
            </a:r>
            <a:r>
              <a:rPr lang="en-US" dirty="0" smtClean="0"/>
              <a:t> administration, consideration should be given to the administration of the oral </a:t>
            </a:r>
            <a:r>
              <a:rPr lang="en-US" dirty="0" err="1" smtClean="0"/>
              <a:t>vancomycin</a:t>
            </a:r>
            <a:r>
              <a:rPr lang="en-US" dirty="0" smtClean="0"/>
              <a:t> or </a:t>
            </a:r>
            <a:r>
              <a:rPr lang="en-US" dirty="0" smtClean="0"/>
              <a:t>other </a:t>
            </a:r>
            <a:r>
              <a:rPr lang="en-US" dirty="0" smtClean="0"/>
              <a:t>suitable therapy.</a:t>
            </a:r>
            <a:endParaRPr lang="en-US" dirty="0"/>
          </a:p>
        </p:txBody>
      </p:sp>
      <p:sp>
        <p:nvSpPr>
          <p:cNvPr id="3" name="Title 2"/>
          <p:cNvSpPr>
            <a:spLocks noGrp="1"/>
          </p:cNvSpPr>
          <p:nvPr>
            <p:ph type="title"/>
          </p:nvPr>
        </p:nvSpPr>
        <p:spPr/>
        <p:txBody>
          <a:bodyPr/>
          <a:lstStyle/>
          <a:p>
            <a:r>
              <a:rPr lang="en-US" dirty="0" smtClean="0"/>
              <a:t>Opportunity</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In the present time in India lots of Pharmaceutical company produce this type of the drug and doctors should be prescribed this drug too much for the </a:t>
            </a:r>
            <a:r>
              <a:rPr lang="en-US" dirty="0" err="1" smtClean="0"/>
              <a:t>treatment.Many</a:t>
            </a:r>
            <a:r>
              <a:rPr lang="en-US" dirty="0" smtClean="0"/>
              <a:t> pharmaceutical industry produce this category drug with </a:t>
            </a:r>
            <a:r>
              <a:rPr lang="en-US" dirty="0" err="1" smtClean="0"/>
              <a:t>parenteral</a:t>
            </a:r>
            <a:r>
              <a:rPr lang="en-US" dirty="0" smtClean="0"/>
              <a:t> route also and with varying prices.</a:t>
            </a:r>
            <a:endParaRPr lang="en-US" dirty="0"/>
          </a:p>
        </p:txBody>
      </p:sp>
      <p:sp>
        <p:nvSpPr>
          <p:cNvPr id="3" name="Title 2"/>
          <p:cNvSpPr>
            <a:spLocks noGrp="1"/>
          </p:cNvSpPr>
          <p:nvPr>
            <p:ph type="title"/>
          </p:nvPr>
        </p:nvSpPr>
        <p:spPr/>
        <p:txBody>
          <a:bodyPr/>
          <a:lstStyle/>
          <a:p>
            <a:r>
              <a:rPr lang="en-US" dirty="0" smtClean="0"/>
              <a:t>Threat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defRPr/>
            </a:pPr>
            <a:r>
              <a:rPr lang="en-US" dirty="0" smtClean="0"/>
              <a:t>Is often created during a retreat or planning session that allows several hours for both brainstorming and more structured analysis.</a:t>
            </a:r>
          </a:p>
          <a:p>
            <a:pPr algn="just">
              <a:buNone/>
              <a:defRPr/>
            </a:pPr>
            <a:r>
              <a:rPr lang="en-US" dirty="0" smtClean="0"/>
              <a:t> </a:t>
            </a:r>
          </a:p>
          <a:p>
            <a:pPr algn="just">
              <a:defRPr/>
            </a:pPr>
            <a:r>
              <a:rPr lang="en-US" dirty="0" smtClean="0"/>
              <a:t>The best results come when participants are encouraged to have an open attitude about possibilities. </a:t>
            </a:r>
          </a:p>
          <a:p>
            <a:endParaRPr lang="en-US" dirty="0"/>
          </a:p>
        </p:txBody>
      </p:sp>
      <p:sp>
        <p:nvSpPr>
          <p:cNvPr id="3" name="Title 2"/>
          <p:cNvSpPr>
            <a:spLocks noGrp="1"/>
          </p:cNvSpPr>
          <p:nvPr>
            <p:ph type="title"/>
          </p:nvPr>
        </p:nvSpPr>
        <p:spPr/>
        <p:txBody>
          <a:bodyPr/>
          <a:lstStyle/>
          <a:p>
            <a:r>
              <a:rPr lang="en-US" dirty="0" smtClean="0"/>
              <a:t>When SWOT analysis is done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762000" y="2102643"/>
            <a:ext cx="7772400" cy="4114800"/>
          </a:xfrm>
        </p:spPr>
        <p:style>
          <a:lnRef idx="1">
            <a:schemeClr val="accent5"/>
          </a:lnRef>
          <a:fillRef idx="2">
            <a:schemeClr val="accent5"/>
          </a:fillRef>
          <a:effectRef idx="1">
            <a:schemeClr val="accent5"/>
          </a:effectRef>
          <a:fontRef idx="minor">
            <a:schemeClr val="dk1"/>
          </a:fontRef>
        </p:style>
        <p:txBody>
          <a:bodyPr/>
          <a:lstStyle/>
          <a:p>
            <a:pPr>
              <a:buFont typeface="Wingdings" pitchFamily="2" charset="2"/>
              <a:buNone/>
            </a:pPr>
            <a:r>
              <a:rPr lang="en-AU" b="1" dirty="0" smtClean="0">
                <a:solidFill>
                  <a:srgbClr val="FF8D00"/>
                </a:solidFill>
              </a:rPr>
              <a:t>SWOT is a summary of your </a:t>
            </a:r>
          </a:p>
          <a:p>
            <a:r>
              <a:rPr lang="en-AU" sz="3600" b="1" dirty="0" smtClean="0">
                <a:solidFill>
                  <a:schemeClr val="tx1">
                    <a:lumMod val="95000"/>
                    <a:lumOff val="5000"/>
                  </a:schemeClr>
                </a:solidFill>
              </a:rPr>
              <a:t>S</a:t>
            </a:r>
            <a:r>
              <a:rPr lang="en-AU" b="1" dirty="0" smtClean="0">
                <a:solidFill>
                  <a:schemeClr val="tx1">
                    <a:lumMod val="95000"/>
                    <a:lumOff val="5000"/>
                  </a:schemeClr>
                </a:solidFill>
              </a:rPr>
              <a:t>trengths </a:t>
            </a:r>
          </a:p>
          <a:p>
            <a:r>
              <a:rPr lang="en-AU" sz="3600" b="1" dirty="0" smtClean="0">
                <a:solidFill>
                  <a:srgbClr val="FF0000"/>
                </a:solidFill>
              </a:rPr>
              <a:t>W</a:t>
            </a:r>
            <a:r>
              <a:rPr lang="en-AU" b="1" dirty="0" smtClean="0">
                <a:solidFill>
                  <a:srgbClr val="FF0000"/>
                </a:solidFill>
              </a:rPr>
              <a:t>eaknesses</a:t>
            </a:r>
          </a:p>
          <a:p>
            <a:r>
              <a:rPr lang="en-AU" sz="3600" b="1" dirty="0" smtClean="0">
                <a:solidFill>
                  <a:schemeClr val="accent2">
                    <a:lumMod val="50000"/>
                  </a:schemeClr>
                </a:solidFill>
              </a:rPr>
              <a:t>O</a:t>
            </a:r>
            <a:r>
              <a:rPr lang="en-AU" b="1" dirty="0" smtClean="0">
                <a:solidFill>
                  <a:schemeClr val="accent2">
                    <a:lumMod val="50000"/>
                  </a:schemeClr>
                </a:solidFill>
              </a:rPr>
              <a:t>pportunities</a:t>
            </a:r>
            <a:r>
              <a:rPr lang="en-AU" dirty="0" smtClean="0">
                <a:solidFill>
                  <a:schemeClr val="folHlink"/>
                </a:solidFill>
              </a:rPr>
              <a:t> </a:t>
            </a:r>
          </a:p>
          <a:p>
            <a:r>
              <a:rPr lang="en-AU" sz="3600" b="1" dirty="0" smtClean="0">
                <a:solidFill>
                  <a:srgbClr val="FF0000"/>
                </a:solidFill>
              </a:rPr>
              <a:t>T</a:t>
            </a:r>
            <a:r>
              <a:rPr lang="en-AU" b="1" dirty="0" smtClean="0">
                <a:solidFill>
                  <a:srgbClr val="FF0000"/>
                </a:solidFill>
              </a:rPr>
              <a:t>hreats</a:t>
            </a:r>
          </a:p>
        </p:txBody>
      </p:sp>
      <p:sp>
        <p:nvSpPr>
          <p:cNvPr id="6157" name="Rectangle 2"/>
          <p:cNvSpPr>
            <a:spLocks noGrp="1" noChangeArrowheads="1"/>
          </p:cNvSpPr>
          <p:nvPr>
            <p:ph type="title"/>
          </p:nvPr>
        </p:nvSpPr>
        <p:spPr>
          <a:xfrm>
            <a:off x="533400" y="0"/>
            <a:ext cx="7772400" cy="1143000"/>
          </a:xfrm>
        </p:spPr>
        <p:txBody>
          <a:bodyPr/>
          <a:lstStyle/>
          <a:p>
            <a:pPr eaLnBrk="1" hangingPunct="1"/>
            <a:r>
              <a:rPr lang="en-US" smtClean="0"/>
              <a:t>SWOT Analysis</a:t>
            </a:r>
          </a:p>
        </p:txBody>
      </p:sp>
      <p:sp>
        <p:nvSpPr>
          <p:cNvPr id="6147" name="Line 4"/>
          <p:cNvSpPr>
            <a:spLocks noChangeShapeType="1"/>
          </p:cNvSpPr>
          <p:nvPr/>
        </p:nvSpPr>
        <p:spPr bwMode="auto">
          <a:xfrm>
            <a:off x="3276600" y="2971800"/>
            <a:ext cx="1943100" cy="0"/>
          </a:xfrm>
          <a:prstGeom prst="line">
            <a:avLst/>
          </a:prstGeom>
          <a:noFill/>
          <a:ln w="38100">
            <a:solidFill>
              <a:schemeClr val="accent1"/>
            </a:solidFill>
            <a:round/>
            <a:headEnd/>
            <a:tailEnd/>
          </a:ln>
        </p:spPr>
        <p:txBody>
          <a:bodyPr/>
          <a:lstStyle/>
          <a:p>
            <a:endParaRPr lang="en-US"/>
          </a:p>
        </p:txBody>
      </p:sp>
      <p:sp>
        <p:nvSpPr>
          <p:cNvPr id="6148" name="Line 5"/>
          <p:cNvSpPr>
            <a:spLocks noChangeShapeType="1"/>
          </p:cNvSpPr>
          <p:nvPr/>
        </p:nvSpPr>
        <p:spPr bwMode="auto">
          <a:xfrm>
            <a:off x="3581400" y="3581400"/>
            <a:ext cx="1655763" cy="0"/>
          </a:xfrm>
          <a:prstGeom prst="line">
            <a:avLst/>
          </a:prstGeom>
          <a:noFill/>
          <a:ln w="38100">
            <a:solidFill>
              <a:schemeClr val="accent1"/>
            </a:solidFill>
            <a:round/>
            <a:headEnd/>
            <a:tailEnd/>
          </a:ln>
        </p:spPr>
        <p:txBody>
          <a:bodyPr/>
          <a:lstStyle/>
          <a:p>
            <a:endParaRPr lang="en-US"/>
          </a:p>
        </p:txBody>
      </p:sp>
      <p:sp>
        <p:nvSpPr>
          <p:cNvPr id="6149" name="Line 6"/>
          <p:cNvSpPr>
            <a:spLocks noChangeShapeType="1"/>
          </p:cNvSpPr>
          <p:nvPr/>
        </p:nvSpPr>
        <p:spPr bwMode="auto">
          <a:xfrm>
            <a:off x="5181600" y="2971800"/>
            <a:ext cx="0" cy="647700"/>
          </a:xfrm>
          <a:prstGeom prst="line">
            <a:avLst/>
          </a:prstGeom>
          <a:noFill/>
          <a:ln w="38100">
            <a:solidFill>
              <a:schemeClr val="accent1"/>
            </a:solidFill>
            <a:round/>
            <a:headEnd/>
            <a:tailEnd/>
          </a:ln>
        </p:spPr>
        <p:txBody>
          <a:bodyPr/>
          <a:lstStyle/>
          <a:p>
            <a:endParaRPr lang="en-US"/>
          </a:p>
        </p:txBody>
      </p:sp>
      <p:sp>
        <p:nvSpPr>
          <p:cNvPr id="6150" name="Line 7"/>
          <p:cNvSpPr>
            <a:spLocks noChangeShapeType="1"/>
          </p:cNvSpPr>
          <p:nvPr/>
        </p:nvSpPr>
        <p:spPr bwMode="auto">
          <a:xfrm>
            <a:off x="5181600" y="3276600"/>
            <a:ext cx="647700" cy="0"/>
          </a:xfrm>
          <a:prstGeom prst="line">
            <a:avLst/>
          </a:prstGeom>
          <a:noFill/>
          <a:ln w="38100">
            <a:solidFill>
              <a:schemeClr val="accent1"/>
            </a:solidFill>
            <a:round/>
            <a:headEnd/>
            <a:tailEnd/>
          </a:ln>
        </p:spPr>
        <p:txBody>
          <a:bodyPr/>
          <a:lstStyle/>
          <a:p>
            <a:endParaRPr lang="en-US"/>
          </a:p>
        </p:txBody>
      </p:sp>
      <p:sp>
        <p:nvSpPr>
          <p:cNvPr id="6151" name="Text Box 8"/>
          <p:cNvSpPr txBox="1">
            <a:spLocks noChangeArrowheads="1"/>
          </p:cNvSpPr>
          <p:nvPr/>
        </p:nvSpPr>
        <p:spPr bwMode="auto">
          <a:xfrm>
            <a:off x="6019800" y="2973169"/>
            <a:ext cx="2087563" cy="646331"/>
          </a:xfrm>
          <a:prstGeom prst="rect">
            <a:avLst/>
          </a:prstGeom>
          <a:noFill/>
          <a:ln w="9525">
            <a:noFill/>
            <a:miter lim="800000"/>
            <a:headEnd/>
            <a:tailEnd/>
          </a:ln>
        </p:spPr>
        <p:txBody>
          <a:bodyPr>
            <a:spAutoFit/>
          </a:bodyPr>
          <a:lstStyle/>
          <a:p>
            <a:pPr>
              <a:spcBef>
                <a:spcPct val="50000"/>
              </a:spcBef>
            </a:pPr>
            <a:r>
              <a:rPr lang="en-AU" sz="3600" b="1" dirty="0">
                <a:solidFill>
                  <a:schemeClr val="bg2">
                    <a:lumMod val="10000"/>
                  </a:schemeClr>
                </a:solidFill>
              </a:rPr>
              <a:t>Internal </a:t>
            </a:r>
          </a:p>
        </p:txBody>
      </p:sp>
      <p:sp>
        <p:nvSpPr>
          <p:cNvPr id="6152" name="Line 9"/>
          <p:cNvSpPr>
            <a:spLocks noChangeShapeType="1"/>
          </p:cNvSpPr>
          <p:nvPr/>
        </p:nvSpPr>
        <p:spPr bwMode="auto">
          <a:xfrm>
            <a:off x="3657600" y="4343400"/>
            <a:ext cx="1511300" cy="0"/>
          </a:xfrm>
          <a:prstGeom prst="line">
            <a:avLst/>
          </a:prstGeom>
          <a:noFill/>
          <a:ln w="38100">
            <a:solidFill>
              <a:schemeClr val="accent1"/>
            </a:solidFill>
            <a:round/>
            <a:headEnd/>
            <a:tailEnd/>
          </a:ln>
        </p:spPr>
        <p:txBody>
          <a:bodyPr/>
          <a:lstStyle/>
          <a:p>
            <a:endParaRPr lang="en-US"/>
          </a:p>
        </p:txBody>
      </p:sp>
      <p:sp>
        <p:nvSpPr>
          <p:cNvPr id="6153" name="Line 10"/>
          <p:cNvSpPr>
            <a:spLocks noChangeShapeType="1"/>
          </p:cNvSpPr>
          <p:nvPr/>
        </p:nvSpPr>
        <p:spPr bwMode="auto">
          <a:xfrm>
            <a:off x="2667000" y="4953000"/>
            <a:ext cx="2519363" cy="0"/>
          </a:xfrm>
          <a:prstGeom prst="line">
            <a:avLst/>
          </a:prstGeom>
          <a:noFill/>
          <a:ln w="38100">
            <a:solidFill>
              <a:schemeClr val="accent1"/>
            </a:solidFill>
            <a:round/>
            <a:headEnd/>
            <a:tailEnd/>
          </a:ln>
        </p:spPr>
        <p:txBody>
          <a:bodyPr/>
          <a:lstStyle/>
          <a:p>
            <a:endParaRPr lang="en-US"/>
          </a:p>
        </p:txBody>
      </p:sp>
      <p:sp>
        <p:nvSpPr>
          <p:cNvPr id="6154" name="Line 11"/>
          <p:cNvSpPr>
            <a:spLocks noChangeShapeType="1"/>
          </p:cNvSpPr>
          <p:nvPr/>
        </p:nvSpPr>
        <p:spPr bwMode="auto">
          <a:xfrm>
            <a:off x="5181600" y="4343400"/>
            <a:ext cx="0" cy="647700"/>
          </a:xfrm>
          <a:prstGeom prst="line">
            <a:avLst/>
          </a:prstGeom>
          <a:noFill/>
          <a:ln w="38100">
            <a:solidFill>
              <a:schemeClr val="accent1"/>
            </a:solidFill>
            <a:round/>
            <a:headEnd/>
            <a:tailEnd/>
          </a:ln>
        </p:spPr>
        <p:txBody>
          <a:bodyPr/>
          <a:lstStyle/>
          <a:p>
            <a:endParaRPr lang="en-US"/>
          </a:p>
        </p:txBody>
      </p:sp>
      <p:sp>
        <p:nvSpPr>
          <p:cNvPr id="6155" name="Line 12"/>
          <p:cNvSpPr>
            <a:spLocks noChangeShapeType="1"/>
          </p:cNvSpPr>
          <p:nvPr/>
        </p:nvSpPr>
        <p:spPr bwMode="auto">
          <a:xfrm>
            <a:off x="5181600" y="4648200"/>
            <a:ext cx="647700" cy="0"/>
          </a:xfrm>
          <a:prstGeom prst="line">
            <a:avLst/>
          </a:prstGeom>
          <a:noFill/>
          <a:ln w="38100">
            <a:solidFill>
              <a:schemeClr val="accent1"/>
            </a:solidFill>
            <a:round/>
            <a:headEnd/>
            <a:tailEnd/>
          </a:ln>
        </p:spPr>
        <p:txBody>
          <a:bodyPr/>
          <a:lstStyle/>
          <a:p>
            <a:endParaRPr lang="en-US"/>
          </a:p>
        </p:txBody>
      </p:sp>
      <p:sp>
        <p:nvSpPr>
          <p:cNvPr id="6156" name="Text Box 13"/>
          <p:cNvSpPr txBox="1">
            <a:spLocks noChangeArrowheads="1"/>
          </p:cNvSpPr>
          <p:nvPr/>
        </p:nvSpPr>
        <p:spPr bwMode="auto">
          <a:xfrm>
            <a:off x="6019800" y="4464843"/>
            <a:ext cx="2087563" cy="584775"/>
          </a:xfrm>
          <a:prstGeom prst="rect">
            <a:avLst/>
          </a:prstGeom>
          <a:noFill/>
          <a:ln w="9525">
            <a:noFill/>
            <a:miter lim="800000"/>
            <a:headEnd/>
            <a:tailEnd/>
          </a:ln>
        </p:spPr>
        <p:txBody>
          <a:bodyPr>
            <a:spAutoFit/>
          </a:bodyPr>
          <a:lstStyle/>
          <a:p>
            <a:pPr>
              <a:spcBef>
                <a:spcPct val="50000"/>
              </a:spcBef>
            </a:pPr>
            <a:r>
              <a:rPr lang="en-AU" sz="3200" b="1" dirty="0">
                <a:solidFill>
                  <a:srgbClr val="FF0000"/>
                </a:solidFill>
              </a:rPr>
              <a:t>External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85800" y="1219200"/>
            <a:ext cx="7772400" cy="4114800"/>
          </a:xfrm>
        </p:spPr>
        <p:txBody>
          <a:bodyPr>
            <a:normAutofit fontScale="77500" lnSpcReduction="20000"/>
          </a:bodyPr>
          <a:lstStyle/>
          <a:p>
            <a:pPr algn="just" eaLnBrk="1" hangingPunct="1"/>
            <a:r>
              <a:rPr lang="en-US" sz="2800" b="1" dirty="0" smtClean="0">
                <a:solidFill>
                  <a:srgbClr val="FF0000"/>
                </a:solidFill>
              </a:rPr>
              <a:t>Strengths and Weaknesses</a:t>
            </a:r>
            <a:r>
              <a:rPr lang="en-US" sz="2800" dirty="0" smtClean="0">
                <a:solidFill>
                  <a:srgbClr val="FF0000"/>
                </a:solidFill>
              </a:rPr>
              <a:t> </a:t>
            </a:r>
            <a:r>
              <a:rPr lang="en-US" sz="2800" dirty="0" smtClean="0">
                <a:solidFill>
                  <a:schemeClr val="bg2">
                    <a:lumMod val="10000"/>
                  </a:schemeClr>
                </a:solidFill>
              </a:rPr>
              <a:t>are considered </a:t>
            </a:r>
            <a:r>
              <a:rPr lang="en-US" sz="2800" b="1" i="1" dirty="0" smtClean="0">
                <a:solidFill>
                  <a:schemeClr val="bg2">
                    <a:lumMod val="10000"/>
                  </a:schemeClr>
                </a:solidFill>
              </a:rPr>
              <a:t>internal</a:t>
            </a:r>
            <a:r>
              <a:rPr lang="en-US" sz="2800" i="1" dirty="0" smtClean="0">
                <a:solidFill>
                  <a:schemeClr val="bg2">
                    <a:lumMod val="10000"/>
                  </a:schemeClr>
                </a:solidFill>
              </a:rPr>
              <a:t> </a:t>
            </a:r>
            <a:r>
              <a:rPr lang="en-US" sz="2800" dirty="0" smtClean="0">
                <a:solidFill>
                  <a:schemeClr val="bg2">
                    <a:lumMod val="10000"/>
                  </a:schemeClr>
                </a:solidFill>
              </a:rPr>
              <a:t>factors---meaning you as the business owner can control them.  </a:t>
            </a:r>
          </a:p>
          <a:p>
            <a:pPr algn="just" eaLnBrk="1" hangingPunct="1">
              <a:buNone/>
            </a:pPr>
            <a:endParaRPr lang="en-US" sz="2800" dirty="0" smtClean="0">
              <a:solidFill>
                <a:schemeClr val="bg2">
                  <a:lumMod val="10000"/>
                </a:schemeClr>
              </a:solidFill>
            </a:endParaRPr>
          </a:p>
          <a:p>
            <a:pPr algn="just">
              <a:lnSpc>
                <a:spcPct val="150000"/>
              </a:lnSpc>
            </a:pPr>
            <a:r>
              <a:rPr lang="en-US" sz="2800" dirty="0" smtClean="0">
                <a:solidFill>
                  <a:srgbClr val="FF0000"/>
                </a:solidFill>
                <a:latin typeface="Tohama"/>
              </a:rPr>
              <a:t>Strengths </a:t>
            </a:r>
            <a:r>
              <a:rPr lang="en-US" sz="2800" dirty="0" smtClean="0">
                <a:latin typeface="Tohama"/>
              </a:rPr>
              <a:t>- internal attributes and resources that support a successful outcome.</a:t>
            </a:r>
          </a:p>
          <a:p>
            <a:pPr algn="just">
              <a:lnSpc>
                <a:spcPct val="150000"/>
              </a:lnSpc>
            </a:pPr>
            <a:r>
              <a:rPr lang="en-US" sz="2800" dirty="0" smtClean="0">
                <a:solidFill>
                  <a:srgbClr val="FF0000"/>
                </a:solidFill>
                <a:latin typeface="Tohama"/>
              </a:rPr>
              <a:t>Weaknesses </a:t>
            </a:r>
            <a:r>
              <a:rPr lang="en-US" sz="2800" dirty="0" smtClean="0">
                <a:latin typeface="Tohama"/>
              </a:rPr>
              <a:t>- internal attributes resources that work against a successful outcome.</a:t>
            </a:r>
          </a:p>
          <a:p>
            <a:pPr algn="just" eaLnBrk="1" hangingPunct="1">
              <a:buNone/>
            </a:pPr>
            <a:endParaRPr lang="en-US" sz="2800" dirty="0" smtClean="0">
              <a:solidFill>
                <a:schemeClr val="bg2">
                  <a:lumMod val="10000"/>
                </a:schemeClr>
              </a:solidFill>
            </a:endParaRPr>
          </a:p>
          <a:p>
            <a:pPr eaLnBrk="1" hangingPunct="1">
              <a:buFontTx/>
              <a:buNone/>
            </a:pPr>
            <a:endParaRPr lang="en-US" sz="2800" dirty="0" smtClean="0">
              <a:solidFill>
                <a:srgbClr val="FFFF00"/>
              </a:solidFill>
            </a:endParaRPr>
          </a:p>
          <a:p>
            <a:pPr algn="just" eaLnBrk="1" hangingPunct="1">
              <a:buNone/>
            </a:pPr>
            <a:r>
              <a:rPr lang="en-US" sz="2800" dirty="0" smtClean="0">
                <a:solidFill>
                  <a:schemeClr val="bg2">
                    <a:lumMod val="10000"/>
                  </a:schemeClr>
                </a:solidFill>
              </a:rPr>
              <a:t>. </a:t>
            </a:r>
            <a:endParaRPr lang="en-US" sz="2800" i="1" dirty="0" smtClean="0">
              <a:solidFill>
                <a:schemeClr val="bg2">
                  <a:lumMod val="10000"/>
                </a:schemeClr>
              </a:solidFill>
            </a:endParaRPr>
          </a:p>
        </p:txBody>
      </p:sp>
      <p:sp>
        <p:nvSpPr>
          <p:cNvPr id="7170" name="Rectangle 2"/>
          <p:cNvSpPr>
            <a:spLocks noGrp="1" noChangeArrowheads="1"/>
          </p:cNvSpPr>
          <p:nvPr>
            <p:ph type="title"/>
          </p:nvPr>
        </p:nvSpPr>
        <p:spPr>
          <a:xfrm>
            <a:off x="685800" y="0"/>
            <a:ext cx="7772400" cy="1143000"/>
          </a:xfrm>
        </p:spPr>
        <p:txBody>
          <a:bodyPr>
            <a:normAutofit/>
          </a:bodyPr>
          <a:lstStyle/>
          <a:p>
            <a:r>
              <a:rPr lang="en-US" sz="2400" dirty="0" smtClean="0">
                <a:latin typeface="Tohama"/>
              </a:rPr>
              <a:t>SWOT analysis examines four elements…</a:t>
            </a: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400" b="1" dirty="0" smtClean="0">
                <a:solidFill>
                  <a:srgbClr val="FF0000"/>
                </a:solidFill>
              </a:rPr>
              <a:t>Opportunities and Threats</a:t>
            </a:r>
            <a:r>
              <a:rPr lang="en-US" sz="2400" i="1" dirty="0" smtClean="0">
                <a:solidFill>
                  <a:srgbClr val="FF0000"/>
                </a:solidFill>
              </a:rPr>
              <a:t> </a:t>
            </a:r>
            <a:r>
              <a:rPr lang="en-US" sz="2400" dirty="0" smtClean="0">
                <a:solidFill>
                  <a:schemeClr val="bg2">
                    <a:lumMod val="10000"/>
                  </a:schemeClr>
                </a:solidFill>
              </a:rPr>
              <a:t>are considered </a:t>
            </a:r>
            <a:r>
              <a:rPr lang="en-US" sz="2400" i="1" dirty="0" smtClean="0">
                <a:solidFill>
                  <a:schemeClr val="bg2">
                    <a:lumMod val="10000"/>
                  </a:schemeClr>
                </a:solidFill>
              </a:rPr>
              <a:t>external</a:t>
            </a:r>
            <a:r>
              <a:rPr lang="en-US" sz="2400" dirty="0" smtClean="0">
                <a:solidFill>
                  <a:schemeClr val="bg2">
                    <a:lumMod val="10000"/>
                  </a:schemeClr>
                </a:solidFill>
              </a:rPr>
              <a:t> factors---meaning you have little control over them.  It is your job as a business owner to </a:t>
            </a:r>
            <a:r>
              <a:rPr lang="en-US" sz="2400" b="1" dirty="0" smtClean="0">
                <a:solidFill>
                  <a:schemeClr val="bg2">
                    <a:lumMod val="10000"/>
                  </a:schemeClr>
                </a:solidFill>
              </a:rPr>
              <a:t>respond</a:t>
            </a:r>
            <a:r>
              <a:rPr lang="en-US" sz="2400" dirty="0" smtClean="0">
                <a:solidFill>
                  <a:schemeClr val="bg2">
                    <a:lumMod val="10000"/>
                  </a:schemeClr>
                </a:solidFill>
              </a:rPr>
              <a:t> appropriately</a:t>
            </a:r>
          </a:p>
          <a:p>
            <a:pPr algn="just">
              <a:lnSpc>
                <a:spcPct val="150000"/>
              </a:lnSpc>
            </a:pPr>
            <a:r>
              <a:rPr lang="en-US" sz="2800" dirty="0" smtClean="0">
                <a:solidFill>
                  <a:srgbClr val="FF0000"/>
                </a:solidFill>
                <a:latin typeface="Tohama"/>
              </a:rPr>
              <a:t>Opportunities -</a:t>
            </a:r>
            <a:r>
              <a:rPr lang="en-US" sz="2800" dirty="0" smtClean="0">
                <a:latin typeface="Tohama"/>
              </a:rPr>
              <a:t> external factors the project can use to its advantage.</a:t>
            </a:r>
          </a:p>
          <a:p>
            <a:pPr algn="just">
              <a:lnSpc>
                <a:spcPct val="150000"/>
              </a:lnSpc>
            </a:pPr>
            <a:r>
              <a:rPr lang="en-US" sz="2800" dirty="0" smtClean="0">
                <a:solidFill>
                  <a:srgbClr val="FF0000"/>
                </a:solidFill>
                <a:latin typeface="Tohama"/>
              </a:rPr>
              <a:t>Threats</a:t>
            </a:r>
            <a:r>
              <a:rPr lang="en-US" sz="2800" dirty="0" smtClean="0">
                <a:latin typeface="Tohama"/>
              </a:rPr>
              <a:t> - external factors that could jeopardize the project.</a:t>
            </a:r>
          </a:p>
          <a:p>
            <a:pPr>
              <a:buNone/>
            </a:pPr>
            <a:endParaRPr lang="en-US" dirty="0"/>
          </a:p>
        </p:txBody>
      </p:sp>
      <p:sp>
        <p:nvSpPr>
          <p:cNvPr id="3" name="Title 2"/>
          <p:cNvSpPr>
            <a:spLocks noGrp="1"/>
          </p:cNvSpPr>
          <p:nvPr>
            <p:ph type="title"/>
          </p:nvPr>
        </p:nvSpPr>
        <p:spPr/>
        <p:txBody>
          <a:bodyPr>
            <a:normAutofit/>
          </a:bodyPr>
          <a:lstStyle/>
          <a:p>
            <a:r>
              <a:rPr lang="en-US" sz="2400" dirty="0" smtClean="0">
                <a:latin typeface="Tohama"/>
              </a:rPr>
              <a:t>SWOT analysis examines four elements…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p:cNvSpPr/>
          <p:nvPr/>
        </p:nvSpPr>
        <p:spPr>
          <a:xfrm>
            <a:off x="1698" y="1957550"/>
            <a:ext cx="9144000" cy="1206564"/>
          </a:xfrm>
          <a:prstGeom prst="rect">
            <a:avLst/>
          </a:prstGeom>
          <a:gradFill>
            <a:gsLst>
              <a:gs pos="43000">
                <a:schemeClr val="accent1">
                  <a:tint val="100000"/>
                  <a:shade val="100000"/>
                  <a:satMod val="130000"/>
                  <a:alpha val="0"/>
                </a:schemeClr>
              </a:gs>
              <a:gs pos="100000">
                <a:schemeClr val="tx1">
                  <a:lumMod val="95000"/>
                  <a:lumOff val="5000"/>
                  <a:alpha val="20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grpSp>
        <p:nvGrpSpPr>
          <p:cNvPr id="2" name="Group 7"/>
          <p:cNvGrpSpPr/>
          <p:nvPr/>
        </p:nvGrpSpPr>
        <p:grpSpPr>
          <a:xfrm>
            <a:off x="5257815" y="2241570"/>
            <a:ext cx="2730671" cy="3392724"/>
            <a:chOff x="5289705" y="1347770"/>
            <a:chExt cx="3308602" cy="4110775"/>
          </a:xfrm>
          <a:gradFill flip="none" rotWithShape="1">
            <a:gsLst>
              <a:gs pos="0">
                <a:schemeClr val="tx1"/>
              </a:gs>
              <a:gs pos="100000">
                <a:schemeClr val="tx1">
                  <a:lumMod val="75000"/>
                  <a:lumOff val="25000"/>
                </a:schemeClr>
              </a:gs>
            </a:gsLst>
            <a:lin ang="16200000" scaled="0"/>
            <a:tileRect/>
          </a:gradFill>
          <a:effectLst>
            <a:outerShdw dist="76200" dir="720000" algn="tl" rotWithShape="0">
              <a:srgbClr val="000000"/>
            </a:outerShdw>
            <a:reflection stA="34000" endPos="29000" dist="12700" dir="5400000" sy="-100000" algn="bl" rotWithShape="0"/>
          </a:effectLst>
        </p:grpSpPr>
        <p:sp>
          <p:nvSpPr>
            <p:cNvPr id="5" name="Oval 4"/>
            <p:cNvSpPr/>
            <p:nvPr/>
          </p:nvSpPr>
          <p:spPr>
            <a:xfrm>
              <a:off x="6564672" y="1347770"/>
              <a:ext cx="715205" cy="764806"/>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6" name="Rounded Rectangle 5"/>
            <p:cNvSpPr/>
            <p:nvPr/>
          </p:nvSpPr>
          <p:spPr>
            <a:xfrm>
              <a:off x="6428263" y="2170296"/>
              <a:ext cx="989399" cy="1712832"/>
            </a:xfrm>
            <a:prstGeom prst="roundRect">
              <a:avLst>
                <a:gd name="adj" fmla="val 29794"/>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7" name="Rounded Rectangle 6"/>
            <p:cNvSpPr/>
            <p:nvPr/>
          </p:nvSpPr>
          <p:spPr>
            <a:xfrm>
              <a:off x="6514849" y="3550378"/>
              <a:ext cx="361165" cy="190816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64" name="Rounded Rectangle 63"/>
            <p:cNvSpPr/>
            <p:nvPr/>
          </p:nvSpPr>
          <p:spPr>
            <a:xfrm>
              <a:off x="6996976" y="3550378"/>
              <a:ext cx="361165" cy="190816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65" name="Rounded Rectangle 64"/>
            <p:cNvSpPr/>
            <p:nvPr/>
          </p:nvSpPr>
          <p:spPr>
            <a:xfrm rot="7480175">
              <a:off x="5900435" y="1253344"/>
              <a:ext cx="361164" cy="1582624"/>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66" name="Rounded Rectangle 65"/>
            <p:cNvSpPr/>
            <p:nvPr/>
          </p:nvSpPr>
          <p:spPr>
            <a:xfrm rot="14157995">
              <a:off x="7634344" y="1247420"/>
              <a:ext cx="361164" cy="1566762"/>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grpSp>
      <p:grpSp>
        <p:nvGrpSpPr>
          <p:cNvPr id="3" name="Group 3"/>
          <p:cNvGrpSpPr>
            <a:grpSpLocks/>
          </p:cNvGrpSpPr>
          <p:nvPr/>
        </p:nvGrpSpPr>
        <p:grpSpPr bwMode="auto">
          <a:xfrm rot="-720499">
            <a:off x="5054863" y="1241826"/>
            <a:ext cx="4895093" cy="1822450"/>
            <a:chOff x="2491934" y="1616999"/>
            <a:chExt cx="6904999" cy="1823371"/>
          </a:xfrm>
        </p:grpSpPr>
        <p:sp>
          <p:nvSpPr>
            <p:cNvPr id="48" name="Rounded Rectangle 47"/>
            <p:cNvSpPr/>
            <p:nvPr/>
          </p:nvSpPr>
          <p:spPr>
            <a:xfrm rot="1322958">
              <a:off x="4434788" y="1882566"/>
              <a:ext cx="1195280" cy="673440"/>
            </a:xfrm>
            <a:prstGeom prst="roundRect">
              <a:avLst>
                <a:gd name="adj" fmla="val 50000"/>
              </a:avLst>
            </a:prstGeom>
            <a:noFill/>
            <a:ln w="2540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49" name="Rounded Rectangle 48"/>
            <p:cNvSpPr/>
            <p:nvPr/>
          </p:nvSpPr>
          <p:spPr>
            <a:xfrm rot="21378271">
              <a:off x="6335723" y="2269289"/>
              <a:ext cx="1195280" cy="673440"/>
            </a:xfrm>
            <a:prstGeom prst="roundRect">
              <a:avLst>
                <a:gd name="adj" fmla="val 50000"/>
              </a:avLst>
            </a:prstGeom>
            <a:noFill/>
            <a:ln w="2540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50" name="Rounded Rectangle 49"/>
            <p:cNvSpPr/>
            <p:nvPr/>
          </p:nvSpPr>
          <p:spPr>
            <a:xfrm rot="21378271">
              <a:off x="2530458" y="1634751"/>
              <a:ext cx="1195280" cy="671852"/>
            </a:xfrm>
            <a:prstGeom prst="roundRect">
              <a:avLst>
                <a:gd name="adj" fmla="val 50000"/>
              </a:avLst>
            </a:prstGeom>
            <a:noFill/>
            <a:ln w="2540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51" name="Rounded Rectangle 50"/>
            <p:cNvSpPr/>
            <p:nvPr/>
          </p:nvSpPr>
          <p:spPr>
            <a:xfrm rot="1322958">
              <a:off x="8164251" y="2721794"/>
              <a:ext cx="1195280" cy="673440"/>
            </a:xfrm>
            <a:prstGeom prst="roundRect">
              <a:avLst>
                <a:gd name="adj" fmla="val 50000"/>
              </a:avLst>
            </a:prstGeom>
            <a:noFill/>
            <a:ln w="2540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52" name="Rounded Rectangle 51"/>
            <p:cNvSpPr/>
            <p:nvPr/>
          </p:nvSpPr>
          <p:spPr>
            <a:xfrm rot="21378271">
              <a:off x="2491934" y="1616999"/>
              <a:ext cx="1251391" cy="737780"/>
            </a:xfrm>
            <a:prstGeom prst="roundRect">
              <a:avLst>
                <a:gd name="adj" fmla="val 50000"/>
              </a:avLst>
            </a:prstGeom>
            <a:noFill/>
            <a:ln w="177800">
              <a:gradFill flip="none" rotWithShape="1">
                <a:gsLst>
                  <a:gs pos="98000">
                    <a:srgbClr val="FFFFFF">
                      <a:alpha val="34000"/>
                    </a:srgbClr>
                  </a:gs>
                  <a:gs pos="0">
                    <a:srgbClr val="FFFFFF">
                      <a:alpha val="0"/>
                    </a:srgbClr>
                  </a:gs>
                </a:gsLst>
                <a:lin ang="13920000" scaled="0"/>
                <a:tileRect/>
              </a:gra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sp>
          <p:nvSpPr>
            <p:cNvPr id="53" name="Rounded Rectangle 52"/>
            <p:cNvSpPr/>
            <p:nvPr/>
          </p:nvSpPr>
          <p:spPr>
            <a:xfrm rot="1290935">
              <a:off x="4414167" y="1838094"/>
              <a:ext cx="1251391" cy="737780"/>
            </a:xfrm>
            <a:prstGeom prst="roundRect">
              <a:avLst>
                <a:gd name="adj" fmla="val 50000"/>
              </a:avLst>
            </a:prstGeom>
            <a:noFill/>
            <a:ln w="177800">
              <a:gradFill flip="none" rotWithShape="1">
                <a:gsLst>
                  <a:gs pos="98000">
                    <a:srgbClr val="FFFFFF">
                      <a:alpha val="34000"/>
                    </a:srgbClr>
                  </a:gs>
                  <a:gs pos="0">
                    <a:srgbClr val="FFFFFF">
                      <a:alpha val="0"/>
                    </a:srgbClr>
                  </a:gs>
                </a:gsLst>
                <a:lin ang="13920000" scaled="0"/>
                <a:tileRect/>
              </a:gra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sp>
          <p:nvSpPr>
            <p:cNvPr id="54" name="Rounded Rectangle 53"/>
            <p:cNvSpPr/>
            <p:nvPr/>
          </p:nvSpPr>
          <p:spPr>
            <a:xfrm rot="21447133">
              <a:off x="6320002" y="2246134"/>
              <a:ext cx="1251391" cy="737780"/>
            </a:xfrm>
            <a:prstGeom prst="roundRect">
              <a:avLst>
                <a:gd name="adj" fmla="val 50000"/>
              </a:avLst>
            </a:prstGeom>
            <a:noFill/>
            <a:ln w="177800">
              <a:gradFill flip="none" rotWithShape="1">
                <a:gsLst>
                  <a:gs pos="98000">
                    <a:srgbClr val="FFFFFF">
                      <a:alpha val="34000"/>
                    </a:srgbClr>
                  </a:gs>
                  <a:gs pos="0">
                    <a:srgbClr val="FFFFFF">
                      <a:alpha val="0"/>
                    </a:srgbClr>
                  </a:gs>
                </a:gsLst>
                <a:lin ang="13920000" scaled="0"/>
                <a:tileRect/>
              </a:gra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sp>
          <p:nvSpPr>
            <p:cNvPr id="55" name="Rounded Rectangle 54"/>
            <p:cNvSpPr/>
            <p:nvPr/>
          </p:nvSpPr>
          <p:spPr>
            <a:xfrm rot="1322332">
              <a:off x="8145542" y="2702590"/>
              <a:ext cx="1251391" cy="737780"/>
            </a:xfrm>
            <a:prstGeom prst="roundRect">
              <a:avLst>
                <a:gd name="adj" fmla="val 50000"/>
              </a:avLst>
            </a:prstGeom>
            <a:noFill/>
            <a:ln w="177800">
              <a:gradFill flip="none" rotWithShape="1">
                <a:gsLst>
                  <a:gs pos="98000">
                    <a:srgbClr val="FFFFFF">
                      <a:alpha val="34000"/>
                    </a:srgbClr>
                  </a:gs>
                  <a:gs pos="0">
                    <a:srgbClr val="FFFFFF">
                      <a:alpha val="0"/>
                    </a:srgbClr>
                  </a:gs>
                </a:gsLst>
                <a:lin ang="13920000" scaled="0"/>
                <a:tileRect/>
              </a:gra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sp>
          <p:nvSpPr>
            <p:cNvPr id="57" name="Rounded Rectangle 56"/>
            <p:cNvSpPr/>
            <p:nvPr/>
          </p:nvSpPr>
          <p:spPr>
            <a:xfrm rot="678271" flipV="1">
              <a:off x="5356288" y="2441910"/>
              <a:ext cx="1195280" cy="46060"/>
            </a:xfrm>
            <a:prstGeom prst="roundRect">
              <a:avLst/>
            </a:prstGeom>
            <a:noFill/>
            <a:ln w="25400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58" name="Rounded Rectangle 57"/>
            <p:cNvSpPr/>
            <p:nvPr/>
          </p:nvSpPr>
          <p:spPr>
            <a:xfrm rot="1092255" flipV="1">
              <a:off x="7310385" y="2731320"/>
              <a:ext cx="1196866" cy="46060"/>
            </a:xfrm>
            <a:prstGeom prst="roundRect">
              <a:avLst/>
            </a:prstGeom>
            <a:noFill/>
            <a:ln w="25400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59" name="Rounded Rectangle 58"/>
            <p:cNvSpPr/>
            <p:nvPr/>
          </p:nvSpPr>
          <p:spPr>
            <a:xfrm rot="458187" flipV="1">
              <a:off x="3465888" y="2021686"/>
              <a:ext cx="1195280" cy="44472"/>
            </a:xfrm>
            <a:prstGeom prst="roundRect">
              <a:avLst/>
            </a:prstGeom>
            <a:noFill/>
            <a:ln w="25400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60" name="Rounded Rectangle 59"/>
            <p:cNvSpPr/>
            <p:nvPr/>
          </p:nvSpPr>
          <p:spPr>
            <a:xfrm rot="678271">
              <a:off x="5274788" y="2351820"/>
              <a:ext cx="1358777" cy="262070"/>
            </a:xfrm>
            <a:prstGeom prst="roundRect">
              <a:avLst>
                <a:gd name="adj" fmla="val 43431"/>
              </a:avLst>
            </a:prstGeom>
            <a:gradFill flip="none" rotWithShape="1">
              <a:gsLst>
                <a:gs pos="0">
                  <a:schemeClr val="bg1">
                    <a:alpha val="28000"/>
                  </a:schemeClr>
                </a:gs>
                <a:gs pos="76000">
                  <a:schemeClr val="bg1">
                    <a:alpha val="0"/>
                  </a:schemeClr>
                </a:gs>
              </a:gsLst>
              <a:lin ang="6600000" scaled="0"/>
              <a:tileRect/>
            </a:gradFill>
            <a:ln w="1778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61" name="Rounded Rectangle 60"/>
            <p:cNvSpPr/>
            <p:nvPr/>
          </p:nvSpPr>
          <p:spPr>
            <a:xfrm rot="418607">
              <a:off x="3372744" y="1917583"/>
              <a:ext cx="1357190" cy="260482"/>
            </a:xfrm>
            <a:prstGeom prst="roundRect">
              <a:avLst>
                <a:gd name="adj" fmla="val 43431"/>
              </a:avLst>
            </a:prstGeom>
            <a:gradFill flip="none" rotWithShape="1">
              <a:gsLst>
                <a:gs pos="0">
                  <a:schemeClr val="bg1">
                    <a:alpha val="28000"/>
                  </a:schemeClr>
                </a:gs>
                <a:gs pos="76000">
                  <a:schemeClr val="bg1">
                    <a:alpha val="0"/>
                  </a:schemeClr>
                </a:gs>
              </a:gsLst>
              <a:lin ang="6600000" scaled="0"/>
              <a:tileRect/>
            </a:gradFill>
            <a:ln w="1778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sp>
          <p:nvSpPr>
            <p:cNvPr id="62" name="Rounded Rectangle 61"/>
            <p:cNvSpPr/>
            <p:nvPr/>
          </p:nvSpPr>
          <p:spPr>
            <a:xfrm rot="1051751">
              <a:off x="7229415" y="2639364"/>
              <a:ext cx="1357189" cy="260482"/>
            </a:xfrm>
            <a:prstGeom prst="roundRect">
              <a:avLst>
                <a:gd name="adj" fmla="val 43431"/>
              </a:avLst>
            </a:prstGeom>
            <a:gradFill flip="none" rotWithShape="1">
              <a:gsLst>
                <a:gs pos="0">
                  <a:schemeClr val="bg1">
                    <a:alpha val="28000"/>
                  </a:schemeClr>
                </a:gs>
                <a:gs pos="76000">
                  <a:schemeClr val="bg1">
                    <a:alpha val="0"/>
                  </a:schemeClr>
                </a:gs>
              </a:gsLst>
              <a:lin ang="6600000" scaled="0"/>
              <a:tileRect/>
            </a:gradFill>
            <a:ln w="1778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800">
                <a:solidFill>
                  <a:srgbClr val="FFFFFF"/>
                </a:solidFill>
                <a:ea typeface="ＭＳ Ｐゴシック" charset="-128"/>
              </a:endParaRPr>
            </a:p>
          </p:txBody>
        </p:sp>
      </p:grpSp>
      <p:sp>
        <p:nvSpPr>
          <p:cNvPr id="39" name="Rectangle 38"/>
          <p:cNvSpPr/>
          <p:nvPr/>
        </p:nvSpPr>
        <p:spPr bwMode="auto">
          <a:xfrm>
            <a:off x="215222" y="1515802"/>
            <a:ext cx="5851187" cy="4770698"/>
          </a:xfrm>
          <a:prstGeom prst="rect">
            <a:avLst/>
          </a:prstGeom>
          <a:gradFill>
            <a:gsLst>
              <a:gs pos="0">
                <a:schemeClr val="bg1">
                  <a:lumMod val="85000"/>
                </a:schemeClr>
              </a:gs>
              <a:gs pos="100000">
                <a:schemeClr val="bg1"/>
              </a:gs>
            </a:gsLst>
          </a:gradFill>
          <a:ln w="3175" cmpd="sng">
            <a:noFill/>
          </a:ln>
          <a:effectLst>
            <a:outerShdw blurRad="40000" dist="23000" dir="5400000" rotWithShape="0">
              <a:srgbClr val="000000">
                <a:alpha val="35000"/>
              </a:srgbClr>
            </a:outerShdw>
            <a:reflection stA="50000" endPos="160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dirty="0"/>
          </a:p>
        </p:txBody>
      </p:sp>
      <p:sp>
        <p:nvSpPr>
          <p:cNvPr id="40" name="Round Same Side Corner Rectangle 39"/>
          <p:cNvSpPr>
            <a:spLocks noChangeArrowheads="1"/>
          </p:cNvSpPr>
          <p:nvPr/>
        </p:nvSpPr>
        <p:spPr bwMode="auto">
          <a:xfrm>
            <a:off x="114302" y="1131627"/>
            <a:ext cx="5952108" cy="384175"/>
          </a:xfrm>
          <a:custGeom>
            <a:avLst/>
            <a:gdLst>
              <a:gd name="T0" fmla="*/ 7725173 w 3261463"/>
              <a:gd name="T1" fmla="*/ 313061 h 348420"/>
              <a:gd name="T2" fmla="*/ 3862588 w 3261463"/>
              <a:gd name="T3" fmla="*/ 626123 h 348420"/>
              <a:gd name="T4" fmla="*/ 0 w 3261463"/>
              <a:gd name="T5" fmla="*/ 313061 h 348420"/>
              <a:gd name="T6" fmla="*/ 3862588 w 3261463"/>
              <a:gd name="T7" fmla="*/ 0 h 348420"/>
              <a:gd name="T8" fmla="*/ 0 60000 65536"/>
              <a:gd name="T9" fmla="*/ 0 60000 65536"/>
              <a:gd name="T10" fmla="*/ 0 60000 65536"/>
              <a:gd name="T11" fmla="*/ 0 60000 65536"/>
              <a:gd name="T12" fmla="*/ 17008 w 3261463"/>
              <a:gd name="T13" fmla="*/ 17008 h 348420"/>
              <a:gd name="T14" fmla="*/ 3244455 w 3261463"/>
              <a:gd name="T15" fmla="*/ 348420 h 348420"/>
            </a:gdLst>
            <a:ahLst/>
            <a:cxnLst>
              <a:cxn ang="T8">
                <a:pos x="T0" y="T1"/>
              </a:cxn>
              <a:cxn ang="T9">
                <a:pos x="T2" y="T3"/>
              </a:cxn>
              <a:cxn ang="T10">
                <a:pos x="T4" y="T5"/>
              </a:cxn>
              <a:cxn ang="T11">
                <a:pos x="T6" y="T7"/>
              </a:cxn>
            </a:cxnLst>
            <a:rect l="T12" t="T13" r="T14" b="T15"/>
            <a:pathLst>
              <a:path w="3261463" h="348420">
                <a:moveTo>
                  <a:pt x="58071" y="0"/>
                </a:moveTo>
                <a:lnTo>
                  <a:pt x="3203392" y="0"/>
                </a:lnTo>
                <a:lnTo>
                  <a:pt x="3203391" y="0"/>
                </a:lnTo>
                <a:cubicBezTo>
                  <a:pt x="3235463" y="0"/>
                  <a:pt x="3261463" y="25999"/>
                  <a:pt x="3261463" y="58071"/>
                </a:cubicBezTo>
                <a:lnTo>
                  <a:pt x="3261463" y="348420"/>
                </a:lnTo>
                <a:lnTo>
                  <a:pt x="0" y="348420"/>
                </a:lnTo>
                <a:lnTo>
                  <a:pt x="0" y="58071"/>
                </a:lnTo>
                <a:cubicBezTo>
                  <a:pt x="0" y="25999"/>
                  <a:pt x="25999" y="0"/>
                  <a:pt x="58070" y="0"/>
                </a:cubicBezTo>
                <a:lnTo>
                  <a:pt x="58071" y="0"/>
                </a:lnTo>
                <a:close/>
              </a:path>
            </a:pathLst>
          </a:custGeom>
          <a:gradFill rotWithShape="1">
            <a:gsLst>
              <a:gs pos="0">
                <a:srgbClr val="FF8D00"/>
              </a:gs>
              <a:gs pos="100000">
                <a:srgbClr val="E46C0A"/>
              </a:gs>
            </a:gsLst>
            <a:lin ang="5400000"/>
          </a:gradFill>
          <a:ln>
            <a:noFill/>
          </a:ln>
          <a:effectLst>
            <a:outerShdw dist="23000" dir="5400000" rotWithShape="0">
              <a:srgbClr val="808080">
                <a:alpha val="3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sz="2000" b="1" dirty="0"/>
              <a:t>STRENGTHS</a:t>
            </a:r>
          </a:p>
        </p:txBody>
      </p:sp>
      <p:sp>
        <p:nvSpPr>
          <p:cNvPr id="16393" name="TextBox 1"/>
          <p:cNvSpPr txBox="1">
            <a:spLocks noChangeArrowheads="1"/>
          </p:cNvSpPr>
          <p:nvPr/>
        </p:nvSpPr>
        <p:spPr bwMode="auto">
          <a:xfrm>
            <a:off x="785813" y="1624015"/>
            <a:ext cx="4887416" cy="584775"/>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just" eaLnBrk="1" hangingPunct="1"/>
            <a:r>
              <a:rPr lang="en-US" sz="1600" b="1" dirty="0">
                <a:latin typeface="Tohama"/>
              </a:rPr>
              <a:t>Characteristics of the business or a team that give it an advantage over others in the industry.</a:t>
            </a:r>
          </a:p>
        </p:txBody>
      </p:sp>
      <p:sp>
        <p:nvSpPr>
          <p:cNvPr id="16394" name="TextBox 40"/>
          <p:cNvSpPr txBox="1">
            <a:spLocks noChangeArrowheads="1"/>
          </p:cNvSpPr>
          <p:nvPr/>
        </p:nvSpPr>
        <p:spPr bwMode="auto">
          <a:xfrm>
            <a:off x="785813" y="2460821"/>
            <a:ext cx="5146434" cy="584775"/>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just" eaLnBrk="1" hangingPunct="1"/>
            <a:r>
              <a:rPr lang="en-US" sz="1600" b="1" dirty="0">
                <a:latin typeface="Tohama"/>
              </a:rPr>
              <a:t>Positive tangible and intangible attributes, internal to an organization.</a:t>
            </a:r>
          </a:p>
        </p:txBody>
      </p:sp>
      <p:sp>
        <p:nvSpPr>
          <p:cNvPr id="16395" name="TextBox 41"/>
          <p:cNvSpPr txBox="1">
            <a:spLocks noChangeArrowheads="1"/>
          </p:cNvSpPr>
          <p:nvPr/>
        </p:nvSpPr>
        <p:spPr bwMode="auto">
          <a:xfrm>
            <a:off x="785813" y="3290658"/>
            <a:ext cx="5146434" cy="1323439"/>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just" eaLnBrk="1" hangingPunct="1"/>
            <a:r>
              <a:rPr lang="en-US" sz="1600" b="1" dirty="0">
                <a:latin typeface="Tohama"/>
              </a:rPr>
              <a:t>Beneficial aspects of the organization or the capabilities of an organization, which includes human competencies, process capabilities, financial resources, products and services, customer goodwill and brand loyalty. </a:t>
            </a:r>
          </a:p>
        </p:txBody>
      </p:sp>
      <p:sp>
        <p:nvSpPr>
          <p:cNvPr id="16396" name="TextBox 43"/>
          <p:cNvSpPr txBox="1">
            <a:spLocks noChangeArrowheads="1"/>
          </p:cNvSpPr>
          <p:nvPr/>
        </p:nvSpPr>
        <p:spPr bwMode="auto">
          <a:xfrm>
            <a:off x="785813" y="4860318"/>
            <a:ext cx="5146434" cy="1077218"/>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just" eaLnBrk="1" hangingPunct="1"/>
            <a:r>
              <a:rPr lang="en-US" sz="1600" b="1" dirty="0">
                <a:latin typeface="Tohama"/>
              </a:rPr>
              <a:t>Examples </a:t>
            </a:r>
            <a:r>
              <a:rPr lang="en-US" sz="1600" b="1" dirty="0" smtClean="0">
                <a:latin typeface="Tohama"/>
              </a:rPr>
              <a:t>-, </a:t>
            </a:r>
            <a:r>
              <a:rPr lang="en-US" sz="1600" b="1" dirty="0">
                <a:latin typeface="Tohama"/>
              </a:rPr>
              <a:t>Well-known brand name</a:t>
            </a:r>
            <a:r>
              <a:rPr lang="en-US" sz="1600" b="1" dirty="0" smtClean="0">
                <a:latin typeface="Tohama"/>
              </a:rPr>
              <a:t>,, </a:t>
            </a:r>
            <a:r>
              <a:rPr lang="en-US" sz="1600" b="1" dirty="0">
                <a:latin typeface="Tohama"/>
              </a:rPr>
              <a:t>Lower costs [raw materials or processes], Superior management talent, Better marketing skills, Good distribution skills, Committed employees.</a:t>
            </a:r>
          </a:p>
        </p:txBody>
      </p:sp>
      <p:grpSp>
        <p:nvGrpSpPr>
          <p:cNvPr id="4" name="Group 73"/>
          <p:cNvGrpSpPr>
            <a:grpSpLocks/>
          </p:cNvGrpSpPr>
          <p:nvPr/>
        </p:nvGrpSpPr>
        <p:grpSpPr bwMode="auto">
          <a:xfrm>
            <a:off x="6218671" y="2024063"/>
            <a:ext cx="1150504" cy="3632200"/>
            <a:chOff x="4958003" y="2040260"/>
            <a:chExt cx="1419906" cy="3630823"/>
          </a:xfrm>
        </p:grpSpPr>
        <p:grpSp>
          <p:nvGrpSpPr>
            <p:cNvPr id="8" name="Group 62"/>
            <p:cNvGrpSpPr/>
            <p:nvPr/>
          </p:nvGrpSpPr>
          <p:grpSpPr>
            <a:xfrm>
              <a:off x="5012363" y="2040260"/>
              <a:ext cx="1365546" cy="3630823"/>
              <a:chOff x="5163666" y="2003471"/>
              <a:chExt cx="1365546" cy="3630823"/>
            </a:xfrm>
            <a:solidFill>
              <a:schemeClr val="tx1"/>
            </a:solidFill>
          </p:grpSpPr>
          <p:sp>
            <p:nvSpPr>
              <p:cNvPr id="33" name="Oval 32"/>
              <p:cNvSpPr/>
              <p:nvPr/>
            </p:nvSpPr>
            <p:spPr>
              <a:xfrm>
                <a:off x="5546384" y="2241570"/>
                <a:ext cx="590276" cy="63121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34" name="Rounded Rectangle 33"/>
              <p:cNvSpPr/>
              <p:nvPr/>
            </p:nvSpPr>
            <p:spPr>
              <a:xfrm>
                <a:off x="5433802" y="2920421"/>
                <a:ext cx="816575" cy="1413642"/>
              </a:xfrm>
              <a:prstGeom prst="roundRect">
                <a:avLst>
                  <a:gd name="adj" fmla="val 29794"/>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35" name="Rounded Rectangle 34"/>
              <p:cNvSpPr/>
              <p:nvPr/>
            </p:nvSpPr>
            <p:spPr>
              <a:xfrm>
                <a:off x="5505264" y="4059437"/>
                <a:ext cx="298078" cy="157485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36" name="Rounded Rectangle 35"/>
              <p:cNvSpPr/>
              <p:nvPr/>
            </p:nvSpPr>
            <p:spPr>
              <a:xfrm>
                <a:off x="5903175" y="4059437"/>
                <a:ext cx="298078" cy="157485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38" name="Rounded Rectangle 37"/>
              <p:cNvSpPr/>
              <p:nvPr/>
            </p:nvSpPr>
            <p:spPr>
              <a:xfrm rot="11700000">
                <a:off x="6251261" y="2003471"/>
                <a:ext cx="277951" cy="1205772"/>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41" name="Rounded Rectangle 40"/>
              <p:cNvSpPr/>
              <p:nvPr/>
            </p:nvSpPr>
            <p:spPr>
              <a:xfrm rot="9900000" flipH="1">
                <a:off x="5163666" y="2003471"/>
                <a:ext cx="277951" cy="1205772"/>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grpSp>
        <p:grpSp>
          <p:nvGrpSpPr>
            <p:cNvPr id="9" name="Group 66"/>
            <p:cNvGrpSpPr/>
            <p:nvPr/>
          </p:nvGrpSpPr>
          <p:grpSpPr>
            <a:xfrm>
              <a:off x="4958003" y="2040260"/>
              <a:ext cx="1365546" cy="3630823"/>
              <a:chOff x="5163666" y="2003471"/>
              <a:chExt cx="1365546" cy="3630823"/>
            </a:xfrm>
            <a:gradFill>
              <a:gsLst>
                <a:gs pos="0">
                  <a:schemeClr val="tx1"/>
                </a:gs>
                <a:gs pos="100000">
                  <a:schemeClr val="tx1">
                    <a:lumMod val="75000"/>
                    <a:lumOff val="25000"/>
                  </a:schemeClr>
                </a:gs>
              </a:gsLst>
              <a:lin ang="16200000" scaled="0"/>
            </a:gradFill>
          </p:grpSpPr>
          <p:sp>
            <p:nvSpPr>
              <p:cNvPr id="68" name="Oval 67"/>
              <p:cNvSpPr/>
              <p:nvPr/>
            </p:nvSpPr>
            <p:spPr>
              <a:xfrm>
                <a:off x="5546384" y="2241570"/>
                <a:ext cx="590276" cy="63121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69" name="Rounded Rectangle 68"/>
              <p:cNvSpPr/>
              <p:nvPr/>
            </p:nvSpPr>
            <p:spPr>
              <a:xfrm>
                <a:off x="5433802" y="2920421"/>
                <a:ext cx="816575" cy="1413642"/>
              </a:xfrm>
              <a:prstGeom prst="roundRect">
                <a:avLst>
                  <a:gd name="adj" fmla="val 29794"/>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70" name="Rounded Rectangle 69"/>
              <p:cNvSpPr/>
              <p:nvPr/>
            </p:nvSpPr>
            <p:spPr>
              <a:xfrm>
                <a:off x="5505264" y="4059437"/>
                <a:ext cx="298078" cy="157485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71" name="Rounded Rectangle 70"/>
              <p:cNvSpPr/>
              <p:nvPr/>
            </p:nvSpPr>
            <p:spPr>
              <a:xfrm>
                <a:off x="5903175" y="4059437"/>
                <a:ext cx="298078" cy="157485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72" name="Rounded Rectangle 71"/>
              <p:cNvSpPr/>
              <p:nvPr/>
            </p:nvSpPr>
            <p:spPr>
              <a:xfrm rot="11700000">
                <a:off x="6251261" y="2003471"/>
                <a:ext cx="277951" cy="1205772"/>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73" name="Rounded Rectangle 72"/>
              <p:cNvSpPr/>
              <p:nvPr/>
            </p:nvSpPr>
            <p:spPr>
              <a:xfrm rot="9900000" flipH="1">
                <a:off x="5163666" y="2003471"/>
                <a:ext cx="277951" cy="1205772"/>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grpSp>
      </p:grpSp>
      <p:grpSp>
        <p:nvGrpSpPr>
          <p:cNvPr id="10" name="Group 19"/>
          <p:cNvGrpSpPr>
            <a:grpSpLocks/>
          </p:cNvGrpSpPr>
          <p:nvPr/>
        </p:nvGrpSpPr>
        <p:grpSpPr bwMode="auto">
          <a:xfrm>
            <a:off x="441325" y="1792270"/>
            <a:ext cx="250825" cy="250825"/>
            <a:chOff x="530225" y="5016500"/>
            <a:chExt cx="393700" cy="393700"/>
          </a:xfrm>
        </p:grpSpPr>
        <p:sp>
          <p:nvSpPr>
            <p:cNvPr id="5145" name="Oval 1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67" name="Isosceles Triangle 66"/>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11" name="Group 19"/>
          <p:cNvGrpSpPr>
            <a:grpSpLocks/>
          </p:cNvGrpSpPr>
          <p:nvPr/>
        </p:nvGrpSpPr>
        <p:grpSpPr bwMode="auto">
          <a:xfrm>
            <a:off x="441325" y="2475195"/>
            <a:ext cx="250825" cy="250825"/>
            <a:chOff x="530225" y="5016500"/>
            <a:chExt cx="393700" cy="393700"/>
          </a:xfrm>
        </p:grpSpPr>
        <p:sp>
          <p:nvSpPr>
            <p:cNvPr id="5143" name="Oval 43"/>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76" name="Isosceles Triangle 75"/>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12" name="Group 19"/>
          <p:cNvGrpSpPr>
            <a:grpSpLocks/>
          </p:cNvGrpSpPr>
          <p:nvPr/>
        </p:nvGrpSpPr>
        <p:grpSpPr bwMode="auto">
          <a:xfrm>
            <a:off x="485775" y="3438525"/>
            <a:ext cx="250825" cy="250825"/>
            <a:chOff x="530225" y="5016500"/>
            <a:chExt cx="393700" cy="393700"/>
          </a:xfrm>
        </p:grpSpPr>
        <p:sp>
          <p:nvSpPr>
            <p:cNvPr id="5141" name="Oval 4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79" name="Isosceles Triangle 78"/>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13" name="Group 19"/>
          <p:cNvGrpSpPr>
            <a:grpSpLocks/>
          </p:cNvGrpSpPr>
          <p:nvPr/>
        </p:nvGrpSpPr>
        <p:grpSpPr bwMode="auto">
          <a:xfrm>
            <a:off x="409575" y="5229225"/>
            <a:ext cx="250825" cy="250825"/>
            <a:chOff x="530225" y="5016500"/>
            <a:chExt cx="393700" cy="393700"/>
          </a:xfrm>
        </p:grpSpPr>
        <p:sp>
          <p:nvSpPr>
            <p:cNvPr id="5139" name="Oval 51"/>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83" name="Isosceles Triangle 82"/>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par>
                                <p:cTn id="10" presetID="26" presetClass="emph" presetSubtype="0" fill="hold" grpId="1" nodeType="withEffect">
                                  <p:stCondLst>
                                    <p:cond delay="600"/>
                                  </p:stCondLst>
                                  <p:childTnLst>
                                    <p:animEffect transition="out" filter="fade">
                                      <p:cBhvr>
                                        <p:cTn id="11" dur="500" tmFilter="0, 0; .2, .5; .8, .5; 1, 0"/>
                                        <p:tgtEl>
                                          <p:spTgt spid="40"/>
                                        </p:tgtEl>
                                      </p:cBhvr>
                                    </p:animEffect>
                                    <p:animScale>
                                      <p:cBhvr>
                                        <p:cTn id="12" dur="250" autoRev="1" fill="hold"/>
                                        <p:tgtEl>
                                          <p:spTgt spid="40"/>
                                        </p:tgtEl>
                                      </p:cBhvr>
                                      <p:by x="105000" y="105000"/>
                                    </p:animScale>
                                  </p:childTnLst>
                                </p:cTn>
                              </p:par>
                              <p:par>
                                <p:cTn id="13" presetID="22" presetClass="entr" presetSubtype="1" fill="hold" nodeType="withEffect">
                                  <p:stCondLst>
                                    <p:cond delay="1000"/>
                                  </p:stCondLst>
                                  <p:childTnLst>
                                    <p:set>
                                      <p:cBhvr>
                                        <p:cTn id="14" dur="1" fill="hold">
                                          <p:stCondLst>
                                            <p:cond delay="0"/>
                                          </p:stCondLst>
                                        </p:cTn>
                                        <p:tgtEl>
                                          <p:spTgt spid="39"/>
                                        </p:tgtEl>
                                        <p:attrNameLst>
                                          <p:attrName>style.visibility</p:attrName>
                                        </p:attrNameLst>
                                      </p:cBhvr>
                                      <p:to>
                                        <p:strVal val="visible"/>
                                      </p:to>
                                    </p:set>
                                    <p:animEffect transition="in" filter="wipe(up)">
                                      <p:cBhvr>
                                        <p:cTn id="15" dur="1000"/>
                                        <p:tgtEl>
                                          <p:spTgt spid="39"/>
                                        </p:tgtEl>
                                      </p:cBhvr>
                                    </p:animEffect>
                                  </p:childTnLst>
                                </p:cTn>
                              </p:par>
                            </p:childTnLst>
                          </p:cTn>
                        </p:par>
                        <p:par>
                          <p:cTn id="16" fill="hold" nodeType="afterGroup">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16393"/>
                                        </p:tgtEl>
                                        <p:attrNameLst>
                                          <p:attrName>style.visibility</p:attrName>
                                        </p:attrNameLst>
                                      </p:cBhvr>
                                      <p:to>
                                        <p:strVal val="visible"/>
                                      </p:to>
                                    </p:set>
                                    <p:animEffect transition="in" filter="wipe(left)">
                                      <p:cBhvr>
                                        <p:cTn id="19" dur="1000"/>
                                        <p:tgtEl>
                                          <p:spTgt spid="16393"/>
                                        </p:tgtEl>
                                      </p:cBhvr>
                                    </p:animEffect>
                                  </p:childTnLst>
                                </p:cTn>
                              </p:par>
                              <p:par>
                                <p:cTn id="20" presetID="22" presetClass="entr" presetSubtype="8"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1000"/>
                                        <p:tgtEl>
                                          <p:spTgt spid="10"/>
                                        </p:tgtEl>
                                      </p:cBhvr>
                                    </p:animEffect>
                                  </p:childTnLst>
                                </p:cTn>
                              </p:par>
                            </p:childTnLst>
                          </p:cTn>
                        </p:par>
                        <p:par>
                          <p:cTn id="23" fill="hold" nodeType="afterGroup">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16394"/>
                                        </p:tgtEl>
                                        <p:attrNameLst>
                                          <p:attrName>style.visibility</p:attrName>
                                        </p:attrNameLst>
                                      </p:cBhvr>
                                      <p:to>
                                        <p:strVal val="visible"/>
                                      </p:to>
                                    </p:set>
                                    <p:animEffect transition="in" filter="wipe(left)">
                                      <p:cBhvr>
                                        <p:cTn id="26" dur="1000"/>
                                        <p:tgtEl>
                                          <p:spTgt spid="16394"/>
                                        </p:tgtEl>
                                      </p:cBhvr>
                                    </p:animEffect>
                                  </p:childTnLst>
                                </p:cTn>
                              </p:par>
                              <p:par>
                                <p:cTn id="27" presetID="22" presetClass="entr" presetSubtype="8"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1000"/>
                                        <p:tgtEl>
                                          <p:spTgt spid="11"/>
                                        </p:tgtEl>
                                      </p:cBhvr>
                                    </p:animEffect>
                                  </p:childTnLst>
                                </p:cTn>
                              </p:par>
                            </p:childTnLst>
                          </p:cTn>
                        </p:par>
                        <p:par>
                          <p:cTn id="30" fill="hold" nodeType="afterGroup">
                            <p:stCondLst>
                              <p:cond delay="4000"/>
                            </p:stCondLst>
                            <p:childTnLst>
                              <p:par>
                                <p:cTn id="31" presetID="22" presetClass="entr" presetSubtype="8" fill="hold" grpId="0" nodeType="afterEffect">
                                  <p:stCondLst>
                                    <p:cond delay="0"/>
                                  </p:stCondLst>
                                  <p:childTnLst>
                                    <p:set>
                                      <p:cBhvr>
                                        <p:cTn id="32" dur="1" fill="hold">
                                          <p:stCondLst>
                                            <p:cond delay="0"/>
                                          </p:stCondLst>
                                        </p:cTn>
                                        <p:tgtEl>
                                          <p:spTgt spid="16395"/>
                                        </p:tgtEl>
                                        <p:attrNameLst>
                                          <p:attrName>style.visibility</p:attrName>
                                        </p:attrNameLst>
                                      </p:cBhvr>
                                      <p:to>
                                        <p:strVal val="visible"/>
                                      </p:to>
                                    </p:set>
                                    <p:animEffect transition="in" filter="wipe(left)">
                                      <p:cBhvr>
                                        <p:cTn id="33" dur="1000"/>
                                        <p:tgtEl>
                                          <p:spTgt spid="16395"/>
                                        </p:tgtEl>
                                      </p:cBhvr>
                                    </p:animEffect>
                                  </p:childTnLst>
                                </p:cTn>
                              </p:par>
                              <p:par>
                                <p:cTn id="34" presetID="22" presetClass="entr" presetSubtype="8"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1000"/>
                                        <p:tgtEl>
                                          <p:spTgt spid="12"/>
                                        </p:tgtEl>
                                      </p:cBhvr>
                                    </p:animEffect>
                                  </p:childTnLst>
                                </p:cTn>
                              </p:par>
                            </p:childTnLst>
                          </p:cTn>
                        </p:par>
                        <p:par>
                          <p:cTn id="37" fill="hold" nodeType="afterGroup">
                            <p:stCondLst>
                              <p:cond delay="5000"/>
                            </p:stCondLst>
                            <p:childTnLst>
                              <p:par>
                                <p:cTn id="38" presetID="22" presetClass="entr" presetSubtype="8" fill="hold" grpId="0" nodeType="afterEffect">
                                  <p:stCondLst>
                                    <p:cond delay="0"/>
                                  </p:stCondLst>
                                  <p:childTnLst>
                                    <p:set>
                                      <p:cBhvr>
                                        <p:cTn id="39" dur="1" fill="hold">
                                          <p:stCondLst>
                                            <p:cond delay="0"/>
                                          </p:stCondLst>
                                        </p:cTn>
                                        <p:tgtEl>
                                          <p:spTgt spid="16396"/>
                                        </p:tgtEl>
                                        <p:attrNameLst>
                                          <p:attrName>style.visibility</p:attrName>
                                        </p:attrNameLst>
                                      </p:cBhvr>
                                      <p:to>
                                        <p:strVal val="visible"/>
                                      </p:to>
                                    </p:set>
                                    <p:animEffect transition="in" filter="wipe(left)">
                                      <p:cBhvr>
                                        <p:cTn id="40" dur="1000"/>
                                        <p:tgtEl>
                                          <p:spTgt spid="16396"/>
                                        </p:tgtEl>
                                      </p:cBhvr>
                                    </p:animEffect>
                                  </p:childTnLst>
                                </p:cTn>
                              </p:par>
                              <p:par>
                                <p:cTn id="41" presetID="22" presetClass="entr" presetSubtype="8"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1000"/>
                                        <p:tgtEl>
                                          <p:spTgt spid="13"/>
                                        </p:tgtEl>
                                      </p:cBhvr>
                                    </p:animEffect>
                                  </p:childTnLst>
                                </p:cTn>
                              </p:par>
                            </p:childTnLst>
                          </p:cTn>
                        </p:par>
                        <p:par>
                          <p:cTn id="44" fill="hold" nodeType="afterGroup">
                            <p:stCondLst>
                              <p:cond delay="6000"/>
                            </p:stCondLst>
                            <p:childTnLst>
                              <p:par>
                                <p:cTn id="45" presetID="10" presetClass="entr" presetSubtype="0" fill="hold"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63" presetClass="path" presetSubtype="0" accel="50000" decel="50000" fill="hold" nodeType="withEffect">
                                  <p:stCondLst>
                                    <p:cond delay="0"/>
                                  </p:stCondLst>
                                  <p:childTnLst>
                                    <p:animMotion origin="layout" path="M -0.21146 5.08788E-7 L 2.77778E-7 5.08788E-7 " pathEditMode="relative" rAng="0" ptsTypes="AA">
                                      <p:cBhvr>
                                        <p:cTn id="49" dur="2000" fill="hold"/>
                                        <p:tgtEl>
                                          <p:spTgt spid="3"/>
                                        </p:tgtEl>
                                        <p:attrNameLst>
                                          <p:attrName>ppt_x</p:attrName>
                                          <p:attrName>ppt_y</p:attrName>
                                        </p:attrNameLst>
                                      </p:cBhvr>
                                      <p:rCtr x="10600" y="0"/>
                                    </p:animMotion>
                                  </p:childTnLst>
                                </p:cTn>
                              </p:par>
                              <p:par>
                                <p:cTn id="50" presetID="2" presetClass="entr" presetSubtype="2" fill="hold" nodeType="withEffect">
                                  <p:stCondLst>
                                    <p:cond delay="700"/>
                                  </p:stCondLst>
                                  <p:childTnLst>
                                    <p:set>
                                      <p:cBhvr>
                                        <p:cTn id="51" dur="1" fill="hold">
                                          <p:stCondLst>
                                            <p:cond delay="0"/>
                                          </p:stCondLst>
                                        </p:cTn>
                                        <p:tgtEl>
                                          <p:spTgt spid="2"/>
                                        </p:tgtEl>
                                        <p:attrNameLst>
                                          <p:attrName>style.visibility</p:attrName>
                                        </p:attrNameLst>
                                      </p:cBhvr>
                                      <p:to>
                                        <p:strVal val="visible"/>
                                      </p:to>
                                    </p:set>
                                    <p:anim calcmode="lin" valueType="num">
                                      <p:cBhvr additive="base">
                                        <p:cTn id="52" dur="1000" fill="hold"/>
                                        <p:tgtEl>
                                          <p:spTgt spid="2"/>
                                        </p:tgtEl>
                                        <p:attrNameLst>
                                          <p:attrName>ppt_x</p:attrName>
                                        </p:attrNameLst>
                                      </p:cBhvr>
                                      <p:tavLst>
                                        <p:tav tm="0">
                                          <p:val>
                                            <p:strVal val="1+#ppt_w/2"/>
                                          </p:val>
                                        </p:tav>
                                        <p:tav tm="100000">
                                          <p:val>
                                            <p:strVal val="#ppt_x"/>
                                          </p:val>
                                        </p:tav>
                                      </p:tavLst>
                                    </p:anim>
                                    <p:anim calcmode="lin" valueType="num">
                                      <p:cBhvr additive="base">
                                        <p:cTn id="53" dur="1000" fill="hold"/>
                                        <p:tgtEl>
                                          <p:spTgt spid="2"/>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8000"/>
                            </p:stCondLst>
                            <p:childTnLst>
                              <p:par>
                                <p:cTn id="55" presetID="10" presetClass="exit" presetSubtype="0" fill="hold" nodeType="afterEffect">
                                  <p:stCondLst>
                                    <p:cond delay="0"/>
                                  </p:stCondLst>
                                  <p:childTnLst>
                                    <p:animEffect transition="out" filter="fade">
                                      <p:cBhvr>
                                        <p:cTn id="56" dur="2200"/>
                                        <p:tgtEl>
                                          <p:spTgt spid="2"/>
                                        </p:tgtEl>
                                      </p:cBhvr>
                                    </p:animEffect>
                                    <p:set>
                                      <p:cBhvr>
                                        <p:cTn id="57" dur="1" fill="hold">
                                          <p:stCondLst>
                                            <p:cond delay="2199"/>
                                          </p:stCondLst>
                                        </p:cTn>
                                        <p:tgtEl>
                                          <p:spTgt spid="2"/>
                                        </p:tgtEl>
                                        <p:attrNameLst>
                                          <p:attrName>style.visibility</p:attrName>
                                        </p:attrNameLst>
                                      </p:cBhvr>
                                      <p:to>
                                        <p:strVal val="hidden"/>
                                      </p:to>
                                    </p:set>
                                  </p:childTnLst>
                                </p:cTn>
                              </p:par>
                              <p:par>
                                <p:cTn id="58" presetID="10" presetClass="entr" presetSubtype="0" fill="hold" nodeType="with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2500"/>
                                        <p:tgtEl>
                                          <p:spTgt spid="4"/>
                                        </p:tgtEl>
                                      </p:cBhvr>
                                    </p:animEffect>
                                  </p:childTnLst>
                                </p:cTn>
                              </p:par>
                              <p:par>
                                <p:cTn id="61" presetID="64" presetClass="path" presetSubtype="0" accel="50000" decel="50000" fill="hold" nodeType="withEffect">
                                  <p:stCondLst>
                                    <p:cond delay="0"/>
                                  </p:stCondLst>
                                  <p:childTnLst>
                                    <p:animMotion origin="layout" path="M 2.77778E-7 5.08788E-7 L 2.77778E-7 -0.08649 " pathEditMode="relative" rAng="0" ptsTypes="AA">
                                      <p:cBhvr>
                                        <p:cTn id="62" dur="2600" fill="hold"/>
                                        <p:tgtEl>
                                          <p:spTgt spid="3"/>
                                        </p:tgtEl>
                                        <p:attrNameLst>
                                          <p:attrName>ppt_x</p:attrName>
                                          <p:attrName>ppt_y</p:attrName>
                                        </p:attrNameLst>
                                      </p:cBhvr>
                                      <p:rCtr x="0" y="-4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16393" grpId="0" animBg="1"/>
      <p:bldP spid="16394" grpId="0" animBg="1"/>
      <p:bldP spid="16395" grpId="0" animBg="1"/>
      <p:bldP spid="1639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1698" y="1957550"/>
            <a:ext cx="9144000" cy="1206564"/>
          </a:xfrm>
          <a:prstGeom prst="rect">
            <a:avLst/>
          </a:prstGeom>
          <a:gradFill>
            <a:gsLst>
              <a:gs pos="43000">
                <a:schemeClr val="accent1">
                  <a:tint val="100000"/>
                  <a:shade val="100000"/>
                  <a:satMod val="130000"/>
                  <a:alpha val="0"/>
                </a:schemeClr>
              </a:gs>
              <a:gs pos="100000">
                <a:schemeClr val="tx1">
                  <a:lumMod val="95000"/>
                  <a:lumOff val="5000"/>
                  <a:alpha val="20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nb-NO" sz="1800" smtClean="0">
              <a:solidFill>
                <a:srgbClr val="FFFFFF"/>
              </a:solidFill>
            </a:endParaRPr>
          </a:p>
        </p:txBody>
      </p:sp>
      <p:grpSp>
        <p:nvGrpSpPr>
          <p:cNvPr id="2" name="Group 7"/>
          <p:cNvGrpSpPr/>
          <p:nvPr/>
        </p:nvGrpSpPr>
        <p:grpSpPr>
          <a:xfrm>
            <a:off x="5604431" y="2218881"/>
            <a:ext cx="1620550" cy="3392724"/>
            <a:chOff x="6273351" y="1347770"/>
            <a:chExt cx="2324956" cy="4110775"/>
          </a:xfrm>
          <a:gradFill flip="none" rotWithShape="1">
            <a:gsLst>
              <a:gs pos="0">
                <a:schemeClr val="tx1">
                  <a:lumMod val="75000"/>
                  <a:lumOff val="25000"/>
                </a:schemeClr>
              </a:gs>
              <a:gs pos="100000">
                <a:schemeClr val="tx1">
                  <a:lumMod val="50000"/>
                  <a:lumOff val="50000"/>
                </a:schemeClr>
              </a:gs>
            </a:gsLst>
            <a:lin ang="16200000" scaled="0"/>
            <a:tileRect/>
          </a:gradFill>
          <a:effectLst>
            <a:outerShdw dist="76200" dir="720000" algn="tl" rotWithShape="0">
              <a:srgbClr val="000000"/>
            </a:outerShdw>
            <a:reflection stA="34000" endPos="29000" dist="12700" dir="5400000" sy="-100000" algn="bl" rotWithShape="0"/>
          </a:effectLst>
        </p:grpSpPr>
        <p:sp>
          <p:nvSpPr>
            <p:cNvPr id="5" name="Oval 4"/>
            <p:cNvSpPr/>
            <p:nvPr/>
          </p:nvSpPr>
          <p:spPr>
            <a:xfrm>
              <a:off x="6564672" y="1347770"/>
              <a:ext cx="715205" cy="764806"/>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6" name="Rounded Rectangle 5"/>
            <p:cNvSpPr/>
            <p:nvPr/>
          </p:nvSpPr>
          <p:spPr>
            <a:xfrm>
              <a:off x="6428263" y="2170296"/>
              <a:ext cx="989399" cy="1712832"/>
            </a:xfrm>
            <a:prstGeom prst="roundRect">
              <a:avLst>
                <a:gd name="adj" fmla="val 29794"/>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7" name="Rounded Rectangle 6"/>
            <p:cNvSpPr/>
            <p:nvPr/>
          </p:nvSpPr>
          <p:spPr>
            <a:xfrm>
              <a:off x="6514849" y="3550378"/>
              <a:ext cx="361165" cy="190816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64" name="Rounded Rectangle 63"/>
            <p:cNvSpPr/>
            <p:nvPr/>
          </p:nvSpPr>
          <p:spPr>
            <a:xfrm>
              <a:off x="6996976" y="3550378"/>
              <a:ext cx="361165" cy="190816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65" name="Rounded Rectangle 64"/>
            <p:cNvSpPr/>
            <p:nvPr/>
          </p:nvSpPr>
          <p:spPr>
            <a:xfrm rot="7480175">
              <a:off x="6884080" y="1977636"/>
              <a:ext cx="361165" cy="1582624"/>
            </a:xfrm>
            <a:prstGeom prst="roundRect">
              <a:avLst>
                <a:gd name="adj" fmla="val 50000"/>
              </a:avLst>
            </a:prstGeom>
            <a:grp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66" name="Rounded Rectangle 65"/>
            <p:cNvSpPr/>
            <p:nvPr/>
          </p:nvSpPr>
          <p:spPr>
            <a:xfrm rot="14157995">
              <a:off x="7634344" y="1247420"/>
              <a:ext cx="361164" cy="1566762"/>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grpSp>
      <p:sp>
        <p:nvSpPr>
          <p:cNvPr id="3" name="Oval 2"/>
          <p:cNvSpPr/>
          <p:nvPr/>
        </p:nvSpPr>
        <p:spPr bwMode="auto">
          <a:xfrm rot="21044807">
            <a:off x="6888062" y="1607279"/>
            <a:ext cx="2039151" cy="2882528"/>
          </a:xfrm>
          <a:custGeom>
            <a:avLst/>
            <a:gdLst>
              <a:gd name="connsiteX0" fmla="*/ 0 w 2525615"/>
              <a:gd name="connsiteY0" fmla="*/ 1770962 h 3541923"/>
              <a:gd name="connsiteX1" fmla="*/ 1262808 w 2525615"/>
              <a:gd name="connsiteY1" fmla="*/ 0 h 3541923"/>
              <a:gd name="connsiteX2" fmla="*/ 2525616 w 2525615"/>
              <a:gd name="connsiteY2" fmla="*/ 1770962 h 3541923"/>
              <a:gd name="connsiteX3" fmla="*/ 1262808 w 2525615"/>
              <a:gd name="connsiteY3" fmla="*/ 3541924 h 3541923"/>
              <a:gd name="connsiteX4" fmla="*/ 0 w 2525615"/>
              <a:gd name="connsiteY4" fmla="*/ 1770962 h 3541923"/>
              <a:gd name="connsiteX0" fmla="*/ 0 w 2525616"/>
              <a:gd name="connsiteY0" fmla="*/ 1770962 h 3541924"/>
              <a:gd name="connsiteX1" fmla="*/ 1262808 w 2525616"/>
              <a:gd name="connsiteY1" fmla="*/ 0 h 3541924"/>
              <a:gd name="connsiteX2" fmla="*/ 2525616 w 2525616"/>
              <a:gd name="connsiteY2" fmla="*/ 1770962 h 3541924"/>
              <a:gd name="connsiteX3" fmla="*/ 1262808 w 2525616"/>
              <a:gd name="connsiteY3" fmla="*/ 3541924 h 3541924"/>
              <a:gd name="connsiteX4" fmla="*/ 0 w 2525616"/>
              <a:gd name="connsiteY4" fmla="*/ 1770962 h 3541924"/>
              <a:gd name="connsiteX0" fmla="*/ 72 w 2525688"/>
              <a:gd name="connsiteY0" fmla="*/ 2131720 h 3902682"/>
              <a:gd name="connsiteX1" fmla="*/ 1219586 w 2525688"/>
              <a:gd name="connsiteY1" fmla="*/ 0 h 3902682"/>
              <a:gd name="connsiteX2" fmla="*/ 2525688 w 2525688"/>
              <a:gd name="connsiteY2" fmla="*/ 2131720 h 3902682"/>
              <a:gd name="connsiteX3" fmla="*/ 1262880 w 2525688"/>
              <a:gd name="connsiteY3" fmla="*/ 3902682 h 3902682"/>
              <a:gd name="connsiteX4" fmla="*/ 72 w 2525688"/>
              <a:gd name="connsiteY4" fmla="*/ 2131720 h 390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5688" h="3902682">
                <a:moveTo>
                  <a:pt x="72" y="2131720"/>
                </a:moveTo>
                <a:cubicBezTo>
                  <a:pt x="-7144" y="1481273"/>
                  <a:pt x="522156" y="0"/>
                  <a:pt x="1219586" y="0"/>
                </a:cubicBezTo>
                <a:cubicBezTo>
                  <a:pt x="1917016" y="0"/>
                  <a:pt x="2525688" y="1153645"/>
                  <a:pt x="2525688" y="2131720"/>
                </a:cubicBezTo>
                <a:cubicBezTo>
                  <a:pt x="2525688" y="3109795"/>
                  <a:pt x="2335523" y="3902682"/>
                  <a:pt x="1262880" y="3902682"/>
                </a:cubicBezTo>
                <a:cubicBezTo>
                  <a:pt x="190237" y="3902682"/>
                  <a:pt x="7288" y="2782167"/>
                  <a:pt x="72" y="2131720"/>
                </a:cubicBezTo>
                <a:close/>
              </a:path>
            </a:pathLst>
          </a:custGeom>
          <a:gradFill flip="none" rotWithShape="1">
            <a:gsLst>
              <a:gs pos="0">
                <a:schemeClr val="bg2">
                  <a:lumMod val="90000"/>
                </a:schemeClr>
              </a:gs>
              <a:gs pos="100000">
                <a:srgbClr val="C7B98B"/>
              </a:gs>
            </a:gsLst>
            <a:path path="circle">
              <a:fillToRect l="50000" t="50000" r="50000" b="50000"/>
            </a:path>
            <a:tileRect/>
          </a:gradFill>
          <a:ln>
            <a:solidFill>
              <a:schemeClr val="bg2">
                <a:lumMod val="75000"/>
              </a:schemeClr>
            </a:solidFill>
          </a:ln>
          <a:effectLst>
            <a:outerShdw blurRad="40000" dist="23000" dir="5400000" rotWithShape="0">
              <a:srgbClr val="000000">
                <a:alpha val="35000"/>
              </a:srgbClr>
            </a:outerShdw>
            <a:reflection stA="45000" endPos="18000" dist="38100" dir="5400000" sy="-100000" algn="bl" rotWithShape="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grpSp>
        <p:nvGrpSpPr>
          <p:cNvPr id="4" name="Group 23"/>
          <p:cNvGrpSpPr>
            <a:grpSpLocks/>
          </p:cNvGrpSpPr>
          <p:nvPr/>
        </p:nvGrpSpPr>
        <p:grpSpPr bwMode="auto">
          <a:xfrm>
            <a:off x="6787985" y="2023019"/>
            <a:ext cx="1552575" cy="1749425"/>
            <a:chOff x="6465886" y="2014537"/>
            <a:chExt cx="1552580" cy="1749425"/>
          </a:xfrm>
        </p:grpSpPr>
        <p:sp>
          <p:nvSpPr>
            <p:cNvPr id="9" name="Freeform 8"/>
            <p:cNvSpPr/>
            <p:nvPr/>
          </p:nvSpPr>
          <p:spPr bwMode="auto">
            <a:xfrm rot="21044807">
              <a:off x="6921499" y="2014537"/>
              <a:ext cx="1096967" cy="1749425"/>
            </a:xfrm>
            <a:custGeom>
              <a:avLst/>
              <a:gdLst>
                <a:gd name="connsiteX0" fmla="*/ 0 w 1096775"/>
                <a:gd name="connsiteY0" fmla="*/ 0 h 1904882"/>
                <a:gd name="connsiteX1" fmla="*/ 0 w 1096775"/>
                <a:gd name="connsiteY1" fmla="*/ 0 h 1904882"/>
                <a:gd name="connsiteX2" fmla="*/ 14431 w 1096775"/>
                <a:gd name="connsiteY2" fmla="*/ 129872 h 1904882"/>
                <a:gd name="connsiteX3" fmla="*/ 28862 w 1096775"/>
                <a:gd name="connsiteY3" fmla="*/ 173163 h 1904882"/>
                <a:gd name="connsiteX4" fmla="*/ 72156 w 1096775"/>
                <a:gd name="connsiteY4" fmla="*/ 202024 h 1904882"/>
                <a:gd name="connsiteX5" fmla="*/ 158744 w 1096775"/>
                <a:gd name="connsiteY5" fmla="*/ 259745 h 1904882"/>
                <a:gd name="connsiteX6" fmla="*/ 245331 w 1096775"/>
                <a:gd name="connsiteY6" fmla="*/ 346327 h 1904882"/>
                <a:gd name="connsiteX7" fmla="*/ 274194 w 1096775"/>
                <a:gd name="connsiteY7" fmla="*/ 447339 h 1904882"/>
                <a:gd name="connsiteX8" fmla="*/ 288625 w 1096775"/>
                <a:gd name="connsiteY8" fmla="*/ 548351 h 1904882"/>
                <a:gd name="connsiteX9" fmla="*/ 245331 w 1096775"/>
                <a:gd name="connsiteY9" fmla="*/ 649363 h 1904882"/>
                <a:gd name="connsiteX10" fmla="*/ 274194 w 1096775"/>
                <a:gd name="connsiteY10" fmla="*/ 793666 h 1904882"/>
                <a:gd name="connsiteX11" fmla="*/ 331919 w 1096775"/>
                <a:gd name="connsiteY11" fmla="*/ 851387 h 1904882"/>
                <a:gd name="connsiteX12" fmla="*/ 404075 w 1096775"/>
                <a:gd name="connsiteY12" fmla="*/ 923539 h 1904882"/>
                <a:gd name="connsiteX13" fmla="*/ 447369 w 1096775"/>
                <a:gd name="connsiteY13" fmla="*/ 995690 h 1904882"/>
                <a:gd name="connsiteX14" fmla="*/ 476231 w 1096775"/>
                <a:gd name="connsiteY14" fmla="*/ 1038981 h 1904882"/>
                <a:gd name="connsiteX15" fmla="*/ 562819 w 1096775"/>
                <a:gd name="connsiteY15" fmla="*/ 1096702 h 1904882"/>
                <a:gd name="connsiteX16" fmla="*/ 577250 w 1096775"/>
                <a:gd name="connsiteY16" fmla="*/ 1241005 h 1904882"/>
                <a:gd name="connsiteX17" fmla="*/ 634975 w 1096775"/>
                <a:gd name="connsiteY17" fmla="*/ 1255436 h 1904882"/>
                <a:gd name="connsiteX18" fmla="*/ 692700 w 1096775"/>
                <a:gd name="connsiteY18" fmla="*/ 1284296 h 1904882"/>
                <a:gd name="connsiteX19" fmla="*/ 764856 w 1096775"/>
                <a:gd name="connsiteY19" fmla="*/ 1313157 h 1904882"/>
                <a:gd name="connsiteX20" fmla="*/ 880306 w 1096775"/>
                <a:gd name="connsiteY20" fmla="*/ 1385308 h 1904882"/>
                <a:gd name="connsiteX21" fmla="*/ 1053481 w 1096775"/>
                <a:gd name="connsiteY21" fmla="*/ 1529611 h 1904882"/>
                <a:gd name="connsiteX22" fmla="*/ 1082344 w 1096775"/>
                <a:gd name="connsiteY22" fmla="*/ 1558472 h 1904882"/>
                <a:gd name="connsiteX23" fmla="*/ 1067912 w 1096775"/>
                <a:gd name="connsiteY23" fmla="*/ 1616193 h 1904882"/>
                <a:gd name="connsiteX24" fmla="*/ 1010187 w 1096775"/>
                <a:gd name="connsiteY24" fmla="*/ 1702775 h 1904882"/>
                <a:gd name="connsiteX25" fmla="*/ 1053481 w 1096775"/>
                <a:gd name="connsiteY25" fmla="*/ 1861508 h 1904882"/>
                <a:gd name="connsiteX26" fmla="*/ 1096775 w 1096775"/>
                <a:gd name="connsiteY26" fmla="*/ 1904799 h 1904882"/>
                <a:gd name="connsiteX27" fmla="*/ 1096775 w 1096775"/>
                <a:gd name="connsiteY27" fmla="*/ 1904799 h 190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96775" h="1904882">
                  <a:moveTo>
                    <a:pt x="0" y="0"/>
                  </a:moveTo>
                  <a:lnTo>
                    <a:pt x="0" y="0"/>
                  </a:lnTo>
                  <a:cubicBezTo>
                    <a:pt x="4810" y="43291"/>
                    <a:pt x="7270" y="86908"/>
                    <a:pt x="14431" y="129872"/>
                  </a:cubicBezTo>
                  <a:cubicBezTo>
                    <a:pt x="16932" y="144876"/>
                    <a:pt x="19359" y="161285"/>
                    <a:pt x="28862" y="173163"/>
                  </a:cubicBezTo>
                  <a:cubicBezTo>
                    <a:pt x="39697" y="186706"/>
                    <a:pt x="58612" y="191190"/>
                    <a:pt x="72156" y="202024"/>
                  </a:cubicBezTo>
                  <a:cubicBezTo>
                    <a:pt x="145613" y="260785"/>
                    <a:pt x="42392" y="201572"/>
                    <a:pt x="158744" y="259745"/>
                  </a:cubicBezTo>
                  <a:cubicBezTo>
                    <a:pt x="187606" y="288606"/>
                    <a:pt x="232423" y="307605"/>
                    <a:pt x="245331" y="346327"/>
                  </a:cubicBezTo>
                  <a:cubicBezTo>
                    <a:pt x="257693" y="383413"/>
                    <a:pt x="266947" y="407483"/>
                    <a:pt x="274194" y="447339"/>
                  </a:cubicBezTo>
                  <a:cubicBezTo>
                    <a:pt x="280279" y="480803"/>
                    <a:pt x="283815" y="514680"/>
                    <a:pt x="288625" y="548351"/>
                  </a:cubicBezTo>
                  <a:cubicBezTo>
                    <a:pt x="282988" y="559623"/>
                    <a:pt x="245331" y="628128"/>
                    <a:pt x="245331" y="649363"/>
                  </a:cubicBezTo>
                  <a:cubicBezTo>
                    <a:pt x="245331" y="650987"/>
                    <a:pt x="264657" y="778408"/>
                    <a:pt x="274194" y="793666"/>
                  </a:cubicBezTo>
                  <a:cubicBezTo>
                    <a:pt x="288617" y="816740"/>
                    <a:pt x="314210" y="830727"/>
                    <a:pt x="331919" y="851387"/>
                  </a:cubicBezTo>
                  <a:cubicBezTo>
                    <a:pt x="396059" y="926213"/>
                    <a:pt x="320692" y="867954"/>
                    <a:pt x="404075" y="923539"/>
                  </a:cubicBezTo>
                  <a:cubicBezTo>
                    <a:pt x="429137" y="998721"/>
                    <a:pt x="402089" y="939094"/>
                    <a:pt x="447369" y="995690"/>
                  </a:cubicBezTo>
                  <a:cubicBezTo>
                    <a:pt x="458204" y="1009232"/>
                    <a:pt x="463178" y="1027561"/>
                    <a:pt x="476231" y="1038981"/>
                  </a:cubicBezTo>
                  <a:cubicBezTo>
                    <a:pt x="502337" y="1061822"/>
                    <a:pt x="562819" y="1096702"/>
                    <a:pt x="562819" y="1096702"/>
                  </a:cubicBezTo>
                  <a:cubicBezTo>
                    <a:pt x="567629" y="1144803"/>
                    <a:pt x="557245" y="1196997"/>
                    <a:pt x="577250" y="1241005"/>
                  </a:cubicBezTo>
                  <a:cubicBezTo>
                    <a:pt x="585458" y="1259061"/>
                    <a:pt x="616404" y="1248472"/>
                    <a:pt x="634975" y="1255436"/>
                  </a:cubicBezTo>
                  <a:cubicBezTo>
                    <a:pt x="655118" y="1262989"/>
                    <a:pt x="673041" y="1275559"/>
                    <a:pt x="692700" y="1284296"/>
                  </a:cubicBezTo>
                  <a:cubicBezTo>
                    <a:pt x="716372" y="1294816"/>
                    <a:pt x="742047" y="1300876"/>
                    <a:pt x="764856" y="1313157"/>
                  </a:cubicBezTo>
                  <a:cubicBezTo>
                    <a:pt x="804813" y="1334671"/>
                    <a:pt x="845085" y="1356693"/>
                    <a:pt x="880306" y="1385308"/>
                  </a:cubicBezTo>
                  <a:cubicBezTo>
                    <a:pt x="1089365" y="1555157"/>
                    <a:pt x="916089" y="1460921"/>
                    <a:pt x="1053481" y="1529611"/>
                  </a:cubicBezTo>
                  <a:cubicBezTo>
                    <a:pt x="1063102" y="1539231"/>
                    <a:pt x="1080107" y="1545051"/>
                    <a:pt x="1082344" y="1558472"/>
                  </a:cubicBezTo>
                  <a:cubicBezTo>
                    <a:pt x="1085605" y="1578035"/>
                    <a:pt x="1073361" y="1597124"/>
                    <a:pt x="1067912" y="1616193"/>
                  </a:cubicBezTo>
                  <a:cubicBezTo>
                    <a:pt x="1051203" y="1674669"/>
                    <a:pt x="1058634" y="1654331"/>
                    <a:pt x="1010187" y="1702775"/>
                  </a:cubicBezTo>
                  <a:cubicBezTo>
                    <a:pt x="1017932" y="1741495"/>
                    <a:pt x="1032558" y="1830125"/>
                    <a:pt x="1053481" y="1861508"/>
                  </a:cubicBezTo>
                  <a:cubicBezTo>
                    <a:pt x="1085012" y="1908801"/>
                    <a:pt x="1065000" y="1904799"/>
                    <a:pt x="1096775" y="1904799"/>
                  </a:cubicBezTo>
                  <a:lnTo>
                    <a:pt x="1096775" y="1904799"/>
                  </a:lnTo>
                </a:path>
              </a:pathLst>
            </a:custGeom>
            <a:noFill/>
            <a:ln w="25400">
              <a:solidFill>
                <a:schemeClr val="tx1">
                  <a:lumMod val="75000"/>
                  <a:lumOff val="25000"/>
                  <a:alpha val="34000"/>
                </a:schemeClr>
              </a:solidFill>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800" dirty="0">
                <a:ea typeface="ＭＳ Ｐゴシック" charset="-128"/>
              </a:endParaRPr>
            </a:p>
          </p:txBody>
        </p:sp>
        <p:sp>
          <p:nvSpPr>
            <p:cNvPr id="10" name="Freeform 9"/>
            <p:cNvSpPr/>
            <p:nvPr/>
          </p:nvSpPr>
          <p:spPr bwMode="auto">
            <a:xfrm rot="21044807">
              <a:off x="6465886" y="2246312"/>
              <a:ext cx="390526" cy="609600"/>
            </a:xfrm>
            <a:custGeom>
              <a:avLst/>
              <a:gdLst>
                <a:gd name="connsiteX0" fmla="*/ 837013 w 837013"/>
                <a:gd name="connsiteY0" fmla="*/ 0 h 663796"/>
                <a:gd name="connsiteX1" fmla="*/ 837013 w 837013"/>
                <a:gd name="connsiteY1" fmla="*/ 0 h 663796"/>
                <a:gd name="connsiteX2" fmla="*/ 750425 w 837013"/>
                <a:gd name="connsiteY2" fmla="*/ 101012 h 663796"/>
                <a:gd name="connsiteX3" fmla="*/ 692700 w 837013"/>
                <a:gd name="connsiteY3" fmla="*/ 144303 h 663796"/>
                <a:gd name="connsiteX4" fmla="*/ 634975 w 837013"/>
                <a:gd name="connsiteY4" fmla="*/ 230885 h 663796"/>
                <a:gd name="connsiteX5" fmla="*/ 606113 w 837013"/>
                <a:gd name="connsiteY5" fmla="*/ 274175 h 663796"/>
                <a:gd name="connsiteX6" fmla="*/ 533957 w 837013"/>
                <a:gd name="connsiteY6" fmla="*/ 346327 h 663796"/>
                <a:gd name="connsiteX7" fmla="*/ 505094 w 837013"/>
                <a:gd name="connsiteY7" fmla="*/ 375188 h 663796"/>
                <a:gd name="connsiteX8" fmla="*/ 375213 w 837013"/>
                <a:gd name="connsiteY8" fmla="*/ 404048 h 663796"/>
                <a:gd name="connsiteX9" fmla="*/ 360782 w 837013"/>
                <a:gd name="connsiteY9" fmla="*/ 461769 h 663796"/>
                <a:gd name="connsiteX10" fmla="*/ 331919 w 837013"/>
                <a:gd name="connsiteY10" fmla="*/ 490630 h 663796"/>
                <a:gd name="connsiteX11" fmla="*/ 317488 w 837013"/>
                <a:gd name="connsiteY11" fmla="*/ 548351 h 663796"/>
                <a:gd name="connsiteX12" fmla="*/ 288625 w 837013"/>
                <a:gd name="connsiteY12" fmla="*/ 577212 h 663796"/>
                <a:gd name="connsiteX13" fmla="*/ 259763 w 837013"/>
                <a:gd name="connsiteY13" fmla="*/ 620503 h 663796"/>
                <a:gd name="connsiteX14" fmla="*/ 216469 w 837013"/>
                <a:gd name="connsiteY14" fmla="*/ 634933 h 663796"/>
                <a:gd name="connsiteX15" fmla="*/ 158744 w 837013"/>
                <a:gd name="connsiteY15" fmla="*/ 649363 h 663796"/>
                <a:gd name="connsiteX16" fmla="*/ 14432 w 837013"/>
                <a:gd name="connsiteY16" fmla="*/ 663794 h 663796"/>
                <a:gd name="connsiteX17" fmla="*/ 14432 w 837013"/>
                <a:gd name="connsiteY17" fmla="*/ 663794 h 663796"/>
                <a:gd name="connsiteX18" fmla="*/ 0 w 837013"/>
                <a:gd name="connsiteY18" fmla="*/ 649363 h 663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7013" h="663796">
                  <a:moveTo>
                    <a:pt x="837013" y="0"/>
                  </a:moveTo>
                  <a:lnTo>
                    <a:pt x="837013" y="0"/>
                  </a:lnTo>
                  <a:cubicBezTo>
                    <a:pt x="808150" y="33671"/>
                    <a:pt x="781785" y="69654"/>
                    <a:pt x="750425" y="101012"/>
                  </a:cubicBezTo>
                  <a:cubicBezTo>
                    <a:pt x="733417" y="118018"/>
                    <a:pt x="708680" y="126327"/>
                    <a:pt x="692700" y="144303"/>
                  </a:cubicBezTo>
                  <a:cubicBezTo>
                    <a:pt x="669654" y="170228"/>
                    <a:pt x="654217" y="202024"/>
                    <a:pt x="634975" y="230885"/>
                  </a:cubicBezTo>
                  <a:cubicBezTo>
                    <a:pt x="625354" y="245315"/>
                    <a:pt x="618377" y="261912"/>
                    <a:pt x="606113" y="274175"/>
                  </a:cubicBezTo>
                  <a:lnTo>
                    <a:pt x="533957" y="346327"/>
                  </a:lnTo>
                  <a:cubicBezTo>
                    <a:pt x="524336" y="355947"/>
                    <a:pt x="518515" y="372951"/>
                    <a:pt x="505094" y="375188"/>
                  </a:cubicBezTo>
                  <a:cubicBezTo>
                    <a:pt x="403502" y="392119"/>
                    <a:pt x="446266" y="380366"/>
                    <a:pt x="375213" y="404048"/>
                  </a:cubicBezTo>
                  <a:cubicBezTo>
                    <a:pt x="370403" y="423288"/>
                    <a:pt x="369652" y="444030"/>
                    <a:pt x="360782" y="461769"/>
                  </a:cubicBezTo>
                  <a:cubicBezTo>
                    <a:pt x="354697" y="473938"/>
                    <a:pt x="338004" y="478461"/>
                    <a:pt x="331919" y="490630"/>
                  </a:cubicBezTo>
                  <a:cubicBezTo>
                    <a:pt x="323049" y="508369"/>
                    <a:pt x="326358" y="530612"/>
                    <a:pt x="317488" y="548351"/>
                  </a:cubicBezTo>
                  <a:cubicBezTo>
                    <a:pt x="311403" y="560520"/>
                    <a:pt x="297125" y="566588"/>
                    <a:pt x="288625" y="577212"/>
                  </a:cubicBezTo>
                  <a:cubicBezTo>
                    <a:pt x="277790" y="590755"/>
                    <a:pt x="273306" y="609669"/>
                    <a:pt x="259763" y="620503"/>
                  </a:cubicBezTo>
                  <a:cubicBezTo>
                    <a:pt x="247884" y="630005"/>
                    <a:pt x="231096" y="630754"/>
                    <a:pt x="216469" y="634933"/>
                  </a:cubicBezTo>
                  <a:cubicBezTo>
                    <a:pt x="197398" y="640381"/>
                    <a:pt x="178347" y="646347"/>
                    <a:pt x="158744" y="649363"/>
                  </a:cubicBezTo>
                  <a:cubicBezTo>
                    <a:pt x="61485" y="664325"/>
                    <a:pt x="68293" y="663794"/>
                    <a:pt x="14432" y="663794"/>
                  </a:cubicBezTo>
                  <a:lnTo>
                    <a:pt x="14432" y="663794"/>
                  </a:lnTo>
                  <a:lnTo>
                    <a:pt x="0" y="649363"/>
                  </a:lnTo>
                </a:path>
              </a:pathLst>
            </a:custGeom>
            <a:noFill/>
            <a:ln w="25400">
              <a:solidFill>
                <a:schemeClr val="tx1">
                  <a:lumMod val="75000"/>
                  <a:lumOff val="25000"/>
                  <a:alpha val="34000"/>
                </a:schemeClr>
              </a:solidFill>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800" dirty="0">
                <a:ea typeface="ＭＳ Ｐゴシック" charset="-128"/>
              </a:endParaRPr>
            </a:p>
          </p:txBody>
        </p:sp>
        <p:sp>
          <p:nvSpPr>
            <p:cNvPr id="11" name="Freeform 10"/>
            <p:cNvSpPr/>
            <p:nvPr/>
          </p:nvSpPr>
          <p:spPr bwMode="auto">
            <a:xfrm rot="21044807">
              <a:off x="6673849" y="2460624"/>
              <a:ext cx="506415" cy="954088"/>
            </a:xfrm>
            <a:custGeom>
              <a:avLst/>
              <a:gdLst>
                <a:gd name="connsiteX0" fmla="*/ 505093 w 505093"/>
                <a:gd name="connsiteY0" fmla="*/ 0 h 1039020"/>
                <a:gd name="connsiteX1" fmla="*/ 505093 w 505093"/>
                <a:gd name="connsiteY1" fmla="*/ 0 h 1039020"/>
                <a:gd name="connsiteX2" fmla="*/ 418506 w 505093"/>
                <a:gd name="connsiteY2" fmla="*/ 144303 h 1039020"/>
                <a:gd name="connsiteX3" fmla="*/ 375212 w 505093"/>
                <a:gd name="connsiteY3" fmla="*/ 158733 h 1039020"/>
                <a:gd name="connsiteX4" fmla="*/ 346350 w 505093"/>
                <a:gd name="connsiteY4" fmla="*/ 216454 h 1039020"/>
                <a:gd name="connsiteX5" fmla="*/ 259762 w 505093"/>
                <a:gd name="connsiteY5" fmla="*/ 303036 h 1039020"/>
                <a:gd name="connsiteX6" fmla="*/ 245331 w 505093"/>
                <a:gd name="connsiteY6" fmla="*/ 346327 h 1039020"/>
                <a:gd name="connsiteX7" fmla="*/ 216468 w 505093"/>
                <a:gd name="connsiteY7" fmla="*/ 389618 h 1039020"/>
                <a:gd name="connsiteX8" fmla="*/ 245331 w 505093"/>
                <a:gd name="connsiteY8" fmla="*/ 577212 h 1039020"/>
                <a:gd name="connsiteX9" fmla="*/ 259762 w 505093"/>
                <a:gd name="connsiteY9" fmla="*/ 822527 h 1039020"/>
                <a:gd name="connsiteX10" fmla="*/ 274193 w 505093"/>
                <a:gd name="connsiteY10" fmla="*/ 865818 h 1039020"/>
                <a:gd name="connsiteX11" fmla="*/ 259762 w 505093"/>
                <a:gd name="connsiteY11" fmla="*/ 909109 h 1039020"/>
                <a:gd name="connsiteX12" fmla="*/ 173175 w 505093"/>
                <a:gd name="connsiteY12" fmla="*/ 952400 h 1039020"/>
                <a:gd name="connsiteX13" fmla="*/ 101018 w 505093"/>
                <a:gd name="connsiteY13" fmla="*/ 995690 h 1039020"/>
                <a:gd name="connsiteX14" fmla="*/ 57725 w 505093"/>
                <a:gd name="connsiteY14" fmla="*/ 1024551 h 1039020"/>
                <a:gd name="connsiteX15" fmla="*/ 0 w 505093"/>
                <a:gd name="connsiteY15" fmla="*/ 1038981 h 1039020"/>
                <a:gd name="connsiteX16" fmla="*/ 0 w 505093"/>
                <a:gd name="connsiteY16" fmla="*/ 1038981 h 1039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5093" h="1039020">
                  <a:moveTo>
                    <a:pt x="505093" y="0"/>
                  </a:moveTo>
                  <a:lnTo>
                    <a:pt x="505093" y="0"/>
                  </a:lnTo>
                  <a:cubicBezTo>
                    <a:pt x="469835" y="94018"/>
                    <a:pt x="490035" y="108541"/>
                    <a:pt x="418506" y="144303"/>
                  </a:cubicBezTo>
                  <a:cubicBezTo>
                    <a:pt x="404900" y="151106"/>
                    <a:pt x="389643" y="153923"/>
                    <a:pt x="375212" y="158733"/>
                  </a:cubicBezTo>
                  <a:cubicBezTo>
                    <a:pt x="365591" y="177973"/>
                    <a:pt x="359789" y="199657"/>
                    <a:pt x="346350" y="216454"/>
                  </a:cubicBezTo>
                  <a:cubicBezTo>
                    <a:pt x="320851" y="248326"/>
                    <a:pt x="259762" y="303036"/>
                    <a:pt x="259762" y="303036"/>
                  </a:cubicBezTo>
                  <a:cubicBezTo>
                    <a:pt x="254952" y="317466"/>
                    <a:pt x="252134" y="332722"/>
                    <a:pt x="245331" y="346327"/>
                  </a:cubicBezTo>
                  <a:cubicBezTo>
                    <a:pt x="237574" y="361839"/>
                    <a:pt x="218038" y="372346"/>
                    <a:pt x="216468" y="389618"/>
                  </a:cubicBezTo>
                  <a:cubicBezTo>
                    <a:pt x="213192" y="425650"/>
                    <a:pt x="236418" y="532649"/>
                    <a:pt x="245331" y="577212"/>
                  </a:cubicBezTo>
                  <a:cubicBezTo>
                    <a:pt x="250141" y="658984"/>
                    <a:pt x="251611" y="741021"/>
                    <a:pt x="259762" y="822527"/>
                  </a:cubicBezTo>
                  <a:cubicBezTo>
                    <a:pt x="261276" y="837662"/>
                    <a:pt x="274193" y="850607"/>
                    <a:pt x="274193" y="865818"/>
                  </a:cubicBezTo>
                  <a:cubicBezTo>
                    <a:pt x="274193" y="881029"/>
                    <a:pt x="269265" y="897232"/>
                    <a:pt x="259762" y="909109"/>
                  </a:cubicBezTo>
                  <a:cubicBezTo>
                    <a:pt x="239418" y="934537"/>
                    <a:pt x="201692" y="942894"/>
                    <a:pt x="173175" y="952400"/>
                  </a:cubicBezTo>
                  <a:cubicBezTo>
                    <a:pt x="116797" y="1008772"/>
                    <a:pt x="175956" y="958223"/>
                    <a:pt x="101018" y="995690"/>
                  </a:cubicBezTo>
                  <a:cubicBezTo>
                    <a:pt x="85505" y="1003446"/>
                    <a:pt x="73238" y="1016795"/>
                    <a:pt x="57725" y="1024551"/>
                  </a:cubicBezTo>
                  <a:cubicBezTo>
                    <a:pt x="25821" y="1040502"/>
                    <a:pt x="24598" y="1038981"/>
                    <a:pt x="0" y="1038981"/>
                  </a:cubicBezTo>
                  <a:lnTo>
                    <a:pt x="0" y="1038981"/>
                  </a:lnTo>
                </a:path>
              </a:pathLst>
            </a:custGeom>
            <a:noFill/>
            <a:ln w="25400">
              <a:solidFill>
                <a:schemeClr val="tx1">
                  <a:lumMod val="75000"/>
                  <a:lumOff val="25000"/>
                  <a:alpha val="34000"/>
                </a:schemeClr>
              </a:solidFill>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800" dirty="0">
                <a:ea typeface="ＭＳ Ｐゴシック" charset="-128"/>
              </a:endParaRPr>
            </a:p>
          </p:txBody>
        </p:sp>
      </p:grpSp>
      <p:sp>
        <p:nvSpPr>
          <p:cNvPr id="24" name="Round Same Side Corner Rectangle 39"/>
          <p:cNvSpPr>
            <a:spLocks noChangeArrowheads="1"/>
          </p:cNvSpPr>
          <p:nvPr/>
        </p:nvSpPr>
        <p:spPr bwMode="auto">
          <a:xfrm>
            <a:off x="253621" y="720725"/>
            <a:ext cx="4926842" cy="384175"/>
          </a:xfrm>
          <a:custGeom>
            <a:avLst/>
            <a:gdLst>
              <a:gd name="T0" fmla="*/ 7725173 w 3261463"/>
              <a:gd name="T1" fmla="*/ 313061 h 348420"/>
              <a:gd name="T2" fmla="*/ 3862588 w 3261463"/>
              <a:gd name="T3" fmla="*/ 626123 h 348420"/>
              <a:gd name="T4" fmla="*/ 0 w 3261463"/>
              <a:gd name="T5" fmla="*/ 313061 h 348420"/>
              <a:gd name="T6" fmla="*/ 3862588 w 3261463"/>
              <a:gd name="T7" fmla="*/ 0 h 348420"/>
              <a:gd name="T8" fmla="*/ 0 60000 65536"/>
              <a:gd name="T9" fmla="*/ 0 60000 65536"/>
              <a:gd name="T10" fmla="*/ 0 60000 65536"/>
              <a:gd name="T11" fmla="*/ 0 60000 65536"/>
              <a:gd name="T12" fmla="*/ 17008 w 3261463"/>
              <a:gd name="T13" fmla="*/ 17008 h 348420"/>
              <a:gd name="T14" fmla="*/ 3244455 w 3261463"/>
              <a:gd name="T15" fmla="*/ 348420 h 348420"/>
            </a:gdLst>
            <a:ahLst/>
            <a:cxnLst>
              <a:cxn ang="T8">
                <a:pos x="T0" y="T1"/>
              </a:cxn>
              <a:cxn ang="T9">
                <a:pos x="T2" y="T3"/>
              </a:cxn>
              <a:cxn ang="T10">
                <a:pos x="T4" y="T5"/>
              </a:cxn>
              <a:cxn ang="T11">
                <a:pos x="T6" y="T7"/>
              </a:cxn>
            </a:cxnLst>
            <a:rect l="T12" t="T13" r="T14" b="T15"/>
            <a:pathLst>
              <a:path w="3261463" h="348420">
                <a:moveTo>
                  <a:pt x="58071" y="0"/>
                </a:moveTo>
                <a:lnTo>
                  <a:pt x="3203392" y="0"/>
                </a:lnTo>
                <a:lnTo>
                  <a:pt x="3203391" y="0"/>
                </a:lnTo>
                <a:cubicBezTo>
                  <a:pt x="3235463" y="0"/>
                  <a:pt x="3261463" y="25999"/>
                  <a:pt x="3261463" y="58071"/>
                </a:cubicBezTo>
                <a:lnTo>
                  <a:pt x="3261463" y="348420"/>
                </a:lnTo>
                <a:lnTo>
                  <a:pt x="0" y="348420"/>
                </a:lnTo>
                <a:lnTo>
                  <a:pt x="0" y="58071"/>
                </a:lnTo>
                <a:cubicBezTo>
                  <a:pt x="0" y="25999"/>
                  <a:pt x="25999" y="0"/>
                  <a:pt x="58070" y="0"/>
                </a:cubicBezTo>
                <a:lnTo>
                  <a:pt x="58071" y="0"/>
                </a:lnTo>
                <a:close/>
              </a:path>
            </a:pathLst>
          </a:custGeom>
          <a:gradFill rotWithShape="1">
            <a:gsLst>
              <a:gs pos="0">
                <a:srgbClr val="B3A2C7"/>
              </a:gs>
              <a:gs pos="100000">
                <a:srgbClr val="604A7B"/>
              </a:gs>
            </a:gsLst>
            <a:lin ang="5400000"/>
          </a:gradFill>
          <a:ln>
            <a:noFill/>
          </a:ln>
          <a:effectLst>
            <a:outerShdw dist="23000" dir="5400000" rotWithShape="0">
              <a:srgbClr val="808080">
                <a:alpha val="3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sz="1600" b="1" dirty="0">
                <a:solidFill>
                  <a:srgbClr val="FFFF00"/>
                </a:solidFill>
              </a:rPr>
              <a:t>WEAKNESSES</a:t>
            </a:r>
            <a:endParaRPr lang="en-US" sz="1500" b="1" dirty="0">
              <a:solidFill>
                <a:srgbClr val="FFFF00"/>
              </a:solidFill>
            </a:endParaRPr>
          </a:p>
        </p:txBody>
      </p:sp>
      <p:sp>
        <p:nvSpPr>
          <p:cNvPr id="22" name="TextBox 1"/>
          <p:cNvSpPr txBox="1">
            <a:spLocks noChangeArrowheads="1"/>
          </p:cNvSpPr>
          <p:nvPr/>
        </p:nvSpPr>
        <p:spPr bwMode="auto">
          <a:xfrm>
            <a:off x="441398" y="1311219"/>
            <a:ext cx="4246942" cy="646331"/>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1800" b="1" dirty="0">
                <a:latin typeface="Tohama"/>
              </a:rPr>
              <a:t>Characteristics that place the firm at a disadvantage relative to others.</a:t>
            </a:r>
          </a:p>
        </p:txBody>
      </p:sp>
      <p:sp>
        <p:nvSpPr>
          <p:cNvPr id="29" name="TextBox 40"/>
          <p:cNvSpPr txBox="1">
            <a:spLocks noChangeArrowheads="1"/>
          </p:cNvSpPr>
          <p:nvPr/>
        </p:nvSpPr>
        <p:spPr bwMode="auto">
          <a:xfrm>
            <a:off x="428246" y="2049371"/>
            <a:ext cx="5020716" cy="923330"/>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1800" b="1" dirty="0">
                <a:latin typeface="Tohama"/>
              </a:rPr>
              <a:t>Detract the organization from its ability to attain the core goal and influence its growth.</a:t>
            </a:r>
          </a:p>
        </p:txBody>
      </p:sp>
      <p:sp>
        <p:nvSpPr>
          <p:cNvPr id="30" name="TextBox 41"/>
          <p:cNvSpPr txBox="1">
            <a:spLocks noChangeArrowheads="1"/>
          </p:cNvSpPr>
          <p:nvPr/>
        </p:nvSpPr>
        <p:spPr bwMode="auto">
          <a:xfrm>
            <a:off x="383796" y="3198396"/>
            <a:ext cx="5020717" cy="1477328"/>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algn="just" eaLnBrk="1" hangingPunct="1"/>
            <a:r>
              <a:rPr lang="en-US" sz="1800" b="1" dirty="0">
                <a:latin typeface="Tohama"/>
              </a:rPr>
              <a:t>Weaknesses are the factors which do not meet the standards we feel they should meet. However</a:t>
            </a:r>
            <a:r>
              <a:rPr lang="en-US" sz="1800" b="1" dirty="0" smtClean="0">
                <a:latin typeface="Tohama"/>
              </a:rPr>
              <a:t>, sometimes </a:t>
            </a:r>
            <a:r>
              <a:rPr lang="en-US" sz="1800" b="1" dirty="0">
                <a:latin typeface="Tohama"/>
              </a:rPr>
              <a:t>weaknesses are controllable. They must be minimized and eliminated.</a:t>
            </a:r>
          </a:p>
        </p:txBody>
      </p:sp>
      <p:sp>
        <p:nvSpPr>
          <p:cNvPr id="31" name="TextBox 43"/>
          <p:cNvSpPr txBox="1">
            <a:spLocks noChangeArrowheads="1"/>
          </p:cNvSpPr>
          <p:nvPr/>
        </p:nvSpPr>
        <p:spPr bwMode="auto">
          <a:xfrm>
            <a:off x="441398" y="4926549"/>
            <a:ext cx="5271010" cy="1477328"/>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Calibri" pitchFamily="-109" charset="0"/>
                <a:ea typeface="MS PGothic" pitchFamily="34" charset="-128"/>
              </a:defRPr>
            </a:lvl1pPr>
            <a:lvl2pPr marL="742950" indent="-285750" eaLnBrk="0" hangingPunct="0">
              <a:defRPr sz="2400">
                <a:solidFill>
                  <a:schemeClr val="tx1"/>
                </a:solidFill>
                <a:latin typeface="Calibri" pitchFamily="-109" charset="0"/>
                <a:ea typeface="MS PGothic" pitchFamily="34" charset="-128"/>
              </a:defRPr>
            </a:lvl2pPr>
            <a:lvl3pPr marL="1143000" indent="-228600" eaLnBrk="0" hangingPunct="0">
              <a:defRPr sz="2400">
                <a:solidFill>
                  <a:schemeClr val="tx1"/>
                </a:solidFill>
                <a:latin typeface="Calibri" pitchFamily="-109" charset="0"/>
                <a:ea typeface="MS PGothic" pitchFamily="34" charset="-128"/>
              </a:defRPr>
            </a:lvl3pPr>
            <a:lvl4pPr marL="1600200" indent="-228600" eaLnBrk="0" hangingPunct="0">
              <a:defRPr sz="2400">
                <a:solidFill>
                  <a:schemeClr val="tx1"/>
                </a:solidFill>
                <a:latin typeface="Calibri" pitchFamily="-109" charset="0"/>
                <a:ea typeface="MS PGothic" pitchFamily="34" charset="-128"/>
              </a:defRPr>
            </a:lvl4pPr>
            <a:lvl5pPr marL="2057400" indent="-228600" eaLnBrk="0" hangingPunct="0">
              <a:defRPr sz="2400">
                <a:solidFill>
                  <a:schemeClr val="tx1"/>
                </a:solidFill>
                <a:latin typeface="Calibri" pitchFamily="-109"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109" charset="0"/>
                <a:ea typeface="MS PGothic" pitchFamily="34" charset="-128"/>
              </a:defRPr>
            </a:lvl9pPr>
          </a:lstStyle>
          <a:p>
            <a:pPr eaLnBrk="1" hangingPunct="1"/>
            <a:r>
              <a:rPr lang="en-US" sz="1600" b="1" dirty="0">
                <a:latin typeface="Tohama"/>
              </a:rPr>
              <a:t>Examples </a:t>
            </a:r>
            <a:r>
              <a:rPr lang="en-US" sz="1800" b="1" dirty="0">
                <a:latin typeface="Tohama"/>
              </a:rPr>
              <a:t>- Limited financial resources, </a:t>
            </a:r>
            <a:r>
              <a:rPr lang="en-US" sz="1800" b="1" dirty="0" smtClean="0">
                <a:latin typeface="Tohama"/>
              </a:rPr>
              <a:t>Limited </a:t>
            </a:r>
            <a:r>
              <a:rPr lang="en-US" sz="1800" b="1" dirty="0">
                <a:latin typeface="Tohama"/>
              </a:rPr>
              <a:t>distribution, Higher costs, Out-of-date products / technology, Weak market image, Poor marketing skills, Limited management </a:t>
            </a:r>
            <a:r>
              <a:rPr lang="en-US" sz="1800" b="1" dirty="0" smtClean="0">
                <a:latin typeface="Tohama"/>
              </a:rPr>
              <a:t>skills.</a:t>
            </a:r>
            <a:endParaRPr lang="en-US" sz="1800" b="1" dirty="0">
              <a:latin typeface="Tohama"/>
            </a:endParaRPr>
          </a:p>
        </p:txBody>
      </p:sp>
      <p:grpSp>
        <p:nvGrpSpPr>
          <p:cNvPr id="8" name="Group 19"/>
          <p:cNvGrpSpPr>
            <a:grpSpLocks/>
          </p:cNvGrpSpPr>
          <p:nvPr/>
        </p:nvGrpSpPr>
        <p:grpSpPr bwMode="auto">
          <a:xfrm>
            <a:off x="177421" y="1622425"/>
            <a:ext cx="250825" cy="250825"/>
            <a:chOff x="530225" y="5016500"/>
            <a:chExt cx="393700" cy="393700"/>
          </a:xfrm>
        </p:grpSpPr>
        <p:sp>
          <p:nvSpPr>
            <p:cNvPr id="6169" name="Oval 1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34" name="Isosceles Triangle 33"/>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12" name="Group 19"/>
          <p:cNvGrpSpPr>
            <a:grpSpLocks/>
          </p:cNvGrpSpPr>
          <p:nvPr/>
        </p:nvGrpSpPr>
        <p:grpSpPr bwMode="auto">
          <a:xfrm>
            <a:off x="78995" y="2460236"/>
            <a:ext cx="250825" cy="250825"/>
            <a:chOff x="530225" y="5016500"/>
            <a:chExt cx="393700" cy="393700"/>
          </a:xfrm>
        </p:grpSpPr>
        <p:sp>
          <p:nvSpPr>
            <p:cNvPr id="6167" name="Oval 43"/>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37" name="Isosceles Triangle 36"/>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13" name="Group 19"/>
          <p:cNvGrpSpPr>
            <a:grpSpLocks/>
          </p:cNvGrpSpPr>
          <p:nvPr/>
        </p:nvGrpSpPr>
        <p:grpSpPr bwMode="auto">
          <a:xfrm>
            <a:off x="78996" y="3198396"/>
            <a:ext cx="250825" cy="250825"/>
            <a:chOff x="530225" y="5016500"/>
            <a:chExt cx="393700" cy="393700"/>
          </a:xfrm>
        </p:grpSpPr>
        <p:sp>
          <p:nvSpPr>
            <p:cNvPr id="6165" name="Oval 4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40" name="Isosceles Triangle 39"/>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grpSp>
        <p:nvGrpSpPr>
          <p:cNvPr id="14" name="Group 19"/>
          <p:cNvGrpSpPr>
            <a:grpSpLocks/>
          </p:cNvGrpSpPr>
          <p:nvPr/>
        </p:nvGrpSpPr>
        <p:grpSpPr bwMode="auto">
          <a:xfrm>
            <a:off x="78995" y="5090615"/>
            <a:ext cx="250825" cy="250825"/>
            <a:chOff x="530225" y="5016500"/>
            <a:chExt cx="393700" cy="393700"/>
          </a:xfrm>
        </p:grpSpPr>
        <p:sp>
          <p:nvSpPr>
            <p:cNvPr id="6163" name="Oval 51"/>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sp>
          <p:nvSpPr>
            <p:cNvPr id="43" name="Isosceles Triangle 42"/>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par>
                                <p:cTn id="10" presetID="26" presetClass="emph" presetSubtype="0" fill="hold" grpId="1" nodeType="withEffect">
                                  <p:stCondLst>
                                    <p:cond delay="600"/>
                                  </p:stCondLst>
                                  <p:childTnLst>
                                    <p:animEffect transition="out" filter="fade">
                                      <p:cBhvr>
                                        <p:cTn id="11" dur="500" tmFilter="0, 0; .2, .5; .8, .5; 1, 0"/>
                                        <p:tgtEl>
                                          <p:spTgt spid="24"/>
                                        </p:tgtEl>
                                      </p:cBhvr>
                                    </p:animEffect>
                                    <p:animScale>
                                      <p:cBhvr>
                                        <p:cTn id="12" dur="250" autoRev="1" fill="hold"/>
                                        <p:tgtEl>
                                          <p:spTgt spid="24"/>
                                        </p:tgtEl>
                                      </p:cBhvr>
                                      <p:by x="105000" y="105000"/>
                                    </p:animScale>
                                  </p:childTnLst>
                                </p:cTn>
                              </p:par>
                              <p:par>
                                <p:cTn id="13" presetID="2" presetClass="entr" presetSubtype="8" fill="hold" nodeType="withEffect">
                                  <p:stCondLst>
                                    <p:cond delay="90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0-#ppt_w/2"/>
                                          </p:val>
                                        </p:tav>
                                        <p:tav tm="100000">
                                          <p:val>
                                            <p:strVal val="#ppt_x"/>
                                          </p:val>
                                        </p:tav>
                                      </p:tavLst>
                                    </p:anim>
                                    <p:anim calcmode="lin" valueType="num">
                                      <p:cBhvr additive="base">
                                        <p:cTn id="16" dur="1000" fill="hold"/>
                                        <p:tgtEl>
                                          <p:spTgt spid="2"/>
                                        </p:tgtEl>
                                        <p:attrNameLst>
                                          <p:attrName>ppt_y</p:attrName>
                                        </p:attrNameLst>
                                      </p:cBhvr>
                                      <p:tavLst>
                                        <p:tav tm="0">
                                          <p:val>
                                            <p:strVal val="#ppt_y"/>
                                          </p:val>
                                        </p:tav>
                                        <p:tav tm="100000">
                                          <p:val>
                                            <p:strVal val="#ppt_y"/>
                                          </p:val>
                                        </p:tav>
                                      </p:tavLst>
                                    </p:anim>
                                  </p:childTnLst>
                                </p:cTn>
                              </p:par>
                              <p:par>
                                <p:cTn id="17" presetID="53" presetClass="entr" presetSubtype="0" fill="hold" nodeType="withEffect">
                                  <p:stCondLst>
                                    <p:cond delay="90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Effect transition="in" filter="fade">
                                      <p:cBhvr>
                                        <p:cTn id="21" dur="1000"/>
                                        <p:tgtEl>
                                          <p:spTgt spid="3"/>
                                        </p:tgtEl>
                                      </p:cBhvr>
                                    </p:animEffect>
                                  </p:childTnLst>
                                </p:cTn>
                              </p:par>
                              <p:par>
                                <p:cTn id="22" presetID="22" presetClass="entr" presetSubtype="1" fill="hold" nodeType="withEffect">
                                  <p:stCondLst>
                                    <p:cond delay="190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1000"/>
                                        <p:tgtEl>
                                          <p:spTgt spid="4"/>
                                        </p:tgtEl>
                                      </p:cBhvr>
                                    </p:animEffect>
                                  </p:childTnLst>
                                </p:cTn>
                              </p:par>
                            </p:childTnLst>
                          </p:cTn>
                        </p:par>
                        <p:par>
                          <p:cTn id="25" fill="hold" nodeType="afterGroup">
                            <p:stCondLst>
                              <p:cond delay="29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par>
                                <p:cTn id="29" presetID="22" presetClass="entr" presetSubtype="8"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1000"/>
                                        <p:tgtEl>
                                          <p:spTgt spid="8"/>
                                        </p:tgtEl>
                                      </p:cBhvr>
                                    </p:animEffect>
                                  </p:childTnLst>
                                </p:cTn>
                              </p:par>
                            </p:childTnLst>
                          </p:cTn>
                        </p:par>
                        <p:par>
                          <p:cTn id="32" fill="hold" nodeType="afterGroup">
                            <p:stCondLst>
                              <p:cond delay="3900"/>
                            </p:stCondLst>
                            <p:childTnLst>
                              <p:par>
                                <p:cTn id="33" presetID="2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1000"/>
                                        <p:tgtEl>
                                          <p:spTgt spid="29"/>
                                        </p:tgtEl>
                                      </p:cBhvr>
                                    </p:animEffect>
                                  </p:childTnLst>
                                </p:cTn>
                              </p:par>
                              <p:par>
                                <p:cTn id="36" presetID="22" presetClass="entr" presetSubtype="8"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left)">
                                      <p:cBhvr>
                                        <p:cTn id="38" dur="1000"/>
                                        <p:tgtEl>
                                          <p:spTgt spid="12"/>
                                        </p:tgtEl>
                                      </p:cBhvr>
                                    </p:animEffect>
                                  </p:childTnLst>
                                </p:cTn>
                              </p:par>
                            </p:childTnLst>
                          </p:cTn>
                        </p:par>
                        <p:par>
                          <p:cTn id="39" fill="hold" nodeType="afterGroup">
                            <p:stCondLst>
                              <p:cond delay="4900"/>
                            </p:stCondLst>
                            <p:childTnLst>
                              <p:par>
                                <p:cTn id="40" presetID="22" presetClass="entr" presetSubtype="8" fill="hold" grpId="0"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wipe(left)">
                                      <p:cBhvr>
                                        <p:cTn id="42" dur="1000"/>
                                        <p:tgtEl>
                                          <p:spTgt spid="30"/>
                                        </p:tgtEl>
                                      </p:cBhvr>
                                    </p:animEffect>
                                  </p:childTnLst>
                                </p:cTn>
                              </p:par>
                              <p:par>
                                <p:cTn id="43" presetID="22" presetClass="entr" presetSubtype="8"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1000"/>
                                        <p:tgtEl>
                                          <p:spTgt spid="13"/>
                                        </p:tgtEl>
                                      </p:cBhvr>
                                    </p:animEffect>
                                  </p:childTnLst>
                                </p:cTn>
                              </p:par>
                            </p:childTnLst>
                          </p:cTn>
                        </p:par>
                        <p:par>
                          <p:cTn id="46" fill="hold" nodeType="afterGroup">
                            <p:stCondLst>
                              <p:cond delay="5900"/>
                            </p:stCondLst>
                            <p:childTnLst>
                              <p:par>
                                <p:cTn id="47" presetID="22" presetClass="entr" presetSubtype="8"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left)">
                                      <p:cBhvr>
                                        <p:cTn id="49" dur="1000"/>
                                        <p:tgtEl>
                                          <p:spTgt spid="31"/>
                                        </p:tgtEl>
                                      </p:cBhvr>
                                    </p:animEffect>
                                  </p:childTnLst>
                                </p:cTn>
                              </p:par>
                              <p:par>
                                <p:cTn id="50" presetID="22" presetClass="entr" presetSubtype="8"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2" grpId="0" animBg="1"/>
      <p:bldP spid="29" grpId="0" animBg="1"/>
      <p:bldP spid="30" grpId="0" animBg="1"/>
      <p:bldP spid="3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825</TotalTime>
  <Words>2151</Words>
  <Application>Microsoft Office PowerPoint</Application>
  <PresentationFormat>On-screen Show (4:3)</PresentationFormat>
  <Paragraphs>244</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Slide 1</vt:lpstr>
      <vt:lpstr>Slide 2</vt:lpstr>
      <vt:lpstr>SWOT Analysis</vt:lpstr>
      <vt:lpstr>When SWOT analysis is done</vt:lpstr>
      <vt:lpstr>SWOT Analysis</vt:lpstr>
      <vt:lpstr>SWOT analysis examines four elements…</vt:lpstr>
      <vt:lpstr>SWOT analysis examines four elements…</vt:lpstr>
      <vt:lpstr>Slide 8</vt:lpstr>
      <vt:lpstr>Slide 9</vt:lpstr>
      <vt:lpstr>Slide 10</vt:lpstr>
      <vt:lpstr>Slide 11</vt:lpstr>
      <vt:lpstr>How do you use SWOT analysis</vt:lpstr>
      <vt:lpstr>INTERNAL ENVIRONMENT  (STRENGTHS AND WEAKNESSES) ANALYSIS</vt:lpstr>
      <vt:lpstr>Businesses can evaluate their own strengths and weaknesses by using a form like the one shown in “Marketing Memo: Checklist for Performing Strengths/Weaknesses Analysis.”</vt:lpstr>
      <vt:lpstr>EXTERNAL ENVIRONMENT (OPPORTUNITY AND THREAT) ANALYSIS</vt:lpstr>
      <vt:lpstr>Slide 16</vt:lpstr>
      <vt:lpstr>Slide 17</vt:lpstr>
      <vt:lpstr>Opportunity  and threat Matrix</vt:lpstr>
      <vt:lpstr>Discussion of O-T matrix</vt:lpstr>
      <vt:lpstr>Discussion of O-T matrix</vt:lpstr>
      <vt:lpstr>SWOT matrix</vt:lpstr>
      <vt:lpstr>Goal Formulation</vt:lpstr>
      <vt:lpstr>MBO system</vt:lpstr>
      <vt:lpstr>SWOT Analysis allows businesses to…</vt:lpstr>
      <vt:lpstr>Slide 25</vt:lpstr>
      <vt:lpstr>Slide 26</vt:lpstr>
      <vt:lpstr>The SWOT Framework</vt:lpstr>
      <vt:lpstr>Slide 28</vt:lpstr>
      <vt:lpstr>Cefuroxime axetil</vt:lpstr>
      <vt:lpstr>Strength</vt:lpstr>
      <vt:lpstr>Strength</vt:lpstr>
      <vt:lpstr>Weakness</vt:lpstr>
      <vt:lpstr>Opportunity</vt:lpstr>
      <vt:lpstr>Opportunity</vt:lpstr>
      <vt:lpstr>Threat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(Strengths, Weaknesses, Opportunities &amp; Threats)  Analysis</dc:title>
  <dc:creator>Prof Mukherjee</dc:creator>
  <cp:lastModifiedBy>Prof.Indrajit Mukherjee</cp:lastModifiedBy>
  <cp:revision>30</cp:revision>
  <dcterms:created xsi:type="dcterms:W3CDTF">2006-08-16T00:00:00Z</dcterms:created>
  <dcterms:modified xsi:type="dcterms:W3CDTF">2015-08-14T05:39:02Z</dcterms:modified>
</cp:coreProperties>
</file>