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91" r:id="rId11"/>
    <p:sldId id="266" r:id="rId12"/>
    <p:sldId id="292" r:id="rId13"/>
    <p:sldId id="267" r:id="rId14"/>
    <p:sldId id="268" r:id="rId15"/>
    <p:sldId id="269" r:id="rId16"/>
    <p:sldId id="270" r:id="rId17"/>
    <p:sldId id="272" r:id="rId18"/>
    <p:sldId id="271" r:id="rId19"/>
    <p:sldId id="293" r:id="rId20"/>
    <p:sldId id="273" r:id="rId21"/>
    <p:sldId id="294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10D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F4FF9-1799-4D0B-B107-7BB9AE189C7B}" type="datetimeFigureOut">
              <a:rPr lang="en-IN" smtClean="0"/>
              <a:pPr/>
              <a:t>03-09-2014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C62ED-59F8-469E-BE3B-56CB82BD72A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C62ED-59F8-469E-BE3B-56CB82BD72AF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39D-8C06-45E2-9A8A-4C588A127EFE}" type="datetimeFigureOut">
              <a:rPr lang="en-IN" smtClean="0"/>
              <a:pPr/>
              <a:t>03-09-2014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ED69-CDE3-4F7A-A64E-141F96E92F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39D-8C06-45E2-9A8A-4C588A127EFE}" type="datetimeFigureOut">
              <a:rPr lang="en-IN" smtClean="0"/>
              <a:pPr/>
              <a:t>03-09-2014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ED69-CDE3-4F7A-A64E-141F96E92F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39D-8C06-45E2-9A8A-4C588A127EFE}" type="datetimeFigureOut">
              <a:rPr lang="en-IN" smtClean="0"/>
              <a:pPr/>
              <a:t>03-09-2014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ED69-CDE3-4F7A-A64E-141F96E92F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39D-8C06-45E2-9A8A-4C588A127EFE}" type="datetimeFigureOut">
              <a:rPr lang="en-IN" smtClean="0"/>
              <a:pPr/>
              <a:t>03-09-2014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ED69-CDE3-4F7A-A64E-141F96E92F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39D-8C06-45E2-9A8A-4C588A127EFE}" type="datetimeFigureOut">
              <a:rPr lang="en-IN" smtClean="0"/>
              <a:pPr/>
              <a:t>03-09-2014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ED69-CDE3-4F7A-A64E-141F96E92F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39D-8C06-45E2-9A8A-4C588A127EFE}" type="datetimeFigureOut">
              <a:rPr lang="en-IN" smtClean="0"/>
              <a:pPr/>
              <a:t>03-09-2014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ED69-CDE3-4F7A-A64E-141F96E92F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39D-8C06-45E2-9A8A-4C588A127EFE}" type="datetimeFigureOut">
              <a:rPr lang="en-IN" smtClean="0"/>
              <a:pPr/>
              <a:t>03-09-2014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ED69-CDE3-4F7A-A64E-141F96E92F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39D-8C06-45E2-9A8A-4C588A127EFE}" type="datetimeFigureOut">
              <a:rPr lang="en-IN" smtClean="0"/>
              <a:pPr/>
              <a:t>03-09-2014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ED69-CDE3-4F7A-A64E-141F96E92F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39D-8C06-45E2-9A8A-4C588A127EFE}" type="datetimeFigureOut">
              <a:rPr lang="en-IN" smtClean="0"/>
              <a:pPr/>
              <a:t>03-09-2014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ED69-CDE3-4F7A-A64E-141F96E92F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39D-8C06-45E2-9A8A-4C588A127EFE}" type="datetimeFigureOut">
              <a:rPr lang="en-IN" smtClean="0"/>
              <a:pPr/>
              <a:t>03-09-2014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ED69-CDE3-4F7A-A64E-141F96E92F3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39D-8C06-45E2-9A8A-4C588A127EFE}" type="datetimeFigureOut">
              <a:rPr lang="en-IN" smtClean="0"/>
              <a:pPr/>
              <a:t>03-09-2014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50ED69-CDE3-4F7A-A64E-141F96E92F3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80139D-8C06-45E2-9A8A-4C588A127EFE}" type="datetimeFigureOut">
              <a:rPr lang="en-IN" smtClean="0"/>
              <a:pPr/>
              <a:t>03-09-2014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50ED69-CDE3-4F7A-A64E-141F96E92F3D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STOMACH &amp; INTESTINE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Presented by—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Mirza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Salman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Baig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Faculty of Pharmacy </a:t>
            </a:r>
          </a:p>
          <a:p>
            <a:r>
              <a:rPr lang="en-US" dirty="0" smtClean="0"/>
              <a:t>School of Pharmacy </a:t>
            </a:r>
          </a:p>
          <a:p>
            <a:r>
              <a:rPr lang="en-US" dirty="0" smtClean="0"/>
              <a:t>AIKTC, New </a:t>
            </a:r>
            <a:r>
              <a:rPr lang="en-US" dirty="0" err="1" smtClean="0"/>
              <a:t>Panvel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The stomach is divided into three </a:t>
            </a:r>
            <a:r>
              <a:rPr lang="en-IN" dirty="0" smtClean="0"/>
              <a:t>regions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 err="1" smtClean="0"/>
              <a:t>fundus</a:t>
            </a:r>
            <a:endParaRPr lang="en-IN" dirty="0" smtClean="0"/>
          </a:p>
          <a:p>
            <a:endParaRPr lang="en-IN" dirty="0"/>
          </a:p>
          <a:p>
            <a:r>
              <a:rPr lang="en-IN" dirty="0" smtClean="0"/>
              <a:t>The </a:t>
            </a:r>
            <a:r>
              <a:rPr lang="en-IN" dirty="0"/>
              <a:t>body and 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 err="1"/>
              <a:t>antrum</a:t>
            </a:r>
            <a:endParaRPr lang="en-IN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Blood supply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Arterial </a:t>
            </a:r>
            <a:r>
              <a:rPr lang="en-IN" dirty="0"/>
              <a:t>blood is supplied to the stomach by branches </a:t>
            </a:r>
            <a:r>
              <a:rPr lang="en-IN" dirty="0" smtClean="0"/>
              <a:t>of the </a:t>
            </a:r>
            <a:r>
              <a:rPr lang="en-IN" dirty="0" err="1">
                <a:solidFill>
                  <a:srgbClr val="FF0000"/>
                </a:solidFill>
              </a:rPr>
              <a:t>coeliac</a:t>
            </a:r>
            <a:r>
              <a:rPr lang="en-IN" dirty="0">
                <a:solidFill>
                  <a:srgbClr val="FF0000"/>
                </a:solidFill>
              </a:rPr>
              <a:t> artery </a:t>
            </a:r>
            <a:r>
              <a:rPr lang="en-IN" dirty="0" smtClean="0"/>
              <a:t>and</a:t>
            </a:r>
          </a:p>
          <a:p>
            <a:endParaRPr lang="en-IN" dirty="0" smtClean="0"/>
          </a:p>
          <a:p>
            <a:r>
              <a:rPr lang="en-IN" dirty="0" smtClean="0"/>
              <a:t>Venous </a:t>
            </a:r>
            <a:r>
              <a:rPr lang="en-IN" dirty="0"/>
              <a:t>drainage is into the </a:t>
            </a:r>
            <a:r>
              <a:rPr lang="en-IN" dirty="0" smtClean="0">
                <a:solidFill>
                  <a:srgbClr val="2C10D6"/>
                </a:solidFill>
              </a:rPr>
              <a:t>portal vein</a:t>
            </a:r>
            <a:endParaRPr lang="en-IN" dirty="0">
              <a:solidFill>
                <a:srgbClr val="2C10D6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3" y="980728"/>
            <a:ext cx="8507289" cy="530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Nerve supply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686800" cy="4641379"/>
          </a:xfrm>
        </p:spPr>
        <p:txBody>
          <a:bodyPr/>
          <a:lstStyle/>
          <a:p>
            <a:r>
              <a:rPr lang="en-IN" dirty="0" smtClean="0"/>
              <a:t>The </a:t>
            </a:r>
            <a:r>
              <a:rPr lang="en-IN" dirty="0"/>
              <a:t>sympathetic supply to the stomach is mainly </a:t>
            </a:r>
            <a:r>
              <a:rPr lang="en-IN" dirty="0" smtClean="0"/>
              <a:t>from the </a:t>
            </a:r>
            <a:r>
              <a:rPr lang="en-IN" i="1" dirty="0" err="1">
                <a:solidFill>
                  <a:srgbClr val="FF0000"/>
                </a:solidFill>
              </a:rPr>
              <a:t>coeliac</a:t>
            </a:r>
            <a:r>
              <a:rPr lang="en-IN" i="1" dirty="0">
                <a:solidFill>
                  <a:srgbClr val="FF0000"/>
                </a:solidFill>
              </a:rPr>
              <a:t> plexus </a:t>
            </a:r>
            <a:r>
              <a:rPr lang="en-IN" i="1" dirty="0"/>
              <a:t>and the parasympathetic supply is </a:t>
            </a:r>
            <a:r>
              <a:rPr lang="en-IN" i="1" dirty="0" smtClean="0"/>
              <a:t>from </a:t>
            </a:r>
            <a:r>
              <a:rPr lang="en-IN" dirty="0" smtClean="0"/>
              <a:t>the </a:t>
            </a:r>
            <a:r>
              <a:rPr lang="en-IN" i="1" dirty="0" err="1">
                <a:solidFill>
                  <a:srgbClr val="FF0000"/>
                </a:solidFill>
              </a:rPr>
              <a:t>vagus</a:t>
            </a:r>
            <a:r>
              <a:rPr lang="en-IN" i="1" dirty="0">
                <a:solidFill>
                  <a:srgbClr val="FF0000"/>
                </a:solidFill>
              </a:rPr>
              <a:t> </a:t>
            </a:r>
            <a:r>
              <a:rPr lang="en-IN" i="1" dirty="0" smtClean="0">
                <a:solidFill>
                  <a:srgbClr val="FF0000"/>
                </a:solidFill>
              </a:rPr>
              <a:t>nerves</a:t>
            </a:r>
          </a:p>
          <a:p>
            <a:endParaRPr lang="en-IN" i="1">
              <a:solidFill>
                <a:srgbClr val="FF0000"/>
              </a:solidFill>
            </a:endParaRPr>
          </a:p>
          <a:p>
            <a:r>
              <a:rPr lang="en-IN" smtClean="0"/>
              <a:t>Sympathetic </a:t>
            </a:r>
            <a:r>
              <a:rPr lang="en-IN" dirty="0"/>
              <a:t>stimulation reduces </a:t>
            </a:r>
            <a:r>
              <a:rPr lang="en-IN" dirty="0" smtClean="0"/>
              <a:t>the motility </a:t>
            </a:r>
            <a:r>
              <a:rPr lang="en-IN" dirty="0"/>
              <a:t>of the stomach and the secretion of gastric </a:t>
            </a:r>
            <a:r>
              <a:rPr lang="en-IN" dirty="0" smtClean="0"/>
              <a:t>juice.</a:t>
            </a:r>
          </a:p>
          <a:p>
            <a:pPr>
              <a:buNone/>
            </a:pP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488" y="42360"/>
            <a:ext cx="3538736" cy="79435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Gastric juice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About 2</a:t>
            </a:r>
            <a:r>
              <a:rPr lang="en-IN" dirty="0" smtClean="0"/>
              <a:t> litres of gastric juice are secreted daily by special </a:t>
            </a:r>
            <a:r>
              <a:rPr lang="en-IN" dirty="0" err="1" smtClean="0"/>
              <a:t>secretory</a:t>
            </a:r>
            <a:r>
              <a:rPr lang="en-IN" dirty="0" smtClean="0"/>
              <a:t> glands in the mucosa </a:t>
            </a:r>
          </a:p>
          <a:p>
            <a:pPr>
              <a:buNone/>
            </a:pPr>
            <a:r>
              <a:rPr lang="en-IN" dirty="0" smtClean="0"/>
              <a:t>It consists of --</a:t>
            </a:r>
          </a:p>
          <a:p>
            <a:r>
              <a:rPr lang="en-IN" dirty="0" smtClean="0"/>
              <a:t>water</a:t>
            </a:r>
          </a:p>
          <a:p>
            <a:r>
              <a:rPr lang="en-IN" dirty="0" smtClean="0"/>
              <a:t>mineral salts</a:t>
            </a:r>
          </a:p>
          <a:p>
            <a:r>
              <a:rPr lang="en-IN" dirty="0" smtClean="0"/>
              <a:t>mucus (secreted by goblet cells in the glands)</a:t>
            </a:r>
          </a:p>
          <a:p>
            <a:r>
              <a:rPr lang="en-IN" dirty="0" smtClean="0"/>
              <a:t>hydrochloric acid secreted by </a:t>
            </a:r>
            <a:r>
              <a:rPr lang="en-IN" i="1" dirty="0" smtClean="0"/>
              <a:t>parietal cell</a:t>
            </a:r>
          </a:p>
          <a:p>
            <a:r>
              <a:rPr lang="en-IN" dirty="0" smtClean="0"/>
              <a:t>intrinsic factor secreted by </a:t>
            </a:r>
            <a:r>
              <a:rPr lang="en-IN" i="1" dirty="0" smtClean="0"/>
              <a:t>parietal cell</a:t>
            </a:r>
          </a:p>
          <a:p>
            <a:r>
              <a:rPr lang="en-IN" dirty="0" smtClean="0"/>
              <a:t>inactive enzyme precursors: </a:t>
            </a:r>
            <a:r>
              <a:rPr lang="en-IN" dirty="0" err="1" smtClean="0"/>
              <a:t>pepsinogens</a:t>
            </a:r>
            <a:r>
              <a:rPr lang="en-IN" dirty="0" smtClean="0"/>
              <a:t> secreted by </a:t>
            </a:r>
            <a:r>
              <a:rPr lang="en-IN" i="1" dirty="0" smtClean="0"/>
              <a:t>chief cells in the glands.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960" y="-243408"/>
            <a:ext cx="6717432" cy="1143000"/>
          </a:xfrm>
        </p:spPr>
        <p:txBody>
          <a:bodyPr/>
          <a:lstStyle/>
          <a:p>
            <a:r>
              <a:rPr lang="en-IN" dirty="0" smtClean="0"/>
              <a:t>Functions of gastric juice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616624"/>
          </a:xfrm>
        </p:spPr>
        <p:txBody>
          <a:bodyPr>
            <a:normAutofit/>
          </a:bodyPr>
          <a:lstStyle/>
          <a:p>
            <a:r>
              <a:rPr lang="en-IN" i="1" dirty="0" smtClean="0"/>
              <a:t>Water further liquefies the food swallowed</a:t>
            </a:r>
          </a:p>
          <a:p>
            <a:r>
              <a:rPr lang="en-IN" i="1" dirty="0" smtClean="0"/>
              <a:t>Hydrochloric acid:</a:t>
            </a:r>
            <a:r>
              <a:rPr lang="en-IN" dirty="0" smtClean="0"/>
              <a:t>— acidifies the food and stops the action of salivary amylase kills ingested </a:t>
            </a:r>
            <a:r>
              <a:rPr lang="en-IN" dirty="0" err="1" smtClean="0"/>
              <a:t>microbs</a:t>
            </a:r>
            <a:r>
              <a:rPr lang="en-IN" dirty="0" smtClean="0"/>
              <a:t> provides the acid environment needed for pepsin activation for protein digestion.</a:t>
            </a:r>
          </a:p>
          <a:p>
            <a:r>
              <a:rPr lang="en-IN" i="1" dirty="0" smtClean="0"/>
              <a:t>Pepsins</a:t>
            </a:r>
            <a:r>
              <a:rPr lang="en-IN" dirty="0" smtClean="0"/>
              <a:t> act most effectively at pH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1.5 to 3.5.</a:t>
            </a:r>
          </a:p>
          <a:p>
            <a:r>
              <a:rPr lang="en-IN" i="1" dirty="0" smtClean="0"/>
              <a:t>Intrinsic factor (a protein) is necessary for the </a:t>
            </a:r>
            <a:r>
              <a:rPr lang="en-IN" dirty="0" smtClean="0"/>
              <a:t>absorption of vitamin B12 from the ileum.</a:t>
            </a:r>
          </a:p>
          <a:p>
            <a:r>
              <a:rPr lang="en-IN" i="1" dirty="0" smtClean="0"/>
              <a:t>Mucus </a:t>
            </a:r>
            <a:r>
              <a:rPr lang="en-IN" dirty="0" smtClean="0">
                <a:solidFill>
                  <a:srgbClr val="FF0000"/>
                </a:solidFill>
              </a:rPr>
              <a:t>prevents mechanical injury </a:t>
            </a:r>
            <a:r>
              <a:rPr lang="en-IN" dirty="0" smtClean="0"/>
              <a:t>to the stomach wall by lubricating the contents. It </a:t>
            </a:r>
            <a:r>
              <a:rPr lang="en-IN" dirty="0" smtClean="0">
                <a:solidFill>
                  <a:srgbClr val="FF0000"/>
                </a:solidFill>
              </a:rPr>
              <a:t>prevents chemical injury </a:t>
            </a:r>
            <a:r>
              <a:rPr lang="en-IN" dirty="0" smtClean="0"/>
              <a:t>by acting as a barrier between the stomach wall and the corrosive gastric juice.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968" y="-27384"/>
            <a:ext cx="8229600" cy="866360"/>
          </a:xfrm>
        </p:spPr>
        <p:txBody>
          <a:bodyPr/>
          <a:lstStyle/>
          <a:p>
            <a:r>
              <a:rPr lang="en-IN" b="1" dirty="0" smtClean="0"/>
              <a:t>Secretion of gastric juice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8772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sz="2000" dirty="0" smtClean="0"/>
              <a:t>Secretion reaches its maximum level about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IN" sz="2000" dirty="0" smtClean="0"/>
              <a:t> hour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/>
              <a:t> Phases of gastric secretion are--</a:t>
            </a:r>
          </a:p>
          <a:p>
            <a:r>
              <a:rPr lang="en-IN" i="1" dirty="0" smtClean="0"/>
              <a:t>Cephalic phase. This flow of juice occurs before food </a:t>
            </a:r>
            <a:r>
              <a:rPr lang="en-IN" dirty="0" smtClean="0"/>
              <a:t>reaches the stomach and is due to reflex stimulation of the </a:t>
            </a:r>
            <a:r>
              <a:rPr lang="en-IN" dirty="0" err="1" smtClean="0">
                <a:solidFill>
                  <a:srgbClr val="FF0000"/>
                </a:solidFill>
              </a:rPr>
              <a:t>vagus</a:t>
            </a:r>
            <a:r>
              <a:rPr lang="en-IN" dirty="0" smtClean="0">
                <a:solidFill>
                  <a:srgbClr val="FF0000"/>
                </a:solidFill>
              </a:rPr>
              <a:t> nerves </a:t>
            </a:r>
            <a:r>
              <a:rPr lang="en-IN" dirty="0" smtClean="0"/>
              <a:t>initiated by the sight, smell or taste of food. </a:t>
            </a:r>
          </a:p>
          <a:p>
            <a:r>
              <a:rPr lang="en-IN" i="1" dirty="0" smtClean="0"/>
              <a:t>Gastric phase. </a:t>
            </a:r>
            <a:r>
              <a:rPr lang="en-IN" dirty="0" smtClean="0"/>
              <a:t>When stimulated by the presence of food the </a:t>
            </a:r>
            <a:r>
              <a:rPr lang="en-IN" dirty="0" err="1" smtClean="0"/>
              <a:t>enteroendocrine</a:t>
            </a:r>
            <a:r>
              <a:rPr lang="en-IN" dirty="0" smtClean="0"/>
              <a:t> cells in the pyloric </a:t>
            </a:r>
            <a:r>
              <a:rPr lang="en-IN" dirty="0" err="1" smtClean="0"/>
              <a:t>antrum</a:t>
            </a:r>
            <a:r>
              <a:rPr lang="en-IN" dirty="0" smtClean="0"/>
              <a:t> and duodenum secrete </a:t>
            </a:r>
            <a:r>
              <a:rPr lang="en-IN" i="1" dirty="0" err="1" smtClean="0">
                <a:solidFill>
                  <a:srgbClr val="FF0000"/>
                </a:solidFill>
              </a:rPr>
              <a:t>gastrin</a:t>
            </a:r>
            <a:r>
              <a:rPr lang="en-IN" i="1" dirty="0" smtClean="0">
                <a:solidFill>
                  <a:srgbClr val="FF0000"/>
                </a:solidFill>
              </a:rPr>
              <a:t> </a:t>
            </a:r>
            <a:r>
              <a:rPr lang="en-IN" dirty="0" smtClean="0">
                <a:solidFill>
                  <a:srgbClr val="FF0000"/>
                </a:solidFill>
              </a:rPr>
              <a:t>(hormone) </a:t>
            </a:r>
            <a:r>
              <a:rPr lang="en-IN" dirty="0" smtClean="0"/>
              <a:t>which stimulates the gastric glands to produce more gastric juice</a:t>
            </a:r>
          </a:p>
          <a:p>
            <a:r>
              <a:rPr lang="en-IN" i="1" dirty="0" smtClean="0"/>
              <a:t>Intestinal phase. When the partially digested contents </a:t>
            </a:r>
            <a:r>
              <a:rPr lang="en-IN" dirty="0" smtClean="0"/>
              <a:t>of the stomach reach the small intestine, a hormone complex  </a:t>
            </a:r>
            <a:r>
              <a:rPr lang="en-IN" dirty="0" err="1" smtClean="0">
                <a:solidFill>
                  <a:srgbClr val="FF0000"/>
                </a:solidFill>
              </a:rPr>
              <a:t>e</a:t>
            </a:r>
            <a:r>
              <a:rPr lang="en-IN" i="1" dirty="0" err="1" smtClean="0">
                <a:solidFill>
                  <a:srgbClr val="FF0000"/>
                </a:solidFill>
              </a:rPr>
              <a:t>nterogastrone</a:t>
            </a:r>
            <a:r>
              <a:rPr lang="en-IN" i="1" dirty="0" smtClean="0"/>
              <a:t> (</a:t>
            </a:r>
            <a:r>
              <a:rPr lang="en-IN" i="1" dirty="0" err="1" smtClean="0"/>
              <a:t>secretin</a:t>
            </a:r>
            <a:r>
              <a:rPr lang="en-IN" i="1" dirty="0" smtClean="0"/>
              <a:t> + </a:t>
            </a:r>
            <a:r>
              <a:rPr lang="en-IN" i="1" dirty="0" err="1" smtClean="0"/>
              <a:t>cholecystokinin</a:t>
            </a:r>
            <a:r>
              <a:rPr lang="en-IN" i="1" dirty="0" smtClean="0"/>
              <a:t> )</a:t>
            </a:r>
            <a:r>
              <a:rPr lang="en-IN" dirty="0" smtClean="0"/>
              <a:t>is produced by </a:t>
            </a:r>
            <a:r>
              <a:rPr lang="en-IN" i="1" dirty="0" smtClean="0">
                <a:solidFill>
                  <a:srgbClr val="FF0000"/>
                </a:solidFill>
              </a:rPr>
              <a:t>endocrine </a:t>
            </a:r>
            <a:r>
              <a:rPr lang="en-IN" dirty="0" smtClean="0">
                <a:solidFill>
                  <a:srgbClr val="FF0000"/>
                </a:solidFill>
              </a:rPr>
              <a:t>cells </a:t>
            </a:r>
            <a:r>
              <a:rPr lang="en-IN" dirty="0" smtClean="0"/>
              <a:t>in the intestinal mucosa  which slow down emptying rate of the stomach.</a:t>
            </a:r>
          </a:p>
          <a:p>
            <a:pPr>
              <a:buNone/>
            </a:pPr>
            <a:r>
              <a:rPr lang="en-IN" dirty="0" smtClean="0"/>
              <a:t>	 </a:t>
            </a:r>
            <a:r>
              <a:rPr lang="en-IN" sz="2500" dirty="0" smtClean="0"/>
              <a:t>The rate of emptying stomach depends on the type of food eaten. </a:t>
            </a:r>
          </a:p>
          <a:p>
            <a:pPr>
              <a:buNone/>
            </a:pPr>
            <a:r>
              <a:rPr lang="en-IN" sz="2500" dirty="0" smtClean="0"/>
              <a:t>		--A carbohydrate meal leaves the stomach in 2 to 3 hours,</a:t>
            </a:r>
          </a:p>
          <a:p>
            <a:pPr>
              <a:buNone/>
            </a:pPr>
            <a:r>
              <a:rPr lang="en-IN" sz="2500" dirty="0" smtClean="0"/>
              <a:t>		--A protein meal remains longer </a:t>
            </a:r>
          </a:p>
          <a:p>
            <a:pPr>
              <a:buNone/>
            </a:pPr>
            <a:r>
              <a:rPr lang="en-IN" sz="2500" dirty="0" smtClean="0"/>
              <a:t>		--A fatty meal remains in the stomach longest.</a:t>
            </a:r>
            <a:endParaRPr lang="en-IN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568952" cy="708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</a:t>
            </a:r>
            <a:r>
              <a:rPr lang="en-IN" dirty="0" smtClean="0"/>
              <a:t> Phases of secretion of gastric juice.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3999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344" y="44624"/>
            <a:ext cx="6203032" cy="650336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Functions of the stomach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85000" lnSpcReduction="10000"/>
          </a:bodyPr>
          <a:lstStyle/>
          <a:p>
            <a:r>
              <a:rPr lang="en-IN" dirty="0" smtClean="0"/>
              <a:t>Temporary storage allowing time for the digestive enzymes, pepsins, to act  chemical digestion — pepsins convert proteins to polypeptides</a:t>
            </a:r>
          </a:p>
          <a:p>
            <a:r>
              <a:rPr lang="en-IN" dirty="0" smtClean="0"/>
              <a:t>Mechanical breakdown — the three smooth muscle layers enable the stomach to act as a churn, gastric juice is added and the contents are liquefied to </a:t>
            </a:r>
            <a:r>
              <a:rPr lang="en-IN" i="1" dirty="0" err="1" smtClean="0"/>
              <a:t>chyme</a:t>
            </a:r>
            <a:endParaRPr lang="en-IN" i="1" dirty="0" smtClean="0"/>
          </a:p>
          <a:p>
            <a:r>
              <a:rPr lang="en-IN" dirty="0" smtClean="0"/>
              <a:t>Limited absorption of water, alcohol and some </a:t>
            </a:r>
            <a:r>
              <a:rPr lang="en-IN" dirty="0" err="1" smtClean="0"/>
              <a:t>lipophylic</a:t>
            </a:r>
            <a:r>
              <a:rPr lang="en-IN" dirty="0" smtClean="0"/>
              <a:t> drugs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Defence against microbes </a:t>
            </a:r>
            <a:r>
              <a:rPr lang="en-IN" dirty="0" smtClean="0"/>
              <a:t>— provided by hydrochloric acid in gastric juice. Vomiting may be a response to ingestion of gastric irritants, </a:t>
            </a:r>
          </a:p>
          <a:p>
            <a:pPr>
              <a:buNone/>
            </a:pPr>
            <a:r>
              <a:rPr lang="en-IN" dirty="0" smtClean="0"/>
              <a:t>	e.g. microbes or chemicals</a:t>
            </a:r>
          </a:p>
          <a:p>
            <a:r>
              <a:rPr lang="en-IN" dirty="0" smtClean="0"/>
              <a:t>Preparation of iron for absorption— the acid environment of the stomach </a:t>
            </a:r>
            <a:r>
              <a:rPr lang="en-IN" dirty="0" smtClean="0">
                <a:solidFill>
                  <a:srgbClr val="FF0000"/>
                </a:solidFill>
              </a:rPr>
              <a:t>solubilises iron salts</a:t>
            </a:r>
            <a:r>
              <a:rPr lang="en-IN" dirty="0" smtClean="0"/>
              <a:t>, which is required before iron can be absorbed</a:t>
            </a:r>
          </a:p>
          <a:p>
            <a:r>
              <a:rPr lang="en-IN" dirty="0" smtClean="0"/>
              <a:t>Production of intrinsic factor needed for absorption of vitamin B12 in the terminal ileum</a:t>
            </a:r>
          </a:p>
          <a:p>
            <a:r>
              <a:rPr lang="en-IN" dirty="0" smtClean="0">
                <a:solidFill>
                  <a:srgbClr val="FF0000"/>
                </a:solidFill>
              </a:rPr>
              <a:t>Regulation of the passage of gastric contents into the duodenum</a:t>
            </a:r>
            <a:r>
              <a:rPr lang="en-IN" dirty="0" smtClean="0"/>
              <a:t>	When the </a:t>
            </a:r>
            <a:r>
              <a:rPr lang="en-IN" dirty="0" err="1" smtClean="0"/>
              <a:t>chyme</a:t>
            </a:r>
            <a:r>
              <a:rPr lang="en-IN" dirty="0" smtClean="0"/>
              <a:t> is acidified and liquefied, the </a:t>
            </a:r>
            <a:r>
              <a:rPr lang="en-IN" i="1" dirty="0" smtClean="0"/>
              <a:t>pyloric </a:t>
            </a:r>
            <a:r>
              <a:rPr lang="en-IN" i="1" dirty="0" err="1" smtClean="0"/>
              <a:t>antrum</a:t>
            </a:r>
            <a:r>
              <a:rPr lang="en-IN" i="1" dirty="0" smtClean="0"/>
              <a:t> </a:t>
            </a:r>
            <a:r>
              <a:rPr lang="en-IN" dirty="0" smtClean="0"/>
              <a:t>forces small jets of gastric contents through pyloric sphincter into the duodenum.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/>
          <a:lstStyle/>
          <a:p>
            <a:pPr algn="ctr"/>
            <a:r>
              <a:rPr lang="en-IN" b="1" dirty="0" smtClean="0"/>
              <a:t>SMALL INTESTINE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STOMACH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The stomach is a J-shaped dilated portion of the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alimentary tract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situated in the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epigastric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umbilical and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left hypochondriac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regions of the abdominal cavity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pPr algn="ctr"/>
            <a:r>
              <a:rPr lang="en-IN" b="1" dirty="0" smtClean="0"/>
              <a:t>SMALL INTESTINE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en-IN" sz="2800" dirty="0" smtClean="0"/>
              <a:t>The small intestine is continuous with the stomach at </a:t>
            </a:r>
            <a:r>
              <a:rPr lang="en-IN" sz="2800" dirty="0" smtClean="0"/>
              <a:t>the pyloric </a:t>
            </a:r>
            <a:r>
              <a:rPr lang="en-IN" sz="2800" dirty="0" smtClean="0"/>
              <a:t>sphincter and leads into the large intestine at </a:t>
            </a:r>
            <a:r>
              <a:rPr lang="en-IN" sz="2800" dirty="0" smtClean="0"/>
              <a:t>the </a:t>
            </a:r>
            <a:r>
              <a:rPr lang="en-IN" sz="2800" i="1" dirty="0" err="1" smtClean="0"/>
              <a:t>ileocaecal</a:t>
            </a:r>
            <a:r>
              <a:rPr lang="en-IN" sz="2800" i="1" dirty="0" smtClean="0"/>
              <a:t> valve</a:t>
            </a:r>
          </a:p>
          <a:p>
            <a:endParaRPr lang="en-IN" sz="2800" i="1" dirty="0" smtClean="0"/>
          </a:p>
          <a:p>
            <a:r>
              <a:rPr lang="en-IN" sz="2800" dirty="0" smtClean="0"/>
              <a:t>It is </a:t>
            </a:r>
            <a:r>
              <a:rPr lang="en-IN" sz="2800" dirty="0" smtClean="0"/>
              <a:t>a little over 5 metres long and lies </a:t>
            </a:r>
            <a:r>
              <a:rPr lang="en-IN" sz="2800" dirty="0" smtClean="0"/>
              <a:t>in the </a:t>
            </a:r>
            <a:r>
              <a:rPr lang="en-IN" sz="2800" dirty="0" smtClean="0"/>
              <a:t>abdominal cavity surrounded by the large intestine</a:t>
            </a:r>
            <a:r>
              <a:rPr lang="en-IN" sz="2800" dirty="0" smtClean="0"/>
              <a:t>.</a:t>
            </a:r>
          </a:p>
          <a:p>
            <a:endParaRPr lang="en-IN" sz="2800" dirty="0" smtClean="0"/>
          </a:p>
          <a:p>
            <a:r>
              <a:rPr lang="en-IN" sz="2800" dirty="0" smtClean="0"/>
              <a:t>In the small intestine the chemical digestion of food </a:t>
            </a:r>
            <a:r>
              <a:rPr lang="en-IN" sz="2800" dirty="0" smtClean="0"/>
              <a:t>is completed </a:t>
            </a:r>
            <a:r>
              <a:rPr lang="en-IN" sz="2800" dirty="0" smtClean="0"/>
              <a:t>and most of the absorption of nutrients </a:t>
            </a:r>
            <a:r>
              <a:rPr lang="en-IN" sz="2800" dirty="0" smtClean="0"/>
              <a:t>takes place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I</a:t>
            </a:r>
            <a:r>
              <a:rPr lang="en-US" smtClean="0"/>
              <a:t>NTESTINE</a:t>
            </a: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17" y="1916832"/>
            <a:ext cx="911392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Parts of small intestine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/>
              <a:t>The duodenum is about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IN" sz="2800" dirty="0" smtClean="0"/>
              <a:t> cm </a:t>
            </a:r>
            <a:r>
              <a:rPr lang="en-IN" sz="2800" dirty="0" smtClean="0"/>
              <a:t>long</a:t>
            </a:r>
          </a:p>
          <a:p>
            <a:r>
              <a:rPr lang="en-IN" sz="2800" i="1" dirty="0" smtClean="0"/>
              <a:t>The jejunum </a:t>
            </a:r>
            <a:r>
              <a:rPr lang="en-IN" sz="2800" dirty="0" smtClean="0"/>
              <a:t>is the middle section of the small </a:t>
            </a:r>
            <a:r>
              <a:rPr lang="en-IN" sz="2800" dirty="0" smtClean="0"/>
              <a:t>intestine and </a:t>
            </a:r>
            <a:r>
              <a:rPr lang="en-IN" sz="2800" dirty="0" smtClean="0"/>
              <a:t>is about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IN" sz="2800" dirty="0" smtClean="0"/>
              <a:t>metres </a:t>
            </a:r>
            <a:r>
              <a:rPr lang="en-IN" sz="2800" dirty="0" smtClean="0"/>
              <a:t>long</a:t>
            </a:r>
          </a:p>
          <a:p>
            <a:r>
              <a:rPr lang="en-IN" sz="2800" dirty="0" smtClean="0"/>
              <a:t>The </a:t>
            </a:r>
            <a:r>
              <a:rPr lang="en-IN" sz="2800" i="1" dirty="0" smtClean="0"/>
              <a:t>ileum</a:t>
            </a:r>
            <a:r>
              <a:rPr lang="en-IN" sz="2800" i="1" dirty="0" smtClean="0"/>
              <a:t>, or terminal section, </a:t>
            </a:r>
            <a:r>
              <a:rPr lang="en-IN" sz="2800" dirty="0" smtClean="0"/>
              <a:t>is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about 3 </a:t>
            </a:r>
            <a:r>
              <a:rPr lang="en-IN" sz="2800" dirty="0" smtClean="0"/>
              <a:t>metres </a:t>
            </a:r>
            <a:r>
              <a:rPr lang="en-IN" sz="2800" dirty="0" smtClean="0"/>
              <a:t>long and </a:t>
            </a:r>
            <a:r>
              <a:rPr lang="en-IN" sz="2800" dirty="0" smtClean="0"/>
              <a:t>ends at the </a:t>
            </a:r>
            <a:r>
              <a:rPr lang="en-IN" sz="2800" dirty="0" err="1" smtClean="0"/>
              <a:t>ileocaecal</a:t>
            </a:r>
            <a:r>
              <a:rPr lang="en-IN" sz="2800" dirty="0" smtClean="0"/>
              <a:t> valve, which controls the </a:t>
            </a:r>
            <a:r>
              <a:rPr lang="en-IN" sz="2800" dirty="0" smtClean="0"/>
              <a:t>flow of </a:t>
            </a:r>
            <a:r>
              <a:rPr lang="en-IN" sz="2800" dirty="0" smtClean="0"/>
              <a:t>material from the ileum to the </a:t>
            </a:r>
            <a:r>
              <a:rPr lang="en-IN" sz="2800" i="1" dirty="0" err="1" smtClean="0"/>
              <a:t>caecum</a:t>
            </a:r>
            <a:r>
              <a:rPr lang="en-IN" sz="2800" i="1" dirty="0" smtClean="0"/>
              <a:t>.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Structure of the small intestine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Peritoneum</a:t>
            </a:r>
            <a:r>
              <a:rPr lang="en-IN" b="1" dirty="0" smtClean="0"/>
              <a:t>. A double layer of peritoneum called </a:t>
            </a:r>
            <a:r>
              <a:rPr lang="en-IN" b="1" dirty="0" smtClean="0"/>
              <a:t>the </a:t>
            </a:r>
            <a:r>
              <a:rPr lang="en-IN" i="1" dirty="0" smtClean="0"/>
              <a:t>mesentery </a:t>
            </a:r>
            <a:r>
              <a:rPr lang="en-IN" i="1" dirty="0" smtClean="0"/>
              <a:t>attaches the jejunum and ileum to the </a:t>
            </a:r>
            <a:r>
              <a:rPr lang="en-IN" i="1" dirty="0" smtClean="0"/>
              <a:t>posterior </a:t>
            </a:r>
            <a:r>
              <a:rPr lang="en-IN" dirty="0" smtClean="0"/>
              <a:t>abdominal wall</a:t>
            </a:r>
          </a:p>
          <a:p>
            <a:r>
              <a:rPr lang="en-IN" b="1" dirty="0" smtClean="0"/>
              <a:t>Mucosa. The surface area of the small intestine </a:t>
            </a:r>
            <a:r>
              <a:rPr lang="en-IN" b="1" dirty="0" smtClean="0"/>
              <a:t>mucosa </a:t>
            </a:r>
            <a:r>
              <a:rPr lang="en-IN" dirty="0" smtClean="0"/>
              <a:t>is </a:t>
            </a:r>
            <a:r>
              <a:rPr lang="en-IN" dirty="0" smtClean="0"/>
              <a:t>greatly increased by permanent circular folds, </a:t>
            </a:r>
            <a:r>
              <a:rPr lang="en-IN" dirty="0" err="1" smtClean="0"/>
              <a:t>villi</a:t>
            </a:r>
            <a:r>
              <a:rPr lang="en-IN" dirty="0" smtClean="0"/>
              <a:t> </a:t>
            </a:r>
            <a:r>
              <a:rPr lang="en-IN" dirty="0" smtClean="0"/>
              <a:t>and </a:t>
            </a:r>
            <a:r>
              <a:rPr lang="en-IN" dirty="0" err="1" smtClean="0"/>
              <a:t>microvilli</a:t>
            </a:r>
            <a:r>
              <a:rPr lang="en-IN" dirty="0" smtClean="0"/>
              <a:t>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villi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are tiny finger-like projections of the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mucosal layer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into the intestinal lumen, about 0.5 to 1 mm long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95482"/>
            <a:ext cx="5832648" cy="602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IN" dirty="0" smtClean="0"/>
              <a:t>Functions of the small intestine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256584"/>
          </a:xfrm>
        </p:spPr>
        <p:txBody>
          <a:bodyPr>
            <a:normAutofit/>
          </a:bodyPr>
          <a:lstStyle/>
          <a:p>
            <a:r>
              <a:rPr lang="en-IN" dirty="0" smtClean="0"/>
              <a:t>Movement </a:t>
            </a:r>
            <a:r>
              <a:rPr lang="en-IN" dirty="0" smtClean="0"/>
              <a:t>of its contents which is </a:t>
            </a:r>
            <a:r>
              <a:rPr lang="en-IN" dirty="0" smtClean="0"/>
              <a:t>produced by </a:t>
            </a:r>
            <a:r>
              <a:rPr lang="en-IN" dirty="0" smtClean="0"/>
              <a:t>peristalsis</a:t>
            </a:r>
          </a:p>
          <a:p>
            <a:r>
              <a:rPr lang="en-IN" dirty="0" smtClean="0"/>
              <a:t>S</a:t>
            </a:r>
            <a:r>
              <a:rPr lang="en-IN" dirty="0" smtClean="0"/>
              <a:t>ecretion </a:t>
            </a:r>
            <a:r>
              <a:rPr lang="en-IN" dirty="0" smtClean="0"/>
              <a:t>of intestinal </a:t>
            </a:r>
            <a:r>
              <a:rPr lang="en-IN" dirty="0" smtClean="0"/>
              <a:t>juice </a:t>
            </a:r>
          </a:p>
          <a:p>
            <a:r>
              <a:rPr lang="en-IN" dirty="0" smtClean="0"/>
              <a:t>C</a:t>
            </a:r>
            <a:r>
              <a:rPr lang="en-IN" dirty="0" smtClean="0"/>
              <a:t>ompletion </a:t>
            </a:r>
            <a:r>
              <a:rPr lang="en-IN" dirty="0" smtClean="0"/>
              <a:t>of chemical digestion of </a:t>
            </a:r>
            <a:r>
              <a:rPr lang="en-IN" dirty="0" smtClean="0"/>
              <a:t>carbohydrates, protein </a:t>
            </a:r>
            <a:r>
              <a:rPr lang="en-IN" dirty="0" smtClean="0"/>
              <a:t>and fats in the </a:t>
            </a:r>
            <a:r>
              <a:rPr lang="en-IN" dirty="0" err="1" smtClean="0"/>
              <a:t>enterocytes</a:t>
            </a:r>
            <a:r>
              <a:rPr lang="en-IN" dirty="0" smtClean="0"/>
              <a:t> of the </a:t>
            </a:r>
            <a:r>
              <a:rPr lang="en-IN" dirty="0" err="1" smtClean="0"/>
              <a:t>villi</a:t>
            </a:r>
            <a:endParaRPr lang="en-IN" dirty="0" smtClean="0"/>
          </a:p>
          <a:p>
            <a:r>
              <a:rPr lang="en-IN" dirty="0" smtClean="0"/>
              <a:t>Protection </a:t>
            </a:r>
            <a:r>
              <a:rPr lang="en-IN" dirty="0" smtClean="0"/>
              <a:t>against infection by microbes that </a:t>
            </a:r>
            <a:r>
              <a:rPr lang="en-IN" dirty="0" smtClean="0"/>
              <a:t>have survived </a:t>
            </a:r>
            <a:r>
              <a:rPr lang="en-IN" dirty="0" smtClean="0"/>
              <a:t>the antimicrobial action of the </a:t>
            </a:r>
            <a:r>
              <a:rPr lang="en-IN" dirty="0" smtClean="0"/>
              <a:t>hydrochloric acid </a:t>
            </a:r>
            <a:r>
              <a:rPr lang="en-IN" dirty="0" smtClean="0"/>
              <a:t>in the stomach, by the solitary lymph </a:t>
            </a:r>
            <a:r>
              <a:rPr lang="en-IN" dirty="0" smtClean="0"/>
              <a:t>follicles and </a:t>
            </a:r>
            <a:r>
              <a:rPr lang="en-IN" dirty="0" smtClean="0"/>
              <a:t>aggregated lymph follicles</a:t>
            </a:r>
          </a:p>
          <a:p>
            <a:r>
              <a:rPr lang="en-IN" dirty="0" smtClean="0"/>
              <a:t>Secretion </a:t>
            </a:r>
            <a:r>
              <a:rPr lang="en-IN" dirty="0" smtClean="0"/>
              <a:t>of the hormones </a:t>
            </a:r>
            <a:r>
              <a:rPr lang="en-IN" dirty="0" err="1" smtClean="0"/>
              <a:t>cholecystokinin</a:t>
            </a:r>
            <a:r>
              <a:rPr lang="en-IN" dirty="0" smtClean="0"/>
              <a:t> (CCK) </a:t>
            </a:r>
            <a:r>
              <a:rPr lang="en-IN" dirty="0" smtClean="0"/>
              <a:t>and </a:t>
            </a:r>
            <a:r>
              <a:rPr lang="en-IN" dirty="0" err="1" smtClean="0"/>
              <a:t>secretin</a:t>
            </a:r>
            <a:endParaRPr lang="en-IN" dirty="0" smtClean="0"/>
          </a:p>
          <a:p>
            <a:r>
              <a:rPr lang="en-IN" dirty="0" smtClean="0"/>
              <a:t>A</a:t>
            </a:r>
            <a:r>
              <a:rPr lang="en-IN" dirty="0" smtClean="0"/>
              <a:t>bsorption </a:t>
            </a:r>
            <a:r>
              <a:rPr lang="en-IN" dirty="0" smtClean="0"/>
              <a:t>of nutrients.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 smtClean="0"/>
              <a:t>Chemical digestion in the small</a:t>
            </a:r>
            <a:br>
              <a:rPr lang="en-IN" b="1" dirty="0" smtClean="0"/>
            </a:br>
            <a:r>
              <a:rPr lang="en-IN" b="1" dirty="0" smtClean="0"/>
              <a:t>intestine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661872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When acid </a:t>
            </a:r>
            <a:r>
              <a:rPr lang="en-IN" i="1" dirty="0" err="1" smtClean="0"/>
              <a:t>chyme</a:t>
            </a:r>
            <a:r>
              <a:rPr lang="en-IN" dirty="0" smtClean="0"/>
              <a:t> passes into the small intestine it </a:t>
            </a:r>
            <a:r>
              <a:rPr lang="en-IN" dirty="0" smtClean="0"/>
              <a:t>is mixed </a:t>
            </a:r>
            <a:r>
              <a:rPr lang="en-IN" i="1" dirty="0" smtClean="0"/>
              <a:t>with pancreatic juice, bile and intestinal juice, and </a:t>
            </a:r>
            <a:r>
              <a:rPr lang="en-IN" i="1" dirty="0" smtClean="0"/>
              <a:t>is </a:t>
            </a:r>
            <a:r>
              <a:rPr lang="en-IN" dirty="0" smtClean="0"/>
              <a:t>in </a:t>
            </a:r>
            <a:r>
              <a:rPr lang="en-IN" dirty="0" smtClean="0"/>
              <a:t>contact with the </a:t>
            </a:r>
            <a:r>
              <a:rPr lang="en-IN" dirty="0" err="1" smtClean="0"/>
              <a:t>enterocytes</a:t>
            </a:r>
            <a:r>
              <a:rPr lang="en-IN" dirty="0" smtClean="0"/>
              <a:t> of the </a:t>
            </a:r>
            <a:r>
              <a:rPr lang="en-IN" dirty="0" err="1" smtClean="0"/>
              <a:t>vill</a:t>
            </a:r>
            <a:r>
              <a:rPr lang="en-IN" dirty="0" smtClean="0"/>
              <a:t>—</a:t>
            </a:r>
          </a:p>
          <a:p>
            <a:endParaRPr lang="en-IN" dirty="0" smtClean="0"/>
          </a:p>
          <a:p>
            <a:r>
              <a:rPr lang="en-IN" dirty="0" smtClean="0"/>
              <a:t>C</a:t>
            </a:r>
            <a:r>
              <a:rPr lang="en-IN" dirty="0" smtClean="0"/>
              <a:t>arbohydrates </a:t>
            </a:r>
            <a:r>
              <a:rPr lang="en-IN" dirty="0" smtClean="0"/>
              <a:t>are broken down to </a:t>
            </a:r>
            <a:r>
              <a:rPr lang="en-IN" dirty="0" err="1" smtClean="0"/>
              <a:t>monosaccharides</a:t>
            </a:r>
            <a:endParaRPr lang="en-IN" dirty="0" smtClean="0"/>
          </a:p>
          <a:p>
            <a:r>
              <a:rPr lang="en-IN" dirty="0" smtClean="0"/>
              <a:t>P</a:t>
            </a:r>
            <a:r>
              <a:rPr lang="en-IN" dirty="0" smtClean="0"/>
              <a:t>roteins </a:t>
            </a:r>
            <a:r>
              <a:rPr lang="en-IN" dirty="0" smtClean="0"/>
              <a:t>are broken down to amino acids</a:t>
            </a:r>
          </a:p>
          <a:p>
            <a:r>
              <a:rPr lang="en-IN" dirty="0" smtClean="0"/>
              <a:t>Fats </a:t>
            </a:r>
            <a:r>
              <a:rPr lang="en-IN" dirty="0" smtClean="0"/>
              <a:t>are broken down to fatty acids and glycerol.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>Pancreatic juice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5055840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water</a:t>
            </a:r>
            <a:endParaRPr lang="en-IN" dirty="0" smtClean="0"/>
          </a:p>
          <a:p>
            <a:r>
              <a:rPr lang="en-IN" dirty="0" smtClean="0"/>
              <a:t>mineral </a:t>
            </a:r>
            <a:r>
              <a:rPr lang="en-IN" dirty="0" smtClean="0"/>
              <a:t>salts</a:t>
            </a:r>
          </a:p>
          <a:p>
            <a:r>
              <a:rPr lang="en-IN" dirty="0" smtClean="0"/>
              <a:t>Enzymes</a:t>
            </a:r>
            <a:r>
              <a:rPr lang="en-IN" dirty="0" smtClean="0"/>
              <a:t>:</a:t>
            </a:r>
          </a:p>
          <a:p>
            <a:pPr>
              <a:buNone/>
            </a:pPr>
            <a:r>
              <a:rPr lang="en-IN" dirty="0" smtClean="0"/>
              <a:t>  — amylase</a:t>
            </a:r>
          </a:p>
          <a:p>
            <a:pPr>
              <a:buNone/>
            </a:pPr>
            <a:r>
              <a:rPr lang="en-IN" dirty="0" smtClean="0"/>
              <a:t> </a:t>
            </a:r>
            <a:r>
              <a:rPr lang="en-IN" dirty="0" smtClean="0"/>
              <a:t> — </a:t>
            </a:r>
            <a:r>
              <a:rPr lang="en-IN" dirty="0" smtClean="0"/>
              <a:t>lipase</a:t>
            </a:r>
          </a:p>
          <a:p>
            <a:r>
              <a:rPr lang="en-IN" dirty="0" smtClean="0"/>
              <a:t>Inactive </a:t>
            </a:r>
            <a:r>
              <a:rPr lang="en-IN" dirty="0" smtClean="0"/>
              <a:t>enzyme </a:t>
            </a:r>
            <a:r>
              <a:rPr lang="en-IN" dirty="0" smtClean="0"/>
              <a:t>(precursors)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 — </a:t>
            </a:r>
            <a:r>
              <a:rPr lang="en-IN" dirty="0" err="1" smtClean="0"/>
              <a:t>trypsinogen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</a:t>
            </a:r>
            <a:r>
              <a:rPr lang="en-IN" dirty="0" smtClean="0"/>
              <a:t> — </a:t>
            </a:r>
            <a:r>
              <a:rPr lang="en-IN" dirty="0" err="1" smtClean="0"/>
              <a:t>chymotrypsinogen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 </a:t>
            </a:r>
            <a:r>
              <a:rPr lang="en-IN" dirty="0" smtClean="0"/>
              <a:t> — </a:t>
            </a:r>
            <a:r>
              <a:rPr lang="en-IN" dirty="0" err="1" smtClean="0"/>
              <a:t>procarboxypeptidase</a:t>
            </a:r>
            <a:r>
              <a:rPr lang="en-IN" dirty="0" smtClean="0"/>
              <a:t>.</a:t>
            </a:r>
          </a:p>
          <a:p>
            <a:r>
              <a:rPr lang="en-IN" dirty="0" smtClean="0"/>
              <a:t>Pancreatic juice is alkaline (pH 8) because it contains </a:t>
            </a:r>
            <a:r>
              <a:rPr lang="en-IN" dirty="0" smtClean="0"/>
              <a:t>significant quantities </a:t>
            </a:r>
            <a:r>
              <a:rPr lang="en-IN" dirty="0" smtClean="0"/>
              <a:t>of bicarbonate ions, which are </a:t>
            </a:r>
            <a:r>
              <a:rPr lang="en-IN" dirty="0" smtClean="0"/>
              <a:t>alkaline in </a:t>
            </a:r>
            <a:r>
              <a:rPr lang="en-IN" dirty="0" smtClean="0"/>
              <a:t>solution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4072"/>
            <a:ext cx="8229600" cy="1143000"/>
          </a:xfrm>
        </p:spPr>
        <p:txBody>
          <a:bodyPr/>
          <a:lstStyle/>
          <a:p>
            <a:pPr algn="ctr"/>
            <a:r>
              <a:rPr lang="en-IN" b="1" dirty="0" smtClean="0"/>
              <a:t>Functions of intestine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algn="ctr"/>
            <a:r>
              <a:rPr lang="en-IN" b="1" dirty="0" smtClean="0"/>
              <a:t>Digestion of proteins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" y="1340768"/>
            <a:ext cx="8892480" cy="5085184"/>
          </a:xfrm>
        </p:spPr>
        <p:txBody>
          <a:bodyPr>
            <a:normAutofit/>
          </a:bodyPr>
          <a:lstStyle/>
          <a:p>
            <a:r>
              <a:rPr lang="en-IN" b="1" dirty="0" err="1" smtClean="0"/>
              <a:t>Trypsinogen</a:t>
            </a:r>
            <a:r>
              <a:rPr lang="en-IN" b="1" dirty="0" smtClean="0"/>
              <a:t> </a:t>
            </a:r>
            <a:r>
              <a:rPr lang="en-IN" b="1" dirty="0" smtClean="0"/>
              <a:t>and </a:t>
            </a:r>
            <a:r>
              <a:rPr lang="en-IN" b="1" dirty="0" err="1" smtClean="0"/>
              <a:t>chymotrypsinogen</a:t>
            </a:r>
            <a:r>
              <a:rPr lang="en-IN" b="1" dirty="0" smtClean="0"/>
              <a:t> </a:t>
            </a:r>
            <a:r>
              <a:rPr lang="en-IN" dirty="0" smtClean="0"/>
              <a:t>are </a:t>
            </a:r>
            <a:r>
              <a:rPr lang="en-IN" dirty="0" smtClean="0"/>
              <a:t>inactive enzyme precursors activated by </a:t>
            </a:r>
            <a:r>
              <a:rPr lang="en-IN" i="1" dirty="0" err="1" smtClean="0"/>
              <a:t>enterokinase</a:t>
            </a:r>
            <a:r>
              <a:rPr lang="en-IN" i="1" dirty="0" smtClean="0"/>
              <a:t> </a:t>
            </a:r>
            <a:r>
              <a:rPr lang="en-IN" dirty="0" smtClean="0"/>
              <a:t>(</a:t>
            </a:r>
            <a:r>
              <a:rPr lang="en-IN" dirty="0" err="1" smtClean="0"/>
              <a:t>enteropeptidase</a:t>
            </a:r>
            <a:r>
              <a:rPr lang="en-IN" dirty="0" smtClean="0"/>
              <a:t>), an enzyme in the </a:t>
            </a:r>
            <a:r>
              <a:rPr lang="en-IN" dirty="0" err="1" smtClean="0"/>
              <a:t>microvilli</a:t>
            </a:r>
            <a:r>
              <a:rPr lang="en-IN" dirty="0" smtClean="0"/>
              <a:t>, </a:t>
            </a:r>
            <a:r>
              <a:rPr lang="en-IN" dirty="0" smtClean="0"/>
              <a:t>which converts </a:t>
            </a:r>
            <a:r>
              <a:rPr lang="en-IN" dirty="0" smtClean="0"/>
              <a:t>them into the active </a:t>
            </a:r>
            <a:r>
              <a:rPr lang="en-IN" dirty="0" err="1" smtClean="0"/>
              <a:t>proteolytic</a:t>
            </a:r>
            <a:r>
              <a:rPr lang="en-IN" dirty="0" smtClean="0"/>
              <a:t> enzymes </a:t>
            </a:r>
            <a:r>
              <a:rPr lang="en-IN" i="1" dirty="0" err="1" smtClean="0"/>
              <a:t>trypsin</a:t>
            </a:r>
            <a:r>
              <a:rPr lang="en-IN" i="1" dirty="0" smtClean="0"/>
              <a:t> </a:t>
            </a:r>
            <a:r>
              <a:rPr lang="en-IN" dirty="0" smtClean="0"/>
              <a:t>and </a:t>
            </a:r>
            <a:r>
              <a:rPr lang="en-IN" i="1" dirty="0" err="1" smtClean="0"/>
              <a:t>chymotrypsin</a:t>
            </a:r>
            <a:r>
              <a:rPr lang="en-IN" i="1" dirty="0" smtClean="0"/>
              <a:t>. These enzymes convert polypeptides </a:t>
            </a:r>
            <a:r>
              <a:rPr lang="en-IN" i="1" dirty="0" smtClean="0"/>
              <a:t>to </a:t>
            </a:r>
            <a:r>
              <a:rPr lang="en-IN" dirty="0" err="1" smtClean="0"/>
              <a:t>tripeptides</a:t>
            </a:r>
            <a:r>
              <a:rPr lang="en-IN" dirty="0" smtClean="0"/>
              <a:t>, </a:t>
            </a:r>
            <a:r>
              <a:rPr lang="en-IN" dirty="0" err="1" smtClean="0"/>
              <a:t>dipeptides</a:t>
            </a:r>
            <a:r>
              <a:rPr lang="en-IN" dirty="0" smtClean="0"/>
              <a:t> and amino acids. It is </a:t>
            </a:r>
            <a:r>
              <a:rPr lang="en-IN" dirty="0" smtClean="0"/>
              <a:t>important that </a:t>
            </a:r>
            <a:r>
              <a:rPr lang="en-IN" dirty="0" smtClean="0"/>
              <a:t>they are produced as inactive precursors and are </a:t>
            </a:r>
            <a:r>
              <a:rPr lang="en-IN" dirty="0" smtClean="0"/>
              <a:t>activated only </a:t>
            </a:r>
            <a:r>
              <a:rPr lang="en-IN" dirty="0" smtClean="0"/>
              <a:t>upon arrival in the duodenum, otherwise </a:t>
            </a:r>
            <a:r>
              <a:rPr lang="en-IN" dirty="0" smtClean="0"/>
              <a:t>they would </a:t>
            </a:r>
            <a:r>
              <a:rPr lang="en-IN" dirty="0" smtClean="0"/>
              <a:t>digest the </a:t>
            </a:r>
            <a:r>
              <a:rPr lang="en-IN" dirty="0" smtClean="0"/>
              <a:t>pancreas.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9672" y="729610"/>
            <a:ext cx="5976664" cy="536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Digestion of carbohydrates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 b="1" i="1" dirty="0" smtClean="0"/>
              <a:t>Pancreatic </a:t>
            </a:r>
            <a:r>
              <a:rPr lang="en-IN" sz="3200" b="1" i="1" dirty="0" smtClean="0"/>
              <a:t>amylase </a:t>
            </a:r>
            <a:r>
              <a:rPr lang="en-IN" sz="3200" b="1" i="1" dirty="0" smtClean="0"/>
              <a:t>converts </a:t>
            </a:r>
            <a:r>
              <a:rPr lang="en-IN" sz="3200" i="1" dirty="0" smtClean="0"/>
              <a:t>all </a:t>
            </a:r>
            <a:r>
              <a:rPr lang="en-IN" sz="3200" i="1" dirty="0" smtClean="0"/>
              <a:t>digestible polysaccharides (starches) not acted upon </a:t>
            </a:r>
            <a:r>
              <a:rPr lang="en-IN" sz="3200" i="1" dirty="0" smtClean="0"/>
              <a:t>by </a:t>
            </a:r>
            <a:r>
              <a:rPr lang="en-IN" sz="3200" dirty="0" smtClean="0"/>
              <a:t>salivary </a:t>
            </a:r>
            <a:r>
              <a:rPr lang="en-IN" sz="3200" dirty="0" smtClean="0"/>
              <a:t>amylase to disaccharides</a:t>
            </a:r>
            <a:endParaRPr lang="en-IN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Digestion of fats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3200" b="1" i="1" dirty="0" smtClean="0"/>
              <a:t>Lipase </a:t>
            </a:r>
            <a:r>
              <a:rPr lang="en-IN" sz="3200" b="1" i="1" dirty="0" smtClean="0"/>
              <a:t>converts fats to fatty acids </a:t>
            </a:r>
            <a:r>
              <a:rPr lang="en-IN" sz="3200" b="1" i="1" dirty="0" smtClean="0"/>
              <a:t>and </a:t>
            </a:r>
            <a:r>
              <a:rPr lang="en-IN" sz="3200" dirty="0" smtClean="0"/>
              <a:t>glycerol</a:t>
            </a:r>
            <a:r>
              <a:rPr lang="en-IN" sz="3200" dirty="0" smtClean="0"/>
              <a:t>. To aid the action of lipase, </a:t>
            </a:r>
            <a:r>
              <a:rPr lang="en-IN" sz="3200" i="1" dirty="0" smtClean="0"/>
              <a:t>bile salts emulsify </a:t>
            </a:r>
            <a:r>
              <a:rPr lang="en-IN" sz="3200" i="1" dirty="0" smtClean="0"/>
              <a:t>fats, </a:t>
            </a:r>
            <a:r>
              <a:rPr lang="en-IN" sz="3200" dirty="0" smtClean="0"/>
              <a:t>i.e</a:t>
            </a:r>
            <a:r>
              <a:rPr lang="en-IN" sz="3200" dirty="0" smtClean="0"/>
              <a:t>. reduce the size of the globules, increasing their </a:t>
            </a:r>
            <a:r>
              <a:rPr lang="en-IN" sz="3200" dirty="0" smtClean="0"/>
              <a:t>surface area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Bile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Bile has a pH of 8 and between 500 and 1000 ml </a:t>
            </a:r>
            <a:r>
              <a:rPr lang="en-IN" dirty="0" smtClean="0"/>
              <a:t>are secreted daily</a:t>
            </a:r>
          </a:p>
          <a:p>
            <a:pPr>
              <a:buNone/>
            </a:pPr>
            <a:r>
              <a:rPr lang="en-US" dirty="0" smtClean="0"/>
              <a:t>It consist of –</a:t>
            </a:r>
          </a:p>
          <a:p>
            <a:r>
              <a:rPr lang="en-IN" dirty="0" smtClean="0"/>
              <a:t>water</a:t>
            </a:r>
            <a:endParaRPr lang="en-IN" dirty="0" smtClean="0"/>
          </a:p>
          <a:p>
            <a:r>
              <a:rPr lang="en-IN" dirty="0" smtClean="0"/>
              <a:t>mineral salts</a:t>
            </a:r>
          </a:p>
          <a:p>
            <a:r>
              <a:rPr lang="en-IN" dirty="0" smtClean="0"/>
              <a:t>mucus</a:t>
            </a:r>
          </a:p>
          <a:p>
            <a:r>
              <a:rPr lang="en-IN" dirty="0" smtClean="0"/>
              <a:t>bile salts</a:t>
            </a:r>
          </a:p>
          <a:p>
            <a:r>
              <a:rPr lang="en-IN" dirty="0" smtClean="0"/>
              <a:t>bile pigments, mainly </a:t>
            </a:r>
            <a:r>
              <a:rPr lang="en-IN" dirty="0" err="1" smtClean="0"/>
              <a:t>bilirubin</a:t>
            </a:r>
            <a:endParaRPr lang="en-IN" dirty="0" smtClean="0"/>
          </a:p>
          <a:p>
            <a:r>
              <a:rPr lang="en-IN" dirty="0" smtClean="0"/>
              <a:t>cholesterol.</a:t>
            </a:r>
            <a:endParaRPr lang="en-IN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algn="ctr"/>
            <a:r>
              <a:rPr lang="en-IN" b="1" dirty="0" smtClean="0"/>
              <a:t>Functions of Bile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76" y="1397496"/>
            <a:ext cx="8866312" cy="5271864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The </a:t>
            </a:r>
            <a:r>
              <a:rPr lang="en-IN" dirty="0" smtClean="0"/>
              <a:t>bile salts, </a:t>
            </a:r>
            <a:r>
              <a:rPr lang="en-IN" i="1" dirty="0" smtClean="0"/>
              <a:t>sodium </a:t>
            </a:r>
            <a:r>
              <a:rPr lang="en-IN" i="1" dirty="0" err="1" smtClean="0"/>
              <a:t>taurocholate</a:t>
            </a:r>
            <a:r>
              <a:rPr lang="en-IN" i="1" dirty="0" smtClean="0"/>
              <a:t> and </a:t>
            </a:r>
            <a:r>
              <a:rPr lang="en-IN" i="1" dirty="0" smtClean="0"/>
              <a:t>sodium </a:t>
            </a:r>
            <a:r>
              <a:rPr lang="en-IN" i="1" dirty="0" err="1" smtClean="0"/>
              <a:t>glycocholate</a:t>
            </a:r>
            <a:r>
              <a:rPr lang="en-IN" i="1" dirty="0" smtClean="0">
                <a:solidFill>
                  <a:srgbClr val="FF0000"/>
                </a:solidFill>
              </a:rPr>
              <a:t>, emulsify fats </a:t>
            </a:r>
            <a:r>
              <a:rPr lang="en-IN" i="1" dirty="0" smtClean="0"/>
              <a:t>in the small intestine.</a:t>
            </a:r>
          </a:p>
          <a:p>
            <a:r>
              <a:rPr lang="en-IN" dirty="0" smtClean="0"/>
              <a:t>The </a:t>
            </a:r>
            <a:r>
              <a:rPr lang="en-IN" dirty="0" smtClean="0"/>
              <a:t>bile pigment, </a:t>
            </a:r>
            <a:r>
              <a:rPr lang="en-IN" i="1" dirty="0" err="1" smtClean="0"/>
              <a:t>bilirubin</a:t>
            </a:r>
            <a:r>
              <a:rPr lang="en-IN" i="1" dirty="0" smtClean="0"/>
              <a:t>, is a waste product of </a:t>
            </a:r>
            <a:r>
              <a:rPr lang="en-IN" i="1" dirty="0" smtClean="0"/>
              <a:t>the </a:t>
            </a:r>
            <a:r>
              <a:rPr lang="en-IN" dirty="0" smtClean="0"/>
              <a:t>breakdown </a:t>
            </a:r>
            <a:r>
              <a:rPr lang="en-IN" dirty="0" smtClean="0"/>
              <a:t>of erythrocytes and is excreted in the </a:t>
            </a:r>
            <a:r>
              <a:rPr lang="en-IN" dirty="0" smtClean="0"/>
              <a:t>bile rather </a:t>
            </a:r>
            <a:r>
              <a:rPr lang="en-IN" dirty="0" smtClean="0"/>
              <a:t>than in the urine because of its low </a:t>
            </a:r>
            <a:r>
              <a:rPr lang="en-IN" dirty="0" smtClean="0"/>
              <a:t>solubility in </a:t>
            </a:r>
            <a:r>
              <a:rPr lang="en-IN" dirty="0" smtClean="0"/>
              <a:t>water. </a:t>
            </a:r>
            <a:r>
              <a:rPr lang="en-IN" dirty="0" err="1" smtClean="0"/>
              <a:t>Bilirubin</a:t>
            </a:r>
            <a:r>
              <a:rPr lang="en-IN" dirty="0" smtClean="0"/>
              <a:t> is altered by microbes in the </a:t>
            </a:r>
            <a:r>
              <a:rPr lang="en-IN" dirty="0" smtClean="0"/>
              <a:t>large intestine</a:t>
            </a:r>
            <a:r>
              <a:rPr lang="en-IN" dirty="0" smtClean="0"/>
              <a:t>. Some of the resultant </a:t>
            </a:r>
            <a:r>
              <a:rPr lang="en-IN" i="1" dirty="0" err="1" smtClean="0"/>
              <a:t>urobilinogen</a:t>
            </a:r>
            <a:r>
              <a:rPr lang="en-IN" i="1" dirty="0" smtClean="0"/>
              <a:t>, which </a:t>
            </a:r>
            <a:r>
              <a:rPr lang="en-IN" i="1" dirty="0" smtClean="0"/>
              <a:t>is </a:t>
            </a:r>
            <a:r>
              <a:rPr lang="en-IN" dirty="0" smtClean="0"/>
              <a:t>highly </a:t>
            </a:r>
            <a:r>
              <a:rPr lang="en-IN" dirty="0" smtClean="0"/>
              <a:t>water soluble, is reabsorbed and then </a:t>
            </a:r>
            <a:r>
              <a:rPr lang="en-IN" dirty="0" smtClean="0"/>
              <a:t>excreted in </a:t>
            </a:r>
            <a:r>
              <a:rPr lang="en-IN" dirty="0" smtClean="0"/>
              <a:t>the urine, but most is converted to </a:t>
            </a:r>
            <a:r>
              <a:rPr lang="en-IN" i="1" dirty="0" err="1" smtClean="0"/>
              <a:t>stercobilin</a:t>
            </a:r>
            <a:r>
              <a:rPr lang="en-IN" i="1" dirty="0" smtClean="0"/>
              <a:t> </a:t>
            </a:r>
            <a:r>
              <a:rPr lang="en-IN" i="1" dirty="0" smtClean="0"/>
              <a:t>and </a:t>
            </a:r>
            <a:r>
              <a:rPr lang="en-IN" dirty="0" smtClean="0"/>
              <a:t>excreted </a:t>
            </a:r>
            <a:r>
              <a:rPr lang="en-IN" dirty="0" smtClean="0"/>
              <a:t>in the faeces.</a:t>
            </a:r>
          </a:p>
          <a:p>
            <a:r>
              <a:rPr lang="en-IN" dirty="0" smtClean="0"/>
              <a:t>Fatty </a:t>
            </a:r>
            <a:r>
              <a:rPr lang="en-IN" dirty="0" smtClean="0"/>
              <a:t>acids are insoluble in water, which makes </a:t>
            </a:r>
            <a:r>
              <a:rPr lang="en-IN" dirty="0" smtClean="0"/>
              <a:t>them very </a:t>
            </a:r>
            <a:r>
              <a:rPr lang="en-IN" dirty="0" smtClean="0"/>
              <a:t>difficult to absorb through the intestinal </a:t>
            </a:r>
            <a:r>
              <a:rPr lang="en-IN" dirty="0" smtClean="0"/>
              <a:t>wall. Bile </a:t>
            </a:r>
            <a:r>
              <a:rPr lang="en-IN" dirty="0" smtClean="0"/>
              <a:t>salts make fatty acids soluble, enabling </a:t>
            </a:r>
            <a:r>
              <a:rPr lang="en-IN" dirty="0" smtClean="0"/>
              <a:t>both these </a:t>
            </a:r>
            <a:r>
              <a:rPr lang="en-IN" dirty="0" smtClean="0"/>
              <a:t>and fat-soluble vitamins (e.g. vitamin K) to </a:t>
            </a:r>
            <a:r>
              <a:rPr lang="en-IN" dirty="0" smtClean="0"/>
              <a:t>be readily </a:t>
            </a:r>
            <a:r>
              <a:rPr lang="en-IN" dirty="0" smtClean="0"/>
              <a:t>absorbed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 err="1" smtClean="0"/>
              <a:t>Stercobilin</a:t>
            </a:r>
            <a:r>
              <a:rPr lang="en-IN" dirty="0" smtClean="0"/>
              <a:t> colours and deodorises the faeces.</a:t>
            </a:r>
            <a:endParaRPr lang="en-IN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566936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 smtClean="0"/>
              <a:t>Chemical digestion associated with </a:t>
            </a:r>
            <a:r>
              <a:rPr lang="en-IN" sz="3600" b="1" dirty="0" err="1" smtClean="0"/>
              <a:t>enterocytes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760640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The enzymes involved in completing the </a:t>
            </a:r>
            <a:r>
              <a:rPr lang="en-IN" dirty="0" smtClean="0"/>
              <a:t>chemical digestion </a:t>
            </a:r>
            <a:r>
              <a:rPr lang="en-IN" dirty="0" smtClean="0"/>
              <a:t>of food in the </a:t>
            </a:r>
            <a:r>
              <a:rPr lang="en-IN" dirty="0" err="1" smtClean="0"/>
              <a:t>enterocytes</a:t>
            </a:r>
            <a:r>
              <a:rPr lang="en-IN" dirty="0" smtClean="0"/>
              <a:t> of the </a:t>
            </a:r>
            <a:r>
              <a:rPr lang="en-IN" dirty="0" err="1" smtClean="0"/>
              <a:t>villi</a:t>
            </a:r>
            <a:r>
              <a:rPr lang="en-IN" dirty="0" smtClean="0"/>
              <a:t> are:</a:t>
            </a:r>
          </a:p>
          <a:p>
            <a:pPr>
              <a:buNone/>
            </a:pPr>
            <a:r>
              <a:rPr lang="en-IN" dirty="0" smtClean="0"/>
              <a:t>• peptidases</a:t>
            </a:r>
          </a:p>
          <a:p>
            <a:pPr>
              <a:buNone/>
            </a:pPr>
            <a:r>
              <a:rPr lang="en-IN" dirty="0" smtClean="0"/>
              <a:t>• lipase</a:t>
            </a:r>
          </a:p>
          <a:p>
            <a:pPr>
              <a:buNone/>
            </a:pPr>
            <a:r>
              <a:rPr lang="en-IN" dirty="0" smtClean="0"/>
              <a:t>• </a:t>
            </a:r>
            <a:r>
              <a:rPr lang="en-IN" dirty="0" err="1" smtClean="0"/>
              <a:t>sucrase</a:t>
            </a:r>
            <a:r>
              <a:rPr lang="en-IN" dirty="0" smtClean="0"/>
              <a:t>, maltase and lactase</a:t>
            </a:r>
            <a:r>
              <a:rPr lang="en-IN" dirty="0" smtClean="0"/>
              <a:t>. </a:t>
            </a:r>
            <a:endParaRPr lang="en-IN" b="1" dirty="0" smtClean="0"/>
          </a:p>
          <a:p>
            <a:r>
              <a:rPr lang="en-IN" dirty="0" smtClean="0"/>
              <a:t>Alkaline intestinal juice (pH 7.8 to 8.0) assists in </a:t>
            </a:r>
            <a:r>
              <a:rPr lang="en-IN" dirty="0" smtClean="0"/>
              <a:t>raising the </a:t>
            </a:r>
            <a:r>
              <a:rPr lang="en-IN" dirty="0" smtClean="0"/>
              <a:t>pH of the intestinal contents to between 6.5 and 7.5.</a:t>
            </a:r>
          </a:p>
          <a:p>
            <a:r>
              <a:rPr lang="en-IN" i="1" dirty="0" err="1" smtClean="0"/>
              <a:t>Enterokinase</a:t>
            </a:r>
            <a:r>
              <a:rPr lang="en-IN" i="1" dirty="0" smtClean="0"/>
              <a:t> activates pancreatic peptidases such </a:t>
            </a:r>
            <a:r>
              <a:rPr lang="en-IN" i="1" dirty="0" smtClean="0"/>
              <a:t>as </a:t>
            </a:r>
            <a:r>
              <a:rPr lang="en-IN" dirty="0" err="1" smtClean="0"/>
              <a:t>trypsin</a:t>
            </a:r>
            <a:r>
              <a:rPr lang="en-IN" dirty="0" smtClean="0"/>
              <a:t> </a:t>
            </a:r>
            <a:r>
              <a:rPr lang="en-IN" dirty="0" smtClean="0"/>
              <a:t>which convert some polypeptides to amino </a:t>
            </a:r>
            <a:r>
              <a:rPr lang="en-IN" dirty="0" smtClean="0"/>
              <a:t>acids and </a:t>
            </a:r>
            <a:r>
              <a:rPr lang="en-IN" dirty="0" smtClean="0"/>
              <a:t>some to smaller peptides. The final stage of </a:t>
            </a:r>
            <a:r>
              <a:rPr lang="en-IN" dirty="0" smtClean="0"/>
              <a:t>breakdown to </a:t>
            </a:r>
            <a:r>
              <a:rPr lang="en-IN" dirty="0" smtClean="0"/>
              <a:t>amino acids of all peptides occurs inside </a:t>
            </a:r>
            <a:r>
              <a:rPr lang="en-IN" dirty="0" smtClean="0"/>
              <a:t>the </a:t>
            </a:r>
            <a:r>
              <a:rPr lang="en-IN" dirty="0" err="1" smtClean="0"/>
              <a:t>enterocytes</a:t>
            </a:r>
            <a:r>
              <a:rPr lang="en-IN" dirty="0" smtClean="0"/>
              <a:t>.</a:t>
            </a:r>
          </a:p>
          <a:p>
            <a:r>
              <a:rPr lang="en-IN" i="1" dirty="0" smtClean="0"/>
              <a:t>Lipase completes the digestion of emulsified fats </a:t>
            </a:r>
            <a:r>
              <a:rPr lang="en-IN" i="1" dirty="0" smtClean="0"/>
              <a:t>to fatty </a:t>
            </a:r>
            <a:r>
              <a:rPr lang="en-IN" i="1" dirty="0" smtClean="0"/>
              <a:t>acids and glycerol partly in the intestine and partly </a:t>
            </a:r>
            <a:r>
              <a:rPr lang="en-IN" i="1" dirty="0" smtClean="0"/>
              <a:t>in </a:t>
            </a:r>
            <a:r>
              <a:rPr lang="en-IN" dirty="0" smtClean="0"/>
              <a:t>the </a:t>
            </a:r>
            <a:r>
              <a:rPr lang="en-IN" dirty="0" err="1" smtClean="0"/>
              <a:t>enterocytes</a:t>
            </a:r>
            <a:r>
              <a:rPr lang="en-IN" dirty="0" smtClean="0"/>
              <a:t>. </a:t>
            </a:r>
            <a:r>
              <a:rPr lang="en-IN" i="1" dirty="0" err="1" smtClean="0"/>
              <a:t>Sucrase</a:t>
            </a:r>
            <a:r>
              <a:rPr lang="en-IN" i="1" dirty="0" smtClean="0"/>
              <a:t>, maltase and lactase complete the digestion </a:t>
            </a:r>
            <a:r>
              <a:rPr lang="en-IN" i="1" dirty="0" smtClean="0"/>
              <a:t>of </a:t>
            </a:r>
            <a:r>
              <a:rPr lang="en-IN" dirty="0" smtClean="0"/>
              <a:t>carbohydrates </a:t>
            </a:r>
            <a:r>
              <a:rPr lang="en-IN" dirty="0" smtClean="0"/>
              <a:t>by converting disaccharides such </a:t>
            </a:r>
            <a:r>
              <a:rPr lang="en-IN" dirty="0" smtClean="0"/>
              <a:t>as sucrose</a:t>
            </a:r>
            <a:r>
              <a:rPr lang="en-IN" dirty="0" smtClean="0"/>
              <a:t>, maltose and lactose to </a:t>
            </a:r>
            <a:r>
              <a:rPr lang="en-IN" dirty="0" err="1" smtClean="0"/>
              <a:t>monosaccharides</a:t>
            </a:r>
            <a:r>
              <a:rPr lang="en-IN" dirty="0" smtClean="0"/>
              <a:t> </a:t>
            </a:r>
            <a:r>
              <a:rPr lang="en-IN" dirty="0" smtClean="0"/>
              <a:t>inside the </a:t>
            </a:r>
            <a:r>
              <a:rPr lang="en-IN" dirty="0" err="1" smtClean="0"/>
              <a:t>enterocytes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algn="ctr"/>
            <a:r>
              <a:rPr lang="en-IN" b="1" dirty="0" smtClean="0"/>
              <a:t>Absorption of nutrients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i="1" dirty="0" smtClean="0"/>
              <a:t>Diffusion</a:t>
            </a:r>
            <a:r>
              <a:rPr lang="en-IN" i="1" dirty="0" smtClean="0"/>
              <a:t>. </a:t>
            </a:r>
            <a:r>
              <a:rPr lang="en-IN" i="1" dirty="0" err="1" smtClean="0"/>
              <a:t>Monosaccharides</a:t>
            </a:r>
            <a:r>
              <a:rPr lang="en-IN" i="1" dirty="0" smtClean="0"/>
              <a:t>, amino acids, fatty </a:t>
            </a:r>
            <a:r>
              <a:rPr lang="en-IN" i="1" dirty="0" smtClean="0"/>
              <a:t>acids </a:t>
            </a:r>
            <a:r>
              <a:rPr lang="en-IN" dirty="0" smtClean="0"/>
              <a:t>and </a:t>
            </a:r>
            <a:r>
              <a:rPr lang="en-IN" dirty="0" smtClean="0"/>
              <a:t>glycerol diffuse slowly down their </a:t>
            </a:r>
            <a:r>
              <a:rPr lang="en-IN" dirty="0" smtClean="0"/>
              <a:t>concentration gradients </a:t>
            </a:r>
            <a:r>
              <a:rPr lang="en-IN" dirty="0" smtClean="0"/>
              <a:t>into the </a:t>
            </a:r>
            <a:r>
              <a:rPr lang="en-IN" dirty="0" err="1" smtClean="0"/>
              <a:t>enterocytes</a:t>
            </a:r>
            <a:r>
              <a:rPr lang="en-IN" dirty="0" smtClean="0"/>
              <a:t> from the </a:t>
            </a:r>
            <a:r>
              <a:rPr lang="en-IN" dirty="0" smtClean="0"/>
              <a:t>intestinal lumen</a:t>
            </a:r>
            <a:r>
              <a:rPr lang="en-IN" dirty="0" smtClean="0"/>
              <a:t>.</a:t>
            </a:r>
          </a:p>
          <a:p>
            <a:r>
              <a:rPr lang="en-IN" i="1" dirty="0" smtClean="0"/>
              <a:t>Active </a:t>
            </a:r>
            <a:r>
              <a:rPr lang="en-IN" i="1" dirty="0" smtClean="0"/>
              <a:t>transport. </a:t>
            </a:r>
            <a:r>
              <a:rPr lang="en-IN" dirty="0" err="1" smtClean="0"/>
              <a:t>Monosaccharides</a:t>
            </a:r>
            <a:r>
              <a:rPr lang="en-IN" dirty="0" smtClean="0"/>
              <a:t>, amino acids, </a:t>
            </a:r>
            <a:r>
              <a:rPr lang="en-IN" dirty="0" smtClean="0"/>
              <a:t>fatty acids </a:t>
            </a:r>
            <a:r>
              <a:rPr lang="en-IN" dirty="0" smtClean="0"/>
              <a:t>and glycerol may be actively transported </a:t>
            </a:r>
            <a:r>
              <a:rPr lang="en-IN" dirty="0" smtClean="0"/>
              <a:t>into the </a:t>
            </a:r>
            <a:r>
              <a:rPr lang="en-IN" dirty="0" err="1" smtClean="0"/>
              <a:t>villi</a:t>
            </a:r>
            <a:r>
              <a:rPr lang="en-IN" dirty="0" smtClean="0"/>
              <a:t>; this is faster than diffusion. </a:t>
            </a:r>
            <a:r>
              <a:rPr lang="en-IN" dirty="0" smtClean="0"/>
              <a:t>Disaccharides, </a:t>
            </a:r>
            <a:r>
              <a:rPr lang="en-IN" dirty="0" err="1" smtClean="0"/>
              <a:t>dipeptides</a:t>
            </a:r>
            <a:r>
              <a:rPr lang="en-IN" dirty="0" smtClean="0"/>
              <a:t> </a:t>
            </a:r>
            <a:r>
              <a:rPr lang="en-IN" dirty="0" smtClean="0"/>
              <a:t>and </a:t>
            </a:r>
            <a:r>
              <a:rPr lang="en-IN" dirty="0" err="1" smtClean="0"/>
              <a:t>tripeptides</a:t>
            </a:r>
            <a:r>
              <a:rPr lang="en-IN" dirty="0" smtClean="0"/>
              <a:t> are also </a:t>
            </a:r>
            <a:r>
              <a:rPr lang="en-IN" dirty="0" smtClean="0"/>
              <a:t>actively transported </a:t>
            </a:r>
            <a:r>
              <a:rPr lang="en-IN" dirty="0" smtClean="0"/>
              <a:t>into the </a:t>
            </a:r>
            <a:r>
              <a:rPr lang="en-IN" dirty="0" err="1" smtClean="0"/>
              <a:t>enterocytes</a:t>
            </a:r>
            <a:r>
              <a:rPr lang="en-IN" dirty="0" smtClean="0"/>
              <a:t> where their </a:t>
            </a:r>
            <a:r>
              <a:rPr lang="en-IN" dirty="0" smtClean="0"/>
              <a:t>digestion is </a:t>
            </a:r>
            <a:r>
              <a:rPr lang="en-IN" dirty="0" smtClean="0"/>
              <a:t>completed before transfer into the capillaries of </a:t>
            </a:r>
            <a:r>
              <a:rPr lang="en-IN" dirty="0" smtClean="0"/>
              <a:t>the </a:t>
            </a:r>
            <a:r>
              <a:rPr lang="en-IN" dirty="0" err="1" smtClean="0"/>
              <a:t>villi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888" y="0"/>
            <a:ext cx="8229600" cy="899592"/>
          </a:xfrm>
        </p:spPr>
        <p:txBody>
          <a:bodyPr/>
          <a:lstStyle/>
          <a:p>
            <a:r>
              <a:rPr lang="en-IN" dirty="0" smtClean="0"/>
              <a:t>The absorption of nutrients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45905"/>
            <a:ext cx="5976664" cy="572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212976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671464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781128"/>
          </a:xfrm>
        </p:spPr>
        <p:txBody>
          <a:bodyPr>
            <a:normAutofit/>
          </a:bodyPr>
          <a:lstStyle/>
          <a:p>
            <a:r>
              <a:rPr lang="en-IN" dirty="0"/>
              <a:t>The stomach is continuous with the oesophagus at </a:t>
            </a:r>
            <a:r>
              <a:rPr lang="en-IN" dirty="0" smtClean="0"/>
              <a:t>the </a:t>
            </a:r>
            <a:r>
              <a:rPr lang="en-IN" i="1" dirty="0" smtClean="0"/>
              <a:t>cardiac </a:t>
            </a:r>
            <a:r>
              <a:rPr lang="en-IN" i="1" dirty="0"/>
              <a:t>sphincter </a:t>
            </a:r>
            <a:r>
              <a:rPr lang="en-IN" dirty="0"/>
              <a:t>and with the duodenum at</a:t>
            </a:r>
            <a:r>
              <a:rPr lang="en-IN" i="1" dirty="0"/>
              <a:t> the </a:t>
            </a:r>
            <a:r>
              <a:rPr lang="en-IN" i="1" dirty="0" smtClean="0"/>
              <a:t>pyloric sphincter</a:t>
            </a:r>
          </a:p>
          <a:p>
            <a:r>
              <a:rPr lang="en-IN" dirty="0"/>
              <a:t>The </a:t>
            </a:r>
            <a:r>
              <a:rPr lang="en-IN" i="1" dirty="0"/>
              <a:t>lesser curvature </a:t>
            </a:r>
            <a:r>
              <a:rPr lang="en-IN" i="1" dirty="0" smtClean="0"/>
              <a:t>is </a:t>
            </a:r>
            <a:r>
              <a:rPr lang="en-IN" dirty="0" smtClean="0"/>
              <a:t>short</a:t>
            </a:r>
            <a:r>
              <a:rPr lang="en-IN" dirty="0"/>
              <a:t>, lies on the posterior surface of the stomach and </a:t>
            </a:r>
            <a:r>
              <a:rPr lang="en-IN" dirty="0" smtClean="0"/>
              <a:t>is the </a:t>
            </a:r>
            <a:r>
              <a:rPr lang="en-IN" dirty="0"/>
              <a:t>downwards continuation of the posterior wall of </a:t>
            </a:r>
            <a:r>
              <a:rPr lang="en-IN" dirty="0" smtClean="0"/>
              <a:t>the oesophagus</a:t>
            </a:r>
          </a:p>
          <a:p>
            <a:r>
              <a:rPr lang="en-IN" dirty="0" smtClean="0"/>
              <a:t>The </a:t>
            </a:r>
            <a:r>
              <a:rPr lang="en-IN" dirty="0"/>
              <a:t>anterior region angles </a:t>
            </a:r>
            <a:r>
              <a:rPr lang="en-IN" dirty="0" smtClean="0"/>
              <a:t>acutely upwards</a:t>
            </a:r>
            <a:r>
              <a:rPr lang="en-IN" dirty="0"/>
              <a:t>, curves downwards forming the </a:t>
            </a:r>
            <a:r>
              <a:rPr lang="en-IN" i="1" dirty="0"/>
              <a:t>greater curvature</a:t>
            </a:r>
            <a:endParaRPr lang="en-IN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When </a:t>
            </a:r>
            <a:r>
              <a:rPr lang="en-IN" dirty="0" smtClean="0"/>
              <a:t>the stomach </a:t>
            </a:r>
            <a:r>
              <a:rPr lang="en-IN" dirty="0"/>
              <a:t>is inactive the pyloric sphincter is relaxed </a:t>
            </a:r>
            <a:r>
              <a:rPr lang="en-IN" dirty="0" smtClean="0"/>
              <a:t>and open </a:t>
            </a:r>
            <a:r>
              <a:rPr lang="en-IN" dirty="0"/>
              <a:t>and when the stomach contains food the </a:t>
            </a:r>
            <a:r>
              <a:rPr lang="en-IN" dirty="0" smtClean="0"/>
              <a:t>sphincter is closed</a:t>
            </a:r>
          </a:p>
          <a:p>
            <a:r>
              <a:rPr lang="en-IN" dirty="0"/>
              <a:t>Muscle layer </a:t>
            </a:r>
            <a:r>
              <a:rPr lang="en-IN" dirty="0" smtClean="0"/>
              <a:t>This </a:t>
            </a:r>
            <a:r>
              <a:rPr lang="en-IN" dirty="0"/>
              <a:t>consists of three layers </a:t>
            </a:r>
            <a:r>
              <a:rPr lang="en-IN" dirty="0" smtClean="0"/>
              <a:t>of  smooth </a:t>
            </a:r>
            <a:r>
              <a:rPr lang="en-IN" dirty="0"/>
              <a:t>muscle </a:t>
            </a:r>
            <a:r>
              <a:rPr lang="en-IN" dirty="0" smtClean="0"/>
              <a:t>fibres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 descr="C:\Users\Hcl\Desktop\stomac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737484" cy="58490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/>
              <a:t>• O</a:t>
            </a:r>
            <a:r>
              <a:rPr lang="en-IN" dirty="0" smtClean="0"/>
              <a:t>uter </a:t>
            </a:r>
            <a:r>
              <a:rPr lang="en-IN" dirty="0"/>
              <a:t>layer of longitudinal </a:t>
            </a:r>
            <a:r>
              <a:rPr lang="en-IN" dirty="0" smtClean="0"/>
              <a:t>fibres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dirty="0"/>
              <a:t>• M</a:t>
            </a:r>
            <a:r>
              <a:rPr lang="en-IN" dirty="0" smtClean="0"/>
              <a:t>iddle </a:t>
            </a:r>
            <a:r>
              <a:rPr lang="en-IN" dirty="0"/>
              <a:t>layer of circular </a:t>
            </a:r>
            <a:r>
              <a:rPr lang="en-IN" dirty="0" smtClean="0"/>
              <a:t>fibres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dirty="0" smtClean="0"/>
              <a:t>• Inner </a:t>
            </a:r>
            <a:r>
              <a:rPr lang="en-IN" dirty="0"/>
              <a:t>layer of oblique fibres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Mucosa</a:t>
            </a:r>
            <a:r>
              <a:rPr lang="en-IN" b="1" dirty="0" smtClean="0"/>
              <a:t>.</a:t>
            </a:r>
          </a:p>
          <a:p>
            <a:r>
              <a:rPr lang="en-IN" b="1" dirty="0" smtClean="0"/>
              <a:t> </a:t>
            </a:r>
            <a:r>
              <a:rPr lang="en-IN" b="1" dirty="0"/>
              <a:t>When the stomach is empty the mucous membrane</a:t>
            </a:r>
          </a:p>
          <a:p>
            <a:r>
              <a:rPr lang="en-IN" dirty="0"/>
              <a:t>lining is thrown into longitudinal folds or </a:t>
            </a:r>
            <a:r>
              <a:rPr lang="en-IN" i="1" dirty="0" err="1" smtClean="0"/>
              <a:t>rugae</a:t>
            </a:r>
            <a:r>
              <a:rPr lang="en-IN" i="1" dirty="0" smtClean="0"/>
              <a:t>.</a:t>
            </a:r>
            <a:endParaRPr lang="en-IN" i="1" dirty="0"/>
          </a:p>
          <a:p>
            <a:r>
              <a:rPr lang="en-IN" dirty="0" smtClean="0"/>
              <a:t>Numerous </a:t>
            </a:r>
            <a:r>
              <a:rPr lang="en-IN" i="1" dirty="0" smtClean="0"/>
              <a:t>gastric glands </a:t>
            </a:r>
            <a:r>
              <a:rPr lang="en-IN" i="1" dirty="0"/>
              <a:t>are situated below the surface in the mucous membrane.</a:t>
            </a:r>
          </a:p>
          <a:p>
            <a:r>
              <a:rPr lang="en-IN" dirty="0"/>
              <a:t>They consist of specialised cells that secrete </a:t>
            </a:r>
            <a:r>
              <a:rPr lang="en-IN" i="1" dirty="0" smtClean="0"/>
              <a:t>gastric juice </a:t>
            </a:r>
            <a:r>
              <a:rPr lang="en-IN" i="1" dirty="0"/>
              <a:t>into the stomach.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Hcl\Desktop\gastric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59794" y="1935163"/>
            <a:ext cx="4424412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</TotalTime>
  <Words>1580</Words>
  <Application>Microsoft Office PowerPoint</Application>
  <PresentationFormat>On-screen Show (4:3)</PresentationFormat>
  <Paragraphs>148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Flow</vt:lpstr>
      <vt:lpstr>STOMACH &amp; INTESTINE</vt:lpstr>
      <vt:lpstr>STOMACH</vt:lpstr>
      <vt:lpstr>Slide 3</vt:lpstr>
      <vt:lpstr>Slide 4</vt:lpstr>
      <vt:lpstr>Slide 5</vt:lpstr>
      <vt:lpstr>Slide 6</vt:lpstr>
      <vt:lpstr>Slide 7</vt:lpstr>
      <vt:lpstr>Slide 8</vt:lpstr>
      <vt:lpstr>Slide 9</vt:lpstr>
      <vt:lpstr>The stomach is divided into three regions </vt:lpstr>
      <vt:lpstr>Blood supply</vt:lpstr>
      <vt:lpstr>Slide 12</vt:lpstr>
      <vt:lpstr>Nerve supply </vt:lpstr>
      <vt:lpstr>Gastric juice</vt:lpstr>
      <vt:lpstr>Functions of gastric juice</vt:lpstr>
      <vt:lpstr>Secretion of gastric juice</vt:lpstr>
      <vt:lpstr>3 Phases of secretion of gastric juice.</vt:lpstr>
      <vt:lpstr>Functions of the stomach</vt:lpstr>
      <vt:lpstr>SMALL INTESTINE</vt:lpstr>
      <vt:lpstr>SMALL INTESTINE</vt:lpstr>
      <vt:lpstr>INTESTINE</vt:lpstr>
      <vt:lpstr>Parts of small intestine</vt:lpstr>
      <vt:lpstr>Structure of the small intestine</vt:lpstr>
      <vt:lpstr>Slide 24</vt:lpstr>
      <vt:lpstr>Functions of the small intestine</vt:lpstr>
      <vt:lpstr>Chemical digestion in the small intestine</vt:lpstr>
      <vt:lpstr>Pancreatic juice</vt:lpstr>
      <vt:lpstr>Functions of intestine</vt:lpstr>
      <vt:lpstr>Digestion of proteins</vt:lpstr>
      <vt:lpstr>Digestion of carbohydrates</vt:lpstr>
      <vt:lpstr>Digestion of fats</vt:lpstr>
      <vt:lpstr>Bile</vt:lpstr>
      <vt:lpstr>Functions of Bile</vt:lpstr>
      <vt:lpstr>Chemical digestion associated with enterocytes</vt:lpstr>
      <vt:lpstr>Absorption of nutrients</vt:lpstr>
      <vt:lpstr>The absorption of nutrients</vt:lpstr>
      <vt:lpstr>Thank you</vt:lpstr>
    </vt:vector>
  </TitlesOfParts>
  <Company>HCL Infosystems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Hcl</dc:creator>
  <cp:lastModifiedBy>Hcl</cp:lastModifiedBy>
  <cp:revision>133</cp:revision>
  <dcterms:created xsi:type="dcterms:W3CDTF">2014-09-02T17:23:33Z</dcterms:created>
  <dcterms:modified xsi:type="dcterms:W3CDTF">2014-09-03T09:50:06Z</dcterms:modified>
</cp:coreProperties>
</file>