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8C3A6-60C3-406A-9210-B758FE46237F}" type="datetimeFigureOut">
              <a:rPr lang="en-IN" smtClean="0"/>
              <a:t>15-03-2014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4E852-F98A-4232-AEDA-6679EA0942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1079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08E7-B5D6-4208-A08E-80122CD38046}" type="datetime1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1D93-A287-4230-875C-FEF50659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0604-2A90-4E02-80FF-7FDB4772A883}" type="datetime1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1D93-A287-4230-875C-FEF50659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ADAA-A028-4CEE-87CF-4F9FD288DBFE}" type="datetime1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1D93-A287-4230-875C-FEF50659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06A1-BC4E-4781-B341-58E9CB2E6998}" type="datetime1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1D93-A287-4230-875C-FEF50659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209D8-B81C-4110-B5FD-93C98D753B48}" type="datetime1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1D93-A287-4230-875C-FEF50659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AEA9F-B9F1-49EE-B792-960E9F5595AB}" type="datetime1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1D93-A287-4230-875C-FEF50659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1D8F-62F5-4BED-932E-73017F659D56}" type="datetime1">
              <a:rPr lang="en-US" smtClean="0"/>
              <a:t>3/15/2014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1D93-A287-4230-875C-FEF50659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824B-DA36-4EC0-98C3-8C848DFA6753}" type="datetime1">
              <a:rPr lang="en-US" smtClean="0"/>
              <a:t>3/15/2014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1D93-A287-4230-875C-FEF50659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B1842-FA6A-4435-B21F-59B5FA027488}" type="datetime1">
              <a:rPr lang="en-US" smtClean="0"/>
              <a:t>3/15/2014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1D93-A287-4230-875C-FEF50659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68C4-05BC-4D06-9B1A-10FFF755A19A}" type="datetime1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1D93-A287-4230-875C-FEF50659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33F0-8A23-4881-865E-01EE311FE18A}" type="datetime1">
              <a:rPr lang="en-US" smtClean="0"/>
              <a:t>3/15/2014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1D93-A287-4230-875C-FEF50659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FB856-5C10-46AA-BAB5-4E220C86E5DF}" type="datetime1">
              <a:rPr lang="en-US" smtClean="0"/>
              <a:t>3/15/2014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F1D93-A287-4230-875C-FEF5065934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The </a:t>
            </a:r>
            <a:r>
              <a:rPr lang="en-US" dirty="0"/>
              <a:t>skin completely covers the body and </a:t>
            </a:r>
            <a:r>
              <a:rPr lang="en-US" dirty="0" smtClean="0"/>
              <a:t>is continuous with </a:t>
            </a:r>
            <a:r>
              <a:rPr lang="en-US" dirty="0"/>
              <a:t>the membranes lining the body </a:t>
            </a:r>
            <a:r>
              <a:rPr lang="en-US" dirty="0" smtClean="0"/>
              <a:t>orifices:</a:t>
            </a:r>
            <a:endParaRPr lang="en-US" dirty="0"/>
          </a:p>
          <a:p>
            <a:pPr>
              <a:buNone/>
            </a:pPr>
            <a:r>
              <a:rPr lang="en-US" dirty="0"/>
              <a:t>• protects the underlying structures from injury and</a:t>
            </a:r>
          </a:p>
          <a:p>
            <a:pPr>
              <a:buNone/>
            </a:pPr>
            <a:r>
              <a:rPr lang="en-US" dirty="0" smtClean="0"/>
              <a:t>	from </a:t>
            </a:r>
            <a:r>
              <a:rPr lang="en-US" dirty="0"/>
              <a:t>invasion by microbes</a:t>
            </a:r>
          </a:p>
          <a:p>
            <a:pPr>
              <a:buNone/>
            </a:pPr>
            <a:r>
              <a:rPr lang="en-US" dirty="0"/>
              <a:t>• contains sensory </a:t>
            </a:r>
            <a:r>
              <a:rPr lang="en-US" i="1" dirty="0"/>
              <a:t>(somatic) nerve endings of</a:t>
            </a:r>
            <a:r>
              <a:rPr lang="en-US" b="1" i="1" dirty="0">
                <a:solidFill>
                  <a:srgbClr val="FF0000"/>
                </a:solidFill>
              </a:rPr>
              <a:t> pain,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temperature </a:t>
            </a:r>
            <a:r>
              <a:rPr lang="en-US" b="1" dirty="0">
                <a:solidFill>
                  <a:srgbClr val="FF0000"/>
                </a:solidFill>
              </a:rPr>
              <a:t>and touch</a:t>
            </a:r>
          </a:p>
          <a:p>
            <a:pPr>
              <a:buNone/>
            </a:pPr>
            <a:r>
              <a:rPr lang="en-US" dirty="0"/>
              <a:t>• is involved in the regulation of body temperature.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1D93-A287-4230-875C-FEF5065934F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Structure of the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skin has a surface area of about 1.5 to 2 m2 in </a:t>
            </a:r>
            <a:r>
              <a:rPr lang="en-US" sz="2800" dirty="0" smtClean="0"/>
              <a:t>adults and </a:t>
            </a:r>
            <a:r>
              <a:rPr lang="en-US" sz="2800" dirty="0"/>
              <a:t>it contains glands, hair and nails. There are two </a:t>
            </a:r>
            <a:r>
              <a:rPr lang="en-US" sz="2800" dirty="0" smtClean="0"/>
              <a:t>main layers</a:t>
            </a:r>
            <a:r>
              <a:rPr lang="en-US" sz="2800" dirty="0"/>
              <a:t>:</a:t>
            </a:r>
          </a:p>
          <a:p>
            <a:pPr>
              <a:buNone/>
            </a:pPr>
            <a:r>
              <a:rPr lang="en-US" sz="2800" dirty="0"/>
              <a:t>• epidermis</a:t>
            </a:r>
          </a:p>
          <a:p>
            <a:pPr>
              <a:buNone/>
            </a:pPr>
            <a:r>
              <a:rPr lang="en-US" sz="2800" dirty="0"/>
              <a:t>• dermis.</a:t>
            </a:r>
          </a:p>
          <a:p>
            <a:pPr>
              <a:buNone/>
            </a:pPr>
            <a:r>
              <a:rPr lang="en-US" sz="2800" dirty="0"/>
              <a:t>Between the skin and underlying structures there is a</a:t>
            </a:r>
          </a:p>
          <a:p>
            <a:pPr>
              <a:buNone/>
            </a:pPr>
            <a:r>
              <a:rPr lang="en-US" sz="2800" dirty="0"/>
              <a:t>layer of subcutaneous fat.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1D93-A287-4230-875C-FEF5065934F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Structure of the skin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447800"/>
            <a:ext cx="6934200" cy="5029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1D93-A287-4230-875C-FEF5065934F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The structures in </a:t>
            </a:r>
            <a:r>
              <a:rPr lang="en-US" sz="2400" b="1" dirty="0" smtClean="0">
                <a:solidFill>
                  <a:srgbClr val="FF0000"/>
                </a:solidFill>
              </a:rPr>
              <a:t>the dermis </a:t>
            </a:r>
            <a:r>
              <a:rPr lang="en-US" sz="2400" b="1" dirty="0">
                <a:solidFill>
                  <a:srgbClr val="FF0000"/>
                </a:solidFill>
              </a:rPr>
              <a:t>are:</a:t>
            </a:r>
          </a:p>
          <a:p>
            <a:pPr>
              <a:buNone/>
            </a:pPr>
            <a:r>
              <a:rPr lang="en-US" sz="2400" dirty="0"/>
              <a:t>• blood vessels</a:t>
            </a:r>
          </a:p>
          <a:p>
            <a:pPr>
              <a:buNone/>
            </a:pPr>
            <a:r>
              <a:rPr lang="en-US" sz="2400" dirty="0"/>
              <a:t>• lymph vessels</a:t>
            </a:r>
          </a:p>
          <a:p>
            <a:pPr>
              <a:buNone/>
            </a:pPr>
            <a:r>
              <a:rPr lang="en-US" sz="2400" dirty="0"/>
              <a:t>• sensory (somatic) nerve endings</a:t>
            </a:r>
          </a:p>
          <a:p>
            <a:pPr>
              <a:buNone/>
            </a:pPr>
            <a:r>
              <a:rPr lang="en-US" sz="2400" dirty="0"/>
              <a:t>• sweat glands and their ducts</a:t>
            </a:r>
          </a:p>
          <a:p>
            <a:pPr>
              <a:buNone/>
            </a:pPr>
            <a:r>
              <a:rPr lang="en-US" sz="2400" dirty="0"/>
              <a:t>• hairs, </a:t>
            </a:r>
            <a:r>
              <a:rPr lang="en-US" sz="2400" dirty="0" smtClean="0"/>
              <a:t>sebaceous </a:t>
            </a:r>
            <a:r>
              <a:rPr lang="en-US" sz="2400" dirty="0"/>
              <a:t>glands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Sensory nerve endings.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Sensory </a:t>
            </a:r>
            <a:r>
              <a:rPr lang="en-US" sz="2400" b="1" dirty="0"/>
              <a:t>receptors (</a:t>
            </a:r>
            <a:r>
              <a:rPr lang="en-US" sz="2400" b="1" dirty="0" err="1" smtClean="0"/>
              <a:t>specialised</a:t>
            </a:r>
            <a:r>
              <a:rPr lang="en-US" sz="2400" b="1" dirty="0" smtClean="0"/>
              <a:t> </a:t>
            </a:r>
            <a:r>
              <a:rPr lang="en-US" sz="2400" dirty="0" smtClean="0"/>
              <a:t>nerve </a:t>
            </a:r>
            <a:r>
              <a:rPr lang="en-US" sz="2400" dirty="0"/>
              <a:t>endings) 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which </a:t>
            </a:r>
            <a:r>
              <a:rPr lang="en-US" sz="2400" dirty="0"/>
              <a:t>are sensitive to </a:t>
            </a:r>
            <a:r>
              <a:rPr lang="en-US" sz="2400" i="1" dirty="0"/>
              <a:t>touch, change in </a:t>
            </a:r>
            <a:r>
              <a:rPr lang="en-US" sz="2400" i="1" dirty="0" smtClean="0"/>
              <a:t>temperature</a:t>
            </a:r>
            <a:r>
              <a:rPr lang="en-US" sz="2400" i="1" dirty="0" smtClean="0"/>
              <a:t>, pressure </a:t>
            </a:r>
            <a:r>
              <a:rPr lang="en-US" sz="2400" i="1" dirty="0"/>
              <a:t>and pain are widely distributed in </a:t>
            </a:r>
            <a:r>
              <a:rPr lang="en-US" sz="2400" i="1" dirty="0" smtClean="0"/>
              <a:t>the </a:t>
            </a:r>
            <a:r>
              <a:rPr lang="en-US" sz="2400" dirty="0" smtClean="0"/>
              <a:t>dermis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Incoming </a:t>
            </a:r>
            <a:r>
              <a:rPr lang="en-US" sz="2400" dirty="0"/>
              <a:t>stimuli activate different types of </a:t>
            </a:r>
            <a:r>
              <a:rPr lang="en-US" sz="2400" dirty="0" smtClean="0"/>
              <a:t>sensory receptors. </a:t>
            </a:r>
          </a:p>
          <a:p>
            <a:r>
              <a:rPr lang="en-US" sz="2400" dirty="0" smtClean="0"/>
              <a:t>The skin </a:t>
            </a:r>
            <a:r>
              <a:rPr lang="en-US" sz="2400" dirty="0"/>
              <a:t>is an important sensory organ through which </a:t>
            </a:r>
            <a:r>
              <a:rPr lang="en-US" sz="2400" dirty="0" smtClean="0"/>
              <a:t>individuals receive </a:t>
            </a:r>
            <a:r>
              <a:rPr lang="en-US" sz="2400" dirty="0"/>
              <a:t>information about their environment.</a:t>
            </a:r>
          </a:p>
          <a:p>
            <a:r>
              <a:rPr lang="en-US" sz="2400" dirty="0"/>
              <a:t>Nerve impulses, generated in the sensory receptors in </a:t>
            </a:r>
            <a:r>
              <a:rPr lang="en-US" sz="2400" dirty="0" smtClean="0"/>
              <a:t>the dermis</a:t>
            </a:r>
            <a:r>
              <a:rPr lang="en-US" sz="2400" dirty="0"/>
              <a:t>, are conveyed to the spinal cord by </a:t>
            </a:r>
            <a:r>
              <a:rPr lang="en-US" sz="2400" dirty="0" smtClean="0"/>
              <a:t>sensory </a:t>
            </a:r>
            <a:r>
              <a:rPr lang="en-US" sz="2400" i="1" dirty="0" smtClean="0"/>
              <a:t>(</a:t>
            </a:r>
            <a:r>
              <a:rPr lang="en-US" sz="2400" i="1" dirty="0"/>
              <a:t>somatic </a:t>
            </a:r>
            <a:r>
              <a:rPr lang="en-US" sz="2400" i="1" dirty="0" err="1"/>
              <a:t>cutaneous</a:t>
            </a:r>
            <a:r>
              <a:rPr lang="en-US" sz="2400" i="1" dirty="0"/>
              <a:t>) nerves, then to the sensory area of </a:t>
            </a:r>
            <a:r>
              <a:rPr lang="en-US" sz="2400" i="1" dirty="0" smtClean="0"/>
              <a:t>the </a:t>
            </a:r>
            <a:r>
              <a:rPr lang="en-US" sz="2400" dirty="0" smtClean="0"/>
              <a:t>cerebrum </a:t>
            </a:r>
            <a:r>
              <a:rPr lang="en-US" sz="2400" dirty="0"/>
              <a:t>where the sensations are perceived.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1D93-A287-4230-875C-FEF5065934F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7924800" cy="5943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1D93-A287-4230-875C-FEF5065934F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7467600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1D93-A287-4230-875C-FEF5065934F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pPr>
              <a:buNone/>
            </a:pPr>
            <a:r>
              <a:rPr lang="en-US" dirty="0"/>
              <a:t>Sensory receptors consist of nerve endings in the dermis</a:t>
            </a:r>
          </a:p>
          <a:p>
            <a:pPr>
              <a:buNone/>
            </a:pPr>
            <a:r>
              <a:rPr lang="en-US" dirty="0"/>
              <a:t>that are sensitive to touch, pressure, temperature </a:t>
            </a:r>
            <a:r>
              <a:rPr lang="en-US" dirty="0" smtClean="0"/>
              <a:t>or pain</a:t>
            </a:r>
            <a:r>
              <a:rPr lang="en-US" dirty="0"/>
              <a:t>.</a:t>
            </a:r>
          </a:p>
          <a:p>
            <a:r>
              <a:rPr lang="en-US" dirty="0"/>
              <a:t>Stimulation generates nerve impulses in sensory </a:t>
            </a:r>
            <a:r>
              <a:rPr lang="en-US" dirty="0" smtClean="0"/>
              <a:t>nerves that </a:t>
            </a:r>
            <a:r>
              <a:rPr lang="en-US" dirty="0"/>
              <a:t>are transmitted to the cerebral </a:t>
            </a:r>
            <a:r>
              <a:rPr lang="en-US" dirty="0" smtClean="0"/>
              <a:t>cortex</a:t>
            </a:r>
          </a:p>
          <a:p>
            <a:r>
              <a:rPr lang="en-US" dirty="0" smtClean="0"/>
              <a:t>Some </a:t>
            </a:r>
            <a:r>
              <a:rPr lang="en-US" dirty="0"/>
              <a:t>areas have more sensory receptors than</a:t>
            </a:r>
          </a:p>
          <a:p>
            <a:pPr>
              <a:buNone/>
            </a:pPr>
            <a:r>
              <a:rPr lang="en-US" dirty="0" smtClean="0"/>
              <a:t>	others </a:t>
            </a:r>
            <a:r>
              <a:rPr lang="en-US" dirty="0"/>
              <a:t>causing them to be especially sensitive, e.g. the</a:t>
            </a:r>
          </a:p>
          <a:p>
            <a:pPr>
              <a:buNone/>
            </a:pPr>
            <a:r>
              <a:rPr lang="en-US" dirty="0" smtClean="0"/>
              <a:t>	lips </a:t>
            </a:r>
            <a:r>
              <a:rPr lang="en-US" dirty="0"/>
              <a:t>and fingertips.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F1D93-A287-4230-875C-FEF5065934F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150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Skin</vt:lpstr>
      <vt:lpstr>Structure of the skin</vt:lpstr>
      <vt:lpstr>Structure of the skin</vt:lpstr>
      <vt:lpstr>PowerPoint Presentation</vt:lpstr>
      <vt:lpstr>PowerPoint Presentation</vt:lpstr>
      <vt:lpstr>PowerPoint Presentation</vt:lpstr>
      <vt:lpstr>Sensation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Skin</dc:title>
  <dc:creator>a</dc:creator>
  <cp:lastModifiedBy>admin</cp:lastModifiedBy>
  <cp:revision>6</cp:revision>
  <dcterms:created xsi:type="dcterms:W3CDTF">2013-03-26T07:11:58Z</dcterms:created>
  <dcterms:modified xsi:type="dcterms:W3CDTF">2014-03-15T02:56:14Z</dcterms:modified>
</cp:coreProperties>
</file>