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0" r:id="rId4"/>
    <p:sldId id="261"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968" autoAdjust="0"/>
  </p:normalViewPr>
  <p:slideViewPr>
    <p:cSldViewPr snapToGrid="0">
      <p:cViewPr varScale="1">
        <p:scale>
          <a:sx n="50" d="100"/>
          <a:sy n="50" d="100"/>
        </p:scale>
        <p:origin x="81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E606F3-CA8A-45E0-9097-500E47656241}" type="datetimeFigureOut">
              <a:rPr lang="en-US" smtClean="0"/>
              <a:t>02-Apr-14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47335-BF03-4DE8-A8AF-949456149668}" type="slidenum">
              <a:rPr lang="en-US" smtClean="0"/>
              <a:t>‹#›</a:t>
            </a:fld>
            <a:endParaRPr lang="en-US"/>
          </a:p>
        </p:txBody>
      </p:sp>
    </p:spTree>
    <p:extLst>
      <p:ext uri="{BB962C8B-B14F-4D97-AF65-F5344CB8AC3E}">
        <p14:creationId xmlns:p14="http://schemas.microsoft.com/office/powerpoint/2010/main" val="21077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en.wikipedia.org/wiki/Oxidative_phosphorylation" TargetMode="External"/><Relationship Id="rId13" Type="http://schemas.openxmlformats.org/officeDocument/2006/relationships/hyperlink" Target="https://en.wikipedia.org/wiki/Flagellum" TargetMode="External"/><Relationship Id="rId3" Type="http://schemas.openxmlformats.org/officeDocument/2006/relationships/hyperlink" Target="https://en.wikipedia.org/wiki/Heme" TargetMode="External"/><Relationship Id="rId7" Type="http://schemas.openxmlformats.org/officeDocument/2006/relationships/hyperlink" Target="https://en.wikipedia.org/wiki/Redox" TargetMode="External"/><Relationship Id="rId12" Type="http://schemas.openxmlformats.org/officeDocument/2006/relationships/hyperlink" Target="https://en.wikipedia.org/wiki/Adenosine_triphosphate"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en.wikipedia.org/wiki/Electron_transfer" TargetMode="External"/><Relationship Id="rId11" Type="http://schemas.openxmlformats.org/officeDocument/2006/relationships/hyperlink" Target="https://en.wikipedia.org/wiki/Chemiosmotic_potential" TargetMode="External"/><Relationship Id="rId5" Type="http://schemas.openxmlformats.org/officeDocument/2006/relationships/hyperlink" Target="https://en.wikipedia.org/wiki/Iron" TargetMode="External"/><Relationship Id="rId10" Type="http://schemas.openxmlformats.org/officeDocument/2006/relationships/hyperlink" Target="https://en.wikipedia.org/wiki/Cofactor_(biochemistry)" TargetMode="External"/><Relationship Id="rId4" Type="http://schemas.openxmlformats.org/officeDocument/2006/relationships/hyperlink" Target="https://en.wikipedia.org/wiki/Electron" TargetMode="External"/><Relationship Id="rId9" Type="http://schemas.openxmlformats.org/officeDocument/2006/relationships/hyperlink" Target="https://en.wikipedia.org/wiki/Complex_(chemistry)"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a:t>
            </a:fld>
            <a:endParaRPr lang="en-US"/>
          </a:p>
        </p:txBody>
      </p:sp>
    </p:spTree>
    <p:extLst>
      <p:ext uri="{BB962C8B-B14F-4D97-AF65-F5344CB8AC3E}">
        <p14:creationId xmlns:p14="http://schemas.microsoft.com/office/powerpoint/2010/main" val="379791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10</a:t>
            </a:fld>
            <a:endParaRPr lang="en-US"/>
          </a:p>
        </p:txBody>
      </p:sp>
    </p:spTree>
    <p:extLst>
      <p:ext uri="{BB962C8B-B14F-4D97-AF65-F5344CB8AC3E}">
        <p14:creationId xmlns:p14="http://schemas.microsoft.com/office/powerpoint/2010/main" val="793417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Hemoglobin is the primary protein found in red blood cells and represents about two thirds of the body's iron. The vital role of hemoglobin in transporting oxygen from the lungs to the rest of the body is derived from its unique ability to acquire oxygen rapidly during the short time it spends in contact with the lungs and to release oxygen as needed during its circulation through the tissues. Myoglobin functions in the transport and short-term storage of oxygen in muscle cells, helping to match the supply of oxygen to the demand of working </a:t>
            </a:r>
            <a:r>
              <a:rPr lang="en-US" sz="1200" b="0" i="0" kern="1200" dirty="0" smtClean="0">
                <a:solidFill>
                  <a:schemeClr val="tx1"/>
                </a:solidFill>
                <a:effectLst/>
                <a:latin typeface="+mn-lt"/>
                <a:ea typeface="+mn-ea"/>
                <a:cs typeface="+mn-cs"/>
              </a:rPr>
              <a:t>muscles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a:t>
            </a:r>
            <a:r>
              <a:rPr lang="en-US" sz="1200" b="0" i="0" u="none" strike="noStrike" kern="1200" dirty="0" err="1" smtClean="0">
                <a:solidFill>
                  <a:schemeClr val="tx1"/>
                </a:solidFill>
                <a:effectLst/>
                <a:latin typeface="+mn-lt"/>
                <a:ea typeface="+mn-ea"/>
                <a:cs typeface="+mn-cs"/>
                <a:hlinkClick r:id="rId3" tooltip="Heme"/>
              </a:rPr>
              <a:t>heme</a:t>
            </a:r>
            <a:r>
              <a:rPr lang="en-US" sz="1200" b="0" i="0" kern="1200" dirty="0" smtClean="0">
                <a:solidFill>
                  <a:schemeClr val="tx1"/>
                </a:solidFill>
                <a:effectLst/>
                <a:latin typeface="+mn-lt"/>
                <a:ea typeface="+mn-ea"/>
                <a:cs typeface="+mn-cs"/>
              </a:rPr>
              <a:t> group is a highly-conjugated ring system (which allows its </a:t>
            </a:r>
            <a:r>
              <a:rPr lang="en-US" sz="1200" b="0" i="0" u="none" strike="noStrike" kern="1200" dirty="0" smtClean="0">
                <a:solidFill>
                  <a:schemeClr val="tx1"/>
                </a:solidFill>
                <a:effectLst/>
                <a:latin typeface="+mn-lt"/>
                <a:ea typeface="+mn-ea"/>
                <a:cs typeface="+mn-cs"/>
                <a:hlinkClick r:id="rId4" tooltip="Electron"/>
              </a:rPr>
              <a:t>electrons</a:t>
            </a:r>
            <a:r>
              <a:rPr lang="en-US" sz="1200" b="0" i="0" kern="1200" dirty="0" smtClean="0">
                <a:solidFill>
                  <a:schemeClr val="tx1"/>
                </a:solidFill>
                <a:effectLst/>
                <a:latin typeface="+mn-lt"/>
                <a:ea typeface="+mn-ea"/>
                <a:cs typeface="+mn-cs"/>
              </a:rPr>
              <a:t> to be very mobile) surrounding a metal ion, which readily interconverts between the oxidation states. For many cytochromes, the metal ion present is that of </a:t>
            </a:r>
            <a:r>
              <a:rPr lang="en-US" sz="1200" b="0" i="1" u="none" strike="noStrike" kern="1200" dirty="0" smtClean="0">
                <a:solidFill>
                  <a:schemeClr val="tx1"/>
                </a:solidFill>
                <a:effectLst/>
                <a:latin typeface="+mn-lt"/>
                <a:ea typeface="+mn-ea"/>
                <a:cs typeface="+mn-cs"/>
                <a:hlinkClick r:id="rId5" tooltip="Iron"/>
              </a:rPr>
              <a:t>iron</a:t>
            </a:r>
            <a:r>
              <a:rPr lang="en-US" sz="1200" b="0" i="0" kern="1200" dirty="0" smtClean="0">
                <a:solidFill>
                  <a:schemeClr val="tx1"/>
                </a:solidFill>
                <a:effectLst/>
                <a:latin typeface="+mn-lt"/>
                <a:ea typeface="+mn-ea"/>
                <a:cs typeface="+mn-cs"/>
              </a:rPr>
              <a:t>, which interconverts between Fe</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(reduced) and Fe</a:t>
            </a:r>
            <a:r>
              <a:rPr lang="en-US" sz="1200" b="0" i="0" kern="1200" baseline="300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(oxidized) states (</a:t>
            </a:r>
            <a:r>
              <a:rPr lang="en-US" sz="1200" b="0" i="0" u="none" strike="noStrike" kern="1200" dirty="0" smtClean="0">
                <a:solidFill>
                  <a:schemeClr val="tx1"/>
                </a:solidFill>
                <a:effectLst/>
                <a:latin typeface="+mn-lt"/>
                <a:ea typeface="+mn-ea"/>
                <a:cs typeface="+mn-cs"/>
                <a:hlinkClick r:id="rId6" tooltip="Electron transfer"/>
              </a:rPr>
              <a:t>electron-transfer</a:t>
            </a:r>
            <a:r>
              <a:rPr lang="en-US" sz="1200" b="0" i="0" kern="1200" dirty="0" smtClean="0">
                <a:solidFill>
                  <a:schemeClr val="tx1"/>
                </a:solidFill>
                <a:effectLst/>
                <a:latin typeface="+mn-lt"/>
                <a:ea typeface="+mn-ea"/>
                <a:cs typeface="+mn-cs"/>
              </a:rPr>
              <a:t> processes) or between Fe</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(reduced) and Fe</a:t>
            </a:r>
            <a:r>
              <a:rPr lang="en-US" sz="1200" b="0" i="0" kern="1200" baseline="300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(formal, oxidized) states (oxidative processes). Cytochromes are, thus, capable of performing </a:t>
            </a:r>
            <a:r>
              <a:rPr lang="en-US" sz="1200" b="0" i="0" u="none" strike="noStrike" kern="1200" dirty="0" smtClean="0">
                <a:solidFill>
                  <a:schemeClr val="tx1"/>
                </a:solidFill>
                <a:effectLst/>
                <a:latin typeface="+mn-lt"/>
                <a:ea typeface="+mn-ea"/>
                <a:cs typeface="+mn-cs"/>
                <a:hlinkClick r:id="rId7" tooltip="Redox"/>
              </a:rPr>
              <a:t>oxidation and reduction</a:t>
            </a:r>
            <a:r>
              <a:rPr lang="en-US" sz="1200" b="0" i="0" kern="1200" dirty="0" smtClean="0">
                <a:solidFill>
                  <a:schemeClr val="tx1"/>
                </a:solidFill>
                <a:effectLst/>
                <a:latin typeface="+mn-lt"/>
                <a:ea typeface="+mn-ea"/>
                <a:cs typeface="+mn-cs"/>
              </a:rPr>
              <a:t>. Because the cytochromes (as well as other complexes) are held within membranes in an organized way, the </a:t>
            </a:r>
            <a:r>
              <a:rPr lang="en-US" sz="1200" b="0" i="0" u="none" strike="noStrike" kern="1200" dirty="0" smtClean="0">
                <a:solidFill>
                  <a:schemeClr val="tx1"/>
                </a:solidFill>
                <a:effectLst/>
                <a:latin typeface="+mn-lt"/>
                <a:ea typeface="+mn-ea"/>
                <a:cs typeface="+mn-cs"/>
                <a:hlinkClick r:id="rId7" tooltip="Redox"/>
              </a:rPr>
              <a:t>redox</a:t>
            </a:r>
            <a:r>
              <a:rPr lang="en-US" sz="1200" b="0" i="0" kern="1200" dirty="0" smtClean="0">
                <a:solidFill>
                  <a:schemeClr val="tx1"/>
                </a:solidFill>
                <a:effectLst/>
                <a:latin typeface="+mn-lt"/>
                <a:ea typeface="+mn-ea"/>
                <a:cs typeface="+mn-cs"/>
              </a:rPr>
              <a:t> reactions are carried out in the proper sequence for maximum efficiency.</a:t>
            </a:r>
          </a:p>
          <a:p>
            <a:r>
              <a:rPr lang="en-US" sz="1200" b="0" i="0" kern="1200" dirty="0" smtClean="0">
                <a:solidFill>
                  <a:schemeClr val="tx1"/>
                </a:solidFill>
                <a:effectLst/>
                <a:latin typeface="+mn-lt"/>
                <a:ea typeface="+mn-ea"/>
                <a:cs typeface="+mn-cs"/>
              </a:rPr>
              <a:t>In the process of </a:t>
            </a:r>
            <a:r>
              <a:rPr lang="en-US" sz="1200" b="0" i="0" u="none" strike="noStrike" kern="1200" dirty="0" smtClean="0">
                <a:solidFill>
                  <a:schemeClr val="tx1"/>
                </a:solidFill>
                <a:effectLst/>
                <a:latin typeface="+mn-lt"/>
                <a:ea typeface="+mn-ea"/>
                <a:cs typeface="+mn-cs"/>
                <a:hlinkClick r:id="rId8" tooltip="Oxidative phosphorylation"/>
              </a:rPr>
              <a:t>oxidative phosphorylation</a:t>
            </a:r>
            <a:r>
              <a:rPr lang="en-US" sz="1200" b="0" i="0" kern="1200" dirty="0" smtClean="0">
                <a:solidFill>
                  <a:schemeClr val="tx1"/>
                </a:solidFill>
                <a:effectLst/>
                <a:latin typeface="+mn-lt"/>
                <a:ea typeface="+mn-ea"/>
                <a:cs typeface="+mn-cs"/>
              </a:rPr>
              <a:t>, which is the principal energy-generating process undertaken by organisms, other membrane-bound and -soluble </a:t>
            </a:r>
            <a:r>
              <a:rPr lang="en-US" sz="1200" b="0" i="0" u="none" strike="noStrike" kern="1200" dirty="0" smtClean="0">
                <a:solidFill>
                  <a:schemeClr val="tx1"/>
                </a:solidFill>
                <a:effectLst/>
                <a:latin typeface="+mn-lt"/>
                <a:ea typeface="+mn-ea"/>
                <a:cs typeface="+mn-cs"/>
                <a:hlinkClick r:id="rId9" tooltip="Complex (chemistry)"/>
              </a:rPr>
              <a:t>complexes</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0" tooltip="Cofactor (biochemistry)"/>
              </a:rPr>
              <a:t>cofactors</a:t>
            </a:r>
            <a:r>
              <a:rPr lang="en-US" sz="1200" b="0" i="0" kern="1200" dirty="0" smtClean="0">
                <a:solidFill>
                  <a:schemeClr val="tx1"/>
                </a:solidFill>
                <a:effectLst/>
                <a:latin typeface="+mn-lt"/>
                <a:ea typeface="+mn-ea"/>
                <a:cs typeface="+mn-cs"/>
              </a:rPr>
              <a:t> are involved in the chain of redox reactions, with the additional net effect that protons (H</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 are transported across the mitochondrial inner membrane. The resulting </a:t>
            </a:r>
            <a:r>
              <a:rPr lang="en-US" sz="1200" b="0" i="0" u="none" strike="noStrike" kern="1200" dirty="0" smtClean="0">
                <a:solidFill>
                  <a:schemeClr val="tx1"/>
                </a:solidFill>
                <a:effectLst/>
                <a:latin typeface="+mn-lt"/>
                <a:ea typeface="+mn-ea"/>
                <a:cs typeface="+mn-cs"/>
                <a:hlinkClick r:id="rId11" tooltip="Chemiosmotic potential"/>
              </a:rPr>
              <a:t>transmembrane proton gradient</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protonmotive</a:t>
            </a:r>
            <a:r>
              <a:rPr lang="en-US" sz="1200" b="0" i="0" kern="1200" dirty="0" smtClean="0">
                <a:solidFill>
                  <a:schemeClr val="tx1"/>
                </a:solidFill>
                <a:effectLst/>
                <a:latin typeface="+mn-lt"/>
                <a:ea typeface="+mn-ea"/>
                <a:cs typeface="+mn-cs"/>
              </a:rPr>
              <a:t> force]) is used to generate </a:t>
            </a:r>
            <a:r>
              <a:rPr lang="en-US" sz="1200" b="0" i="0" u="none" strike="noStrike" kern="1200" dirty="0" smtClean="0">
                <a:solidFill>
                  <a:schemeClr val="tx1"/>
                </a:solidFill>
                <a:effectLst/>
                <a:latin typeface="+mn-lt"/>
                <a:ea typeface="+mn-ea"/>
                <a:cs typeface="+mn-cs"/>
                <a:hlinkClick r:id="rId12" tooltip="Adenosine triphosphate"/>
              </a:rPr>
              <a:t>ATP</a:t>
            </a:r>
            <a:r>
              <a:rPr lang="en-US" sz="1200" b="0" i="0" kern="1200" dirty="0" smtClean="0">
                <a:solidFill>
                  <a:schemeClr val="tx1"/>
                </a:solidFill>
                <a:effectLst/>
                <a:latin typeface="+mn-lt"/>
                <a:ea typeface="+mn-ea"/>
                <a:cs typeface="+mn-cs"/>
              </a:rPr>
              <a:t>, which is the universal chemical energy currency of life. ATP is consumed to drive cellular processes that require energy (such as synthesis of macromolecules, active transport of molecules across the membrane, and assembly of </a:t>
            </a:r>
            <a:r>
              <a:rPr lang="en-US" sz="1200" b="0" i="0" u="none" strike="noStrike" kern="1200" dirty="0" smtClean="0">
                <a:solidFill>
                  <a:schemeClr val="tx1"/>
                </a:solidFill>
                <a:effectLst/>
                <a:latin typeface="+mn-lt"/>
                <a:ea typeface="+mn-ea"/>
                <a:cs typeface="+mn-cs"/>
                <a:hlinkClick r:id="rId13" tooltip="Flagellum"/>
              </a:rPr>
              <a:t>flagella</a:t>
            </a:r>
            <a:r>
              <a:rPr lang="en-US" sz="1200" b="0" i="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11</a:t>
            </a:fld>
            <a:endParaRPr lang="en-US"/>
          </a:p>
        </p:txBody>
      </p:sp>
    </p:spTree>
    <p:extLst>
      <p:ext uri="{BB962C8B-B14F-4D97-AF65-F5344CB8AC3E}">
        <p14:creationId xmlns:p14="http://schemas.microsoft.com/office/powerpoint/2010/main" val="2208210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12</a:t>
            </a:fld>
            <a:endParaRPr lang="en-US"/>
          </a:p>
        </p:txBody>
      </p:sp>
    </p:spTree>
    <p:extLst>
      <p:ext uri="{BB962C8B-B14F-4D97-AF65-F5344CB8AC3E}">
        <p14:creationId xmlns:p14="http://schemas.microsoft.com/office/powerpoint/2010/main" val="1785481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13</a:t>
            </a:fld>
            <a:endParaRPr lang="en-US"/>
          </a:p>
        </p:txBody>
      </p:sp>
    </p:spTree>
    <p:extLst>
      <p:ext uri="{BB962C8B-B14F-4D97-AF65-F5344CB8AC3E}">
        <p14:creationId xmlns:p14="http://schemas.microsoft.com/office/powerpoint/2010/main" val="772968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14</a:t>
            </a:fld>
            <a:endParaRPr lang="en-US"/>
          </a:p>
        </p:txBody>
      </p:sp>
    </p:spTree>
    <p:extLst>
      <p:ext uri="{BB962C8B-B14F-4D97-AF65-F5344CB8AC3E}">
        <p14:creationId xmlns:p14="http://schemas.microsoft.com/office/powerpoint/2010/main" val="999248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15</a:t>
            </a:fld>
            <a:endParaRPr lang="en-US"/>
          </a:p>
        </p:txBody>
      </p:sp>
    </p:spTree>
    <p:extLst>
      <p:ext uri="{BB962C8B-B14F-4D97-AF65-F5344CB8AC3E}">
        <p14:creationId xmlns:p14="http://schemas.microsoft.com/office/powerpoint/2010/main" val="1437595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16</a:t>
            </a:fld>
            <a:endParaRPr lang="en-US"/>
          </a:p>
        </p:txBody>
      </p:sp>
    </p:spTree>
    <p:extLst>
      <p:ext uri="{BB962C8B-B14F-4D97-AF65-F5344CB8AC3E}">
        <p14:creationId xmlns:p14="http://schemas.microsoft.com/office/powerpoint/2010/main" val="239654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17</a:t>
            </a:fld>
            <a:endParaRPr lang="en-US"/>
          </a:p>
        </p:txBody>
      </p:sp>
    </p:spTree>
    <p:extLst>
      <p:ext uri="{BB962C8B-B14F-4D97-AF65-F5344CB8AC3E}">
        <p14:creationId xmlns:p14="http://schemas.microsoft.com/office/powerpoint/2010/main" val="3899956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18</a:t>
            </a:fld>
            <a:endParaRPr lang="en-US"/>
          </a:p>
        </p:txBody>
      </p:sp>
    </p:spTree>
    <p:extLst>
      <p:ext uri="{BB962C8B-B14F-4D97-AF65-F5344CB8AC3E}">
        <p14:creationId xmlns:p14="http://schemas.microsoft.com/office/powerpoint/2010/main" val="80559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2</a:t>
            </a:fld>
            <a:endParaRPr lang="en-US"/>
          </a:p>
        </p:txBody>
      </p:sp>
    </p:spTree>
    <p:extLst>
      <p:ext uri="{BB962C8B-B14F-4D97-AF65-F5344CB8AC3E}">
        <p14:creationId xmlns:p14="http://schemas.microsoft.com/office/powerpoint/2010/main" val="1099122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3</a:t>
            </a:fld>
            <a:endParaRPr lang="en-US"/>
          </a:p>
        </p:txBody>
      </p:sp>
    </p:spTree>
    <p:extLst>
      <p:ext uri="{BB962C8B-B14F-4D97-AF65-F5344CB8AC3E}">
        <p14:creationId xmlns:p14="http://schemas.microsoft.com/office/powerpoint/2010/main" val="351653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4</a:t>
            </a:fld>
            <a:endParaRPr lang="en-US"/>
          </a:p>
        </p:txBody>
      </p:sp>
    </p:spTree>
    <p:extLst>
      <p:ext uri="{BB962C8B-B14F-4D97-AF65-F5344CB8AC3E}">
        <p14:creationId xmlns:p14="http://schemas.microsoft.com/office/powerpoint/2010/main" val="423767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5</a:t>
            </a:fld>
            <a:endParaRPr lang="en-US"/>
          </a:p>
        </p:txBody>
      </p:sp>
    </p:spTree>
    <p:extLst>
      <p:ext uri="{BB962C8B-B14F-4D97-AF65-F5344CB8AC3E}">
        <p14:creationId xmlns:p14="http://schemas.microsoft.com/office/powerpoint/2010/main" val="2816910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6</a:t>
            </a:fld>
            <a:endParaRPr lang="en-US"/>
          </a:p>
        </p:txBody>
      </p:sp>
    </p:spTree>
    <p:extLst>
      <p:ext uri="{BB962C8B-B14F-4D97-AF65-F5344CB8AC3E}">
        <p14:creationId xmlns:p14="http://schemas.microsoft.com/office/powerpoint/2010/main" val="2979003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7</a:t>
            </a:fld>
            <a:endParaRPr lang="en-US"/>
          </a:p>
        </p:txBody>
      </p:sp>
    </p:spTree>
    <p:extLst>
      <p:ext uri="{BB962C8B-B14F-4D97-AF65-F5344CB8AC3E}">
        <p14:creationId xmlns:p14="http://schemas.microsoft.com/office/powerpoint/2010/main" val="796371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8</a:t>
            </a:fld>
            <a:endParaRPr lang="en-US"/>
          </a:p>
        </p:txBody>
      </p:sp>
    </p:spTree>
    <p:extLst>
      <p:ext uri="{BB962C8B-B14F-4D97-AF65-F5344CB8AC3E}">
        <p14:creationId xmlns:p14="http://schemas.microsoft.com/office/powerpoint/2010/main" val="2444443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84C11-044F-4D43-88F4-540CD887404A}" type="slidenum">
              <a:rPr lang="en-US" smtClean="0"/>
              <a:t>9</a:t>
            </a:fld>
            <a:endParaRPr lang="en-US"/>
          </a:p>
        </p:txBody>
      </p:sp>
    </p:spTree>
    <p:extLst>
      <p:ext uri="{BB962C8B-B14F-4D97-AF65-F5344CB8AC3E}">
        <p14:creationId xmlns:p14="http://schemas.microsoft.com/office/powerpoint/2010/main" val="66330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2E821-7031-4AC1-8E0A-0BA135C37082}" type="datetimeFigureOut">
              <a:rPr lang="en-US" smtClean="0"/>
              <a:t>02-Apr-14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298800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2E821-7031-4AC1-8E0A-0BA135C37082}" type="datetimeFigureOut">
              <a:rPr lang="en-US" smtClean="0"/>
              <a:t>02-Apr-14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208957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2E821-7031-4AC1-8E0A-0BA135C37082}" type="datetimeFigureOut">
              <a:rPr lang="en-US" smtClean="0"/>
              <a:t>02-Apr-14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254881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2E821-7031-4AC1-8E0A-0BA135C37082}" type="datetimeFigureOut">
              <a:rPr lang="en-US" smtClean="0"/>
              <a:t>02-Apr-14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420376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2E821-7031-4AC1-8E0A-0BA135C37082}" type="datetimeFigureOut">
              <a:rPr lang="en-US" smtClean="0"/>
              <a:t>02-Apr-14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57132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2E821-7031-4AC1-8E0A-0BA135C37082}" type="datetimeFigureOut">
              <a:rPr lang="en-US" smtClean="0"/>
              <a:t>02-Apr-14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280468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2E821-7031-4AC1-8E0A-0BA135C37082}" type="datetimeFigureOut">
              <a:rPr lang="en-US" smtClean="0"/>
              <a:t>02-Apr-14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118892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2E821-7031-4AC1-8E0A-0BA135C37082}" type="datetimeFigureOut">
              <a:rPr lang="en-US" smtClean="0"/>
              <a:t>02-Apr-14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416020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2E821-7031-4AC1-8E0A-0BA135C37082}" type="datetimeFigureOut">
              <a:rPr lang="en-US" smtClean="0"/>
              <a:t>02-Apr-14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14678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2E821-7031-4AC1-8E0A-0BA135C37082}" type="datetimeFigureOut">
              <a:rPr lang="en-US" smtClean="0"/>
              <a:t>02-Apr-14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172949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2E821-7031-4AC1-8E0A-0BA135C37082}" type="datetimeFigureOut">
              <a:rPr lang="en-US" smtClean="0"/>
              <a:t>02-Apr-14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DC6D6-698B-4A0A-B826-D1343BB981C5}" type="slidenum">
              <a:rPr lang="en-US" smtClean="0"/>
              <a:t>‹#›</a:t>
            </a:fld>
            <a:endParaRPr lang="en-US"/>
          </a:p>
        </p:txBody>
      </p:sp>
    </p:spTree>
    <p:extLst>
      <p:ext uri="{BB962C8B-B14F-4D97-AF65-F5344CB8AC3E}">
        <p14:creationId xmlns:p14="http://schemas.microsoft.com/office/powerpoint/2010/main" val="118278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2E821-7031-4AC1-8E0A-0BA135C37082}" type="datetimeFigureOut">
              <a:rPr lang="en-US" smtClean="0"/>
              <a:t>02-Apr-14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DC6D6-698B-4A0A-B826-D1343BB981C5}" type="slidenum">
              <a:rPr lang="en-US" smtClean="0"/>
              <a:t>‹#›</a:t>
            </a:fld>
            <a:endParaRPr lang="en-US"/>
          </a:p>
        </p:txBody>
      </p:sp>
    </p:spTree>
    <p:extLst>
      <p:ext uri="{BB962C8B-B14F-4D97-AF65-F5344CB8AC3E}">
        <p14:creationId xmlns:p14="http://schemas.microsoft.com/office/powerpoint/2010/main" val="3867370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Minerals as </a:t>
            </a:r>
            <a:r>
              <a:rPr lang="en-US" dirty="0" smtClean="0"/>
              <a:t>co-</a:t>
            </a:r>
            <a:r>
              <a:rPr lang="en-US" dirty="0" err="1" smtClean="0"/>
              <a:t>ezymes</a:t>
            </a:r>
            <a:endParaRPr lang="en-US" dirty="0"/>
          </a:p>
        </p:txBody>
      </p:sp>
      <p:sp>
        <p:nvSpPr>
          <p:cNvPr id="3" name="Subtitle 2"/>
          <p:cNvSpPr>
            <a:spLocks noGrp="1"/>
          </p:cNvSpPr>
          <p:nvPr>
            <p:ph type="subTitle" idx="1"/>
          </p:nvPr>
        </p:nvSpPr>
        <p:spPr/>
        <p:txBody>
          <a:bodyPr/>
          <a:lstStyle/>
          <a:p>
            <a:r>
              <a:rPr lang="en-US" dirty="0" smtClean="0"/>
              <a:t>Dr. Shariq Syed</a:t>
            </a:r>
            <a:endParaRPr lang="en-US" dirty="0"/>
          </a:p>
        </p:txBody>
      </p:sp>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Shariq                                                                                                AIKC/SYB/2014</a:t>
            </a:r>
            <a:endParaRPr lang="en-US"/>
          </a:p>
        </p:txBody>
      </p:sp>
    </p:spTree>
    <p:extLst>
      <p:ext uri="{BB962C8B-B14F-4D97-AF65-F5344CB8AC3E}">
        <p14:creationId xmlns:p14="http://schemas.microsoft.com/office/powerpoint/2010/main" val="135571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Iron (Fe)</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038572"/>
            <a:ext cx="10851778" cy="2585323"/>
          </a:xfrm>
          <a:prstGeom prst="rect">
            <a:avLst/>
          </a:prstGeom>
          <a:noFill/>
        </p:spPr>
        <p:txBody>
          <a:bodyPr wrap="square" rtlCol="0">
            <a:spAutoFit/>
          </a:bodyPr>
          <a:lstStyle/>
          <a:p>
            <a:pPr marL="285750" indent="-285750">
              <a:buFont typeface="Arial" panose="020B0604020202020204" pitchFamily="34" charset="0"/>
              <a:buChar char="•"/>
            </a:pPr>
            <a:r>
              <a:rPr lang="en-US" sz="2800" dirty="0"/>
              <a:t>longest and best described history among all the </a:t>
            </a:r>
            <a:r>
              <a:rPr lang="en-US" sz="2800" dirty="0" smtClean="0"/>
              <a:t>micronutrients</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600" dirty="0" smtClean="0"/>
              <a:t>In humans, iron is an essential component of hundreds of proteins and enzymes</a:t>
            </a:r>
          </a:p>
          <a:p>
            <a:pPr marL="285750" indent="-285750">
              <a:buFont typeface="Arial" panose="020B0604020202020204" pitchFamily="34" charset="0"/>
              <a:buChar char="•"/>
            </a:pPr>
            <a:r>
              <a:rPr lang="en-US" sz="2800" dirty="0" smtClean="0"/>
              <a:t>key </a:t>
            </a:r>
            <a:r>
              <a:rPr lang="en-US" sz="2800" dirty="0"/>
              <a:t>element in the </a:t>
            </a:r>
            <a:r>
              <a:rPr lang="en-US" sz="2800" dirty="0" smtClean="0"/>
              <a:t>metabolism</a:t>
            </a:r>
            <a:endParaRPr lang="en-US" sz="2800" dirty="0" smtClean="0"/>
          </a:p>
          <a:p>
            <a:pPr marL="285750" indent="-285750">
              <a:buFont typeface="Arial" panose="020B0604020202020204" pitchFamily="34" charset="0"/>
              <a:buChar char="•"/>
            </a:pPr>
            <a:endParaRPr lang="en-US" sz="2600" dirty="0" smtClean="0"/>
          </a:p>
        </p:txBody>
      </p:sp>
    </p:spTree>
    <p:extLst>
      <p:ext uri="{BB962C8B-B14F-4D97-AF65-F5344CB8AC3E}">
        <p14:creationId xmlns:p14="http://schemas.microsoft.com/office/powerpoint/2010/main" val="8140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Biological role of Iron (Fe)</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724242"/>
            <a:ext cx="10851778" cy="5293757"/>
          </a:xfrm>
          <a:prstGeom prst="rect">
            <a:avLst/>
          </a:prstGeom>
          <a:noFill/>
        </p:spPr>
        <p:txBody>
          <a:bodyPr wrap="square" rtlCol="0">
            <a:spAutoFit/>
          </a:bodyPr>
          <a:lstStyle/>
          <a:p>
            <a:pPr marL="285750" indent="-285750">
              <a:buFont typeface="Arial" panose="020B0604020202020204" pitchFamily="34" charset="0"/>
              <a:buChar char="•"/>
            </a:pPr>
            <a:r>
              <a:rPr lang="en-US" sz="2600" u="sng" dirty="0" smtClean="0"/>
              <a:t>Oxygen transport and storage:</a:t>
            </a:r>
          </a:p>
          <a:p>
            <a:pPr marL="285750" indent="-285750">
              <a:buFont typeface="Arial" panose="020B0604020202020204" pitchFamily="34" charset="0"/>
              <a:buChar char="•"/>
            </a:pPr>
            <a:endParaRPr lang="en-US" sz="2600" dirty="0"/>
          </a:p>
          <a:p>
            <a:pPr marL="742950" lvl="1" indent="-285750">
              <a:buFont typeface="Arial" panose="020B0604020202020204" pitchFamily="34" charset="0"/>
              <a:buChar char="•"/>
            </a:pPr>
            <a:r>
              <a:rPr lang="en-US" sz="2600" dirty="0" err="1" smtClean="0"/>
              <a:t>Heme</a:t>
            </a:r>
            <a:r>
              <a:rPr lang="en-US" sz="2600" dirty="0" smtClean="0"/>
              <a:t> is an iron-containing compound</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Hemoglobin and myoglobin are </a:t>
            </a:r>
            <a:r>
              <a:rPr lang="en-US" sz="2600" dirty="0" err="1" smtClean="0"/>
              <a:t>heme</a:t>
            </a:r>
            <a:r>
              <a:rPr lang="en-US" sz="2600" dirty="0" smtClean="0"/>
              <a:t>-containing proteins that are involved in the transport and storage of oxygen</a:t>
            </a:r>
          </a:p>
          <a:p>
            <a:pPr marL="742950" lvl="1"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u="sng" dirty="0" smtClean="0"/>
              <a:t>Electron transport and energy metabolism:</a:t>
            </a:r>
          </a:p>
          <a:p>
            <a:pPr marL="742950" lvl="1" indent="-285750">
              <a:buFont typeface="Arial" panose="020B0604020202020204" pitchFamily="34" charset="0"/>
              <a:buChar char="•"/>
            </a:pPr>
            <a:r>
              <a:rPr lang="en-US" sz="2600" dirty="0" smtClean="0"/>
              <a:t>Cytochromes are </a:t>
            </a:r>
            <a:r>
              <a:rPr lang="en-US" sz="2600" dirty="0" err="1" smtClean="0"/>
              <a:t>heme</a:t>
            </a:r>
            <a:r>
              <a:rPr lang="en-US" sz="2600" dirty="0" smtClean="0"/>
              <a:t>-containing compounds serve as electron carriers during the synthesis of ATP</a:t>
            </a:r>
          </a:p>
          <a:p>
            <a:pPr marL="742950" lvl="1" indent="-285750">
              <a:buFont typeface="Arial" panose="020B0604020202020204" pitchFamily="34" charset="0"/>
              <a:buChar char="•"/>
            </a:pPr>
            <a:r>
              <a:rPr lang="en-US" sz="2600" dirty="0" smtClean="0"/>
              <a:t>Cytochrome P450 is a family of enzymes important role in the metabolism</a:t>
            </a:r>
            <a:endParaRPr lang="en-US" sz="2600" dirty="0"/>
          </a:p>
          <a:p>
            <a:pPr marL="285750"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endParaRPr lang="en-US" sz="2600" dirty="0" smtClean="0"/>
          </a:p>
        </p:txBody>
      </p:sp>
      <p:pic>
        <p:nvPicPr>
          <p:cNvPr id="2" name="Picture 1"/>
          <p:cNvPicPr>
            <a:picLocks noChangeAspect="1"/>
          </p:cNvPicPr>
          <p:nvPr/>
        </p:nvPicPr>
        <p:blipFill>
          <a:blip r:embed="rId3"/>
          <a:stretch>
            <a:fillRect/>
          </a:stretch>
        </p:blipFill>
        <p:spPr>
          <a:xfrm>
            <a:off x="7836108" y="1470754"/>
            <a:ext cx="1676400" cy="1847850"/>
          </a:xfrm>
          <a:prstGeom prst="rect">
            <a:avLst/>
          </a:prstGeom>
        </p:spPr>
      </p:pic>
      <p:sp>
        <p:nvSpPr>
          <p:cNvPr id="3" name="TextBox 2"/>
          <p:cNvSpPr txBox="1"/>
          <p:nvPr/>
        </p:nvSpPr>
        <p:spPr>
          <a:xfrm>
            <a:off x="9383843" y="2025347"/>
            <a:ext cx="1538035" cy="461665"/>
          </a:xfrm>
          <a:prstGeom prst="rect">
            <a:avLst/>
          </a:prstGeom>
          <a:noFill/>
        </p:spPr>
        <p:txBody>
          <a:bodyPr wrap="square" rtlCol="0">
            <a:spAutoFit/>
          </a:bodyPr>
          <a:lstStyle/>
          <a:p>
            <a:pPr algn="ctr"/>
            <a:r>
              <a:rPr lang="en-US" sz="2400" dirty="0" err="1" smtClean="0"/>
              <a:t>Heme</a:t>
            </a:r>
            <a:endParaRPr lang="en-US" sz="2400" dirty="0"/>
          </a:p>
        </p:txBody>
      </p:sp>
    </p:spTree>
    <p:extLst>
      <p:ext uri="{BB962C8B-B14F-4D97-AF65-F5344CB8AC3E}">
        <p14:creationId xmlns:p14="http://schemas.microsoft.com/office/powerpoint/2010/main" val="33166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6" end="6"/>
                                            </p:txEl>
                                          </p:spTgt>
                                        </p:tgtEl>
                                        <p:attrNameLst>
                                          <p:attrName>style.visibility</p:attrName>
                                        </p:attrNameLst>
                                      </p:cBhvr>
                                      <p:to>
                                        <p:strVal val="visible"/>
                                      </p:to>
                                    </p:set>
                                    <p:animEffect transition="in" filter="fade">
                                      <p:cBhvr>
                                        <p:cTn id="18" dur="500"/>
                                        <p:tgtEl>
                                          <p:spTgt spid="9">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Effect transition="in" filter="fade">
                                      <p:cBhvr>
                                        <p:cTn id="21" dur="500"/>
                                        <p:tgtEl>
                                          <p:spTgt spid="9">
                                            <p:txEl>
                                              <p:pRg st="7" end="7"/>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8" end="8"/>
                                            </p:txEl>
                                          </p:spTgt>
                                        </p:tgtEl>
                                        <p:attrNameLst>
                                          <p:attrName>style.visibility</p:attrName>
                                        </p:attrNameLst>
                                      </p:cBhvr>
                                      <p:to>
                                        <p:strVal val="visible"/>
                                      </p:to>
                                    </p:set>
                                    <p:animEffect transition="in" filter="fade">
                                      <p:cBhvr>
                                        <p:cTn id="24"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Biological role of Iron (Fe)</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724242"/>
            <a:ext cx="10851778" cy="4093428"/>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Antioxidant </a:t>
            </a:r>
            <a:r>
              <a:rPr lang="en-US" sz="2600" dirty="0" smtClean="0"/>
              <a:t>functions</a:t>
            </a:r>
            <a:r>
              <a:rPr lang="en-US" sz="2600" dirty="0" smtClean="0"/>
              <a:t>:</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Catalase and peroxidases are </a:t>
            </a:r>
            <a:r>
              <a:rPr lang="en-US" sz="2600" dirty="0" err="1" smtClean="0"/>
              <a:t>heme</a:t>
            </a:r>
            <a:r>
              <a:rPr lang="en-US" sz="2600" dirty="0" smtClean="0"/>
              <a:t>-containing enzymes</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They protect cells against the accumulation of hydrogen peroxide, a potentially damaging reactive oxygen species (ROS)</a:t>
            </a:r>
          </a:p>
          <a:p>
            <a:pPr marL="742950" lvl="1" indent="-285750">
              <a:buFont typeface="Arial" panose="020B0604020202020204" pitchFamily="34" charset="0"/>
              <a:buChar char="•"/>
            </a:pPr>
            <a:endParaRPr lang="en-US" sz="2600" dirty="0"/>
          </a:p>
          <a:p>
            <a:pPr marL="742950" lvl="1" indent="-285750">
              <a:buFont typeface="Arial" panose="020B0604020202020204" pitchFamily="34" charset="0"/>
              <a:buChar char="•"/>
            </a:pPr>
            <a:r>
              <a:rPr lang="en-US" sz="2600" dirty="0" smtClean="0"/>
              <a:t>The enzyme</a:t>
            </a:r>
            <a:r>
              <a:rPr lang="en-US" sz="2600" dirty="0" smtClean="0"/>
              <a:t> catalyze </a:t>
            </a:r>
            <a:r>
              <a:rPr lang="en-US" sz="2600" dirty="0" smtClean="0"/>
              <a:t>a reaction that converts hydrogen peroxide to water and oxygen</a:t>
            </a:r>
          </a:p>
          <a:p>
            <a:pPr marL="742950" lvl="1" indent="-285750">
              <a:buFont typeface="Arial" panose="020B0604020202020204" pitchFamily="34" charset="0"/>
              <a:buChar char="•"/>
            </a:pPr>
            <a:endParaRPr lang="en-US" sz="2600" dirty="0" smtClean="0"/>
          </a:p>
        </p:txBody>
      </p:sp>
    </p:spTree>
    <p:extLst>
      <p:ext uri="{BB962C8B-B14F-4D97-AF65-F5344CB8AC3E}">
        <p14:creationId xmlns:p14="http://schemas.microsoft.com/office/powerpoint/2010/main" val="3292935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Molybdenum</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267171"/>
            <a:ext cx="7321925" cy="3693319"/>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The molybdenum atom is part of the molybdenum cofactor in the active site of four enzymes in humans: </a:t>
            </a:r>
          </a:p>
          <a:p>
            <a:pPr marL="285750" indent="-285750">
              <a:buFont typeface="Arial" panose="020B0604020202020204" pitchFamily="34" charset="0"/>
              <a:buChar char="•"/>
            </a:pPr>
            <a:endParaRPr lang="en-US" sz="2600" dirty="0"/>
          </a:p>
          <a:p>
            <a:pPr marL="971550" lvl="1" indent="-514350">
              <a:buFont typeface="+mj-lt"/>
              <a:buAutoNum type="arabicPeriod"/>
            </a:pPr>
            <a:r>
              <a:rPr lang="en-US" sz="2600" dirty="0" smtClean="0"/>
              <a:t>sulfite oxidase</a:t>
            </a:r>
          </a:p>
          <a:p>
            <a:pPr marL="971550" lvl="1" indent="-514350">
              <a:buFont typeface="+mj-lt"/>
              <a:buAutoNum type="arabicPeriod"/>
            </a:pPr>
            <a:r>
              <a:rPr lang="en-US" sz="2600" dirty="0" smtClean="0"/>
              <a:t>xanthine oxidase</a:t>
            </a:r>
          </a:p>
          <a:p>
            <a:pPr marL="971550" lvl="1" indent="-514350">
              <a:buFont typeface="+mj-lt"/>
              <a:buAutoNum type="arabicPeriod"/>
            </a:pPr>
            <a:r>
              <a:rPr lang="en-US" sz="2600" dirty="0" smtClean="0"/>
              <a:t>aldehyde oxidase</a:t>
            </a:r>
          </a:p>
          <a:p>
            <a:pPr marL="971550" lvl="1" indent="-514350">
              <a:buFont typeface="+mj-lt"/>
              <a:buAutoNum type="arabicPeriod"/>
            </a:pPr>
            <a:r>
              <a:rPr lang="en-US" sz="2600" dirty="0" smtClean="0"/>
              <a:t>mitochondrial </a:t>
            </a:r>
            <a:r>
              <a:rPr lang="en-US" sz="2600" dirty="0" err="1" smtClean="0"/>
              <a:t>amidoxime</a:t>
            </a:r>
            <a:r>
              <a:rPr lang="en-US" sz="2600" dirty="0" smtClean="0"/>
              <a:t> reducing component</a:t>
            </a:r>
          </a:p>
        </p:txBody>
      </p:sp>
      <p:pic>
        <p:nvPicPr>
          <p:cNvPr id="6" name="Picture 5"/>
          <p:cNvPicPr>
            <a:picLocks noChangeAspect="1"/>
          </p:cNvPicPr>
          <p:nvPr/>
        </p:nvPicPr>
        <p:blipFill>
          <a:blip r:embed="rId3"/>
          <a:stretch>
            <a:fillRect/>
          </a:stretch>
        </p:blipFill>
        <p:spPr>
          <a:xfrm>
            <a:off x="8405812" y="2532680"/>
            <a:ext cx="3374653" cy="1848820"/>
          </a:xfrm>
          <a:prstGeom prst="rect">
            <a:avLst/>
          </a:prstGeom>
        </p:spPr>
      </p:pic>
      <p:sp>
        <p:nvSpPr>
          <p:cNvPr id="7" name="TextBox 6"/>
          <p:cNvSpPr txBox="1"/>
          <p:nvPr/>
        </p:nvSpPr>
        <p:spPr>
          <a:xfrm>
            <a:off x="8572499" y="4876800"/>
            <a:ext cx="2484065" cy="369332"/>
          </a:xfrm>
          <a:prstGeom prst="rect">
            <a:avLst/>
          </a:prstGeom>
          <a:noFill/>
        </p:spPr>
        <p:txBody>
          <a:bodyPr wrap="square" rtlCol="0">
            <a:spAutoFit/>
          </a:bodyPr>
          <a:lstStyle/>
          <a:p>
            <a:r>
              <a:rPr lang="en-US" dirty="0" smtClean="0"/>
              <a:t>Molybdenum Cofactor</a:t>
            </a:r>
            <a:endParaRPr lang="en-US" dirty="0"/>
          </a:p>
        </p:txBody>
      </p:sp>
    </p:spTree>
    <p:extLst>
      <p:ext uri="{BB962C8B-B14F-4D97-AF65-F5344CB8AC3E}">
        <p14:creationId xmlns:p14="http://schemas.microsoft.com/office/powerpoint/2010/main" val="3718495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Biological role of Molybdenum</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724242"/>
            <a:ext cx="7588625" cy="4493538"/>
          </a:xfrm>
          <a:prstGeom prst="rect">
            <a:avLst/>
          </a:prstGeom>
          <a:noFill/>
        </p:spPr>
        <p:txBody>
          <a:bodyPr wrap="square" rtlCol="0">
            <a:spAutoFit/>
          </a:bodyPr>
          <a:lstStyle/>
          <a:p>
            <a:pPr marL="285750" indent="-285750">
              <a:buFont typeface="Arial" panose="020B0604020202020204" pitchFamily="34" charset="0"/>
              <a:buChar char="•"/>
            </a:pPr>
            <a:r>
              <a:rPr lang="en-US" sz="2600" u="sng" dirty="0" smtClean="0"/>
              <a:t>Sulfite oxidase:</a:t>
            </a:r>
          </a:p>
          <a:p>
            <a:pPr marL="742950" lvl="1" indent="-285750">
              <a:buFont typeface="Arial" panose="020B0604020202020204" pitchFamily="34" charset="0"/>
              <a:buChar char="•"/>
            </a:pPr>
            <a:r>
              <a:rPr lang="en-US" sz="2600" dirty="0" smtClean="0"/>
              <a:t>catalyzes the transformation of sulfite to sulfate</a:t>
            </a:r>
          </a:p>
          <a:p>
            <a:pPr marL="742950" lvl="1" indent="-285750">
              <a:buFont typeface="Arial" panose="020B0604020202020204" pitchFamily="34" charset="0"/>
              <a:buChar char="•"/>
            </a:pPr>
            <a:r>
              <a:rPr lang="en-US" sz="2600" dirty="0" smtClean="0"/>
              <a:t>Necessary reaction for the metabolism of sulfur-containing amino acids (methionine and cysteine)</a:t>
            </a:r>
          </a:p>
          <a:p>
            <a:pPr marL="742950" lvl="1"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u="sng" dirty="0" smtClean="0"/>
              <a:t>Xanthine oxidase:</a:t>
            </a:r>
            <a:r>
              <a:rPr lang="en-US" sz="2600" dirty="0" smtClean="0"/>
              <a:t> </a:t>
            </a:r>
          </a:p>
          <a:p>
            <a:pPr marL="742950" lvl="1" indent="-285750">
              <a:buFont typeface="Arial" panose="020B0604020202020204" pitchFamily="34" charset="0"/>
              <a:buChar char="•"/>
            </a:pPr>
            <a:r>
              <a:rPr lang="en-US" sz="2600" dirty="0" smtClean="0"/>
              <a:t>catalyzes the breakdown of nucleotides (precursors to DNA and RNA) to form uric acid</a:t>
            </a:r>
          </a:p>
          <a:p>
            <a:pPr marL="742950" lvl="1" indent="-285750">
              <a:buFont typeface="Arial" panose="020B0604020202020204" pitchFamily="34" charset="0"/>
              <a:buChar char="•"/>
            </a:pPr>
            <a:r>
              <a:rPr lang="en-US" sz="2600" dirty="0" smtClean="0"/>
              <a:t>Uric acid contributes to the plasma antioxidant capacity of the </a:t>
            </a:r>
            <a:r>
              <a:rPr lang="en-US" sz="2600" dirty="0" smtClean="0"/>
              <a:t>blood</a:t>
            </a:r>
            <a:endParaRPr lang="en-US" sz="2600" dirty="0" smtClean="0"/>
          </a:p>
          <a:p>
            <a:pPr marL="742950" lvl="1" indent="-285750">
              <a:buFont typeface="Arial" panose="020B0604020202020204" pitchFamily="34" charset="0"/>
              <a:buChar char="•"/>
            </a:pPr>
            <a:endParaRPr lang="en-US" sz="2600" dirty="0" smtClean="0"/>
          </a:p>
        </p:txBody>
      </p:sp>
      <p:pic>
        <p:nvPicPr>
          <p:cNvPr id="2" name="Picture 1"/>
          <p:cNvPicPr>
            <a:picLocks noChangeAspect="1"/>
          </p:cNvPicPr>
          <p:nvPr/>
        </p:nvPicPr>
        <p:blipFill>
          <a:blip r:embed="rId3"/>
          <a:stretch>
            <a:fillRect/>
          </a:stretch>
        </p:blipFill>
        <p:spPr>
          <a:xfrm>
            <a:off x="8425703" y="1598299"/>
            <a:ext cx="3067050" cy="1495425"/>
          </a:xfrm>
          <a:prstGeom prst="rect">
            <a:avLst/>
          </a:prstGeom>
        </p:spPr>
      </p:pic>
      <p:pic>
        <p:nvPicPr>
          <p:cNvPr id="3" name="Picture 2"/>
          <p:cNvPicPr>
            <a:picLocks noChangeAspect="1"/>
          </p:cNvPicPr>
          <p:nvPr/>
        </p:nvPicPr>
        <p:blipFill>
          <a:blip r:embed="rId4"/>
          <a:stretch>
            <a:fillRect/>
          </a:stretch>
        </p:blipFill>
        <p:spPr>
          <a:xfrm>
            <a:off x="9377362" y="3365499"/>
            <a:ext cx="2466975" cy="1847850"/>
          </a:xfrm>
          <a:prstGeom prst="rect">
            <a:avLst/>
          </a:prstGeom>
        </p:spPr>
      </p:pic>
      <p:sp>
        <p:nvSpPr>
          <p:cNvPr id="13" name="Rectangle 12"/>
          <p:cNvSpPr/>
          <p:nvPr/>
        </p:nvSpPr>
        <p:spPr>
          <a:xfrm>
            <a:off x="8690547" y="3093724"/>
            <a:ext cx="1268681" cy="369332"/>
          </a:xfrm>
          <a:prstGeom prst="rect">
            <a:avLst/>
          </a:prstGeom>
        </p:spPr>
        <p:txBody>
          <a:bodyPr wrap="none">
            <a:spAutoFit/>
          </a:bodyPr>
          <a:lstStyle/>
          <a:p>
            <a:r>
              <a:rPr lang="en-US" dirty="0"/>
              <a:t>methionine</a:t>
            </a:r>
          </a:p>
        </p:txBody>
      </p:sp>
      <p:sp>
        <p:nvSpPr>
          <p:cNvPr id="14" name="Rectangle 13"/>
          <p:cNvSpPr/>
          <p:nvPr/>
        </p:nvSpPr>
        <p:spPr>
          <a:xfrm>
            <a:off x="8901494" y="5485124"/>
            <a:ext cx="951735" cy="369332"/>
          </a:xfrm>
          <a:prstGeom prst="rect">
            <a:avLst/>
          </a:prstGeom>
        </p:spPr>
        <p:txBody>
          <a:bodyPr wrap="none">
            <a:spAutoFit/>
          </a:bodyPr>
          <a:lstStyle/>
          <a:p>
            <a:r>
              <a:rPr lang="en-US" dirty="0"/>
              <a:t>cysteine</a:t>
            </a:r>
          </a:p>
        </p:txBody>
      </p:sp>
    </p:spTree>
    <p:extLst>
      <p:ext uri="{BB962C8B-B14F-4D97-AF65-F5344CB8AC3E}">
        <p14:creationId xmlns:p14="http://schemas.microsoft.com/office/powerpoint/2010/main" val="30715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fade">
                                      <p:cBhvr>
                                        <p:cTn id="18" dur="500"/>
                                        <p:tgtEl>
                                          <p:spTgt spid="9">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500"/>
                                        <p:tgtEl>
                                          <p:spTgt spid="9">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6" end="6"/>
                                            </p:txEl>
                                          </p:spTgt>
                                        </p:tgtEl>
                                        <p:attrNameLst>
                                          <p:attrName>style.visibility</p:attrName>
                                        </p:attrNameLst>
                                      </p:cBhvr>
                                      <p:to>
                                        <p:strVal val="visible"/>
                                      </p:to>
                                    </p:set>
                                    <p:animEffect transition="in" filter="fade">
                                      <p:cBhvr>
                                        <p:cTn id="24" dur="500"/>
                                        <p:tgtEl>
                                          <p:spTgt spid="9">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Selenium</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267171"/>
            <a:ext cx="10851778" cy="3293209"/>
          </a:xfrm>
          <a:prstGeom prst="rect">
            <a:avLst/>
          </a:prstGeom>
          <a:noFill/>
        </p:spPr>
        <p:txBody>
          <a:bodyPr wrap="square" rtlCol="0">
            <a:spAutoFit/>
          </a:bodyPr>
          <a:lstStyle/>
          <a:p>
            <a:pPr marL="285750" indent="-285750">
              <a:buFont typeface="Arial" panose="020B0604020202020204" pitchFamily="34" charset="0"/>
              <a:buChar char="•"/>
            </a:pPr>
            <a:r>
              <a:rPr lang="en-US" sz="2600" dirty="0"/>
              <a:t>Selenium is a trace element that is essential in small amounts, but like all essential elements, it is toxic at high </a:t>
            </a:r>
            <a:r>
              <a:rPr lang="en-US" sz="2600" dirty="0" smtClean="0"/>
              <a:t>levels</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Humans </a:t>
            </a:r>
            <a:r>
              <a:rPr lang="en-US" sz="2600" dirty="0"/>
              <a:t>require selenium for the function of a number of selenium-dependent enzymes, also known as </a:t>
            </a:r>
            <a:r>
              <a:rPr lang="en-US" sz="2600" dirty="0" err="1" smtClean="0"/>
              <a:t>selenoproteins</a:t>
            </a:r>
            <a:endParaRPr lang="en-US" sz="2600" dirty="0" smtClean="0"/>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At </a:t>
            </a:r>
            <a:r>
              <a:rPr lang="en-US" sz="2600" dirty="0"/>
              <a:t>least 25 </a:t>
            </a:r>
            <a:r>
              <a:rPr lang="en-US" sz="2600" dirty="0" err="1"/>
              <a:t>selenoproteins</a:t>
            </a:r>
            <a:r>
              <a:rPr lang="en-US" sz="2600" dirty="0"/>
              <a:t> have been identified, but the metabolic functions have been identified for only about one-half of them</a:t>
            </a:r>
            <a:endParaRPr lang="en-US" sz="2600" dirty="0" smtClean="0"/>
          </a:p>
        </p:txBody>
      </p:sp>
    </p:spTree>
    <p:extLst>
      <p:ext uri="{BB962C8B-B14F-4D97-AF65-F5344CB8AC3E}">
        <p14:creationId xmlns:p14="http://schemas.microsoft.com/office/powerpoint/2010/main" val="1292748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Biological role of Selenium</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724242"/>
            <a:ext cx="10851778" cy="4493538"/>
          </a:xfrm>
          <a:prstGeom prst="rect">
            <a:avLst/>
          </a:prstGeom>
          <a:noFill/>
        </p:spPr>
        <p:txBody>
          <a:bodyPr wrap="square" rtlCol="0">
            <a:spAutoFit/>
          </a:bodyPr>
          <a:lstStyle/>
          <a:p>
            <a:pPr marL="742950" lvl="1" indent="-285750">
              <a:buFont typeface="Arial" panose="020B0604020202020204" pitchFamily="34" charset="0"/>
              <a:buChar char="•"/>
            </a:pPr>
            <a:r>
              <a:rPr lang="en-US" sz="2600" u="sng" dirty="0" smtClean="0"/>
              <a:t>Glutathione Peroxidases</a:t>
            </a:r>
          </a:p>
          <a:p>
            <a:pPr marL="1200150" lvl="2" indent="-285750">
              <a:buFont typeface="Arial" panose="020B0604020202020204" pitchFamily="34" charset="0"/>
              <a:buChar char="•"/>
            </a:pPr>
            <a:r>
              <a:rPr lang="en-US" sz="2600" dirty="0" smtClean="0"/>
              <a:t>Anti-oxidant enzymes that reduce reactive oxygen species</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u="sng" dirty="0" err="1" smtClean="0"/>
              <a:t>Selenoprotein</a:t>
            </a:r>
            <a:r>
              <a:rPr lang="en-US" sz="2600" u="sng" dirty="0" smtClean="0"/>
              <a:t> P</a:t>
            </a:r>
          </a:p>
          <a:p>
            <a:pPr marL="1200150" lvl="2" indent="-285750">
              <a:buFont typeface="Arial" panose="020B0604020202020204" pitchFamily="34" charset="0"/>
              <a:buChar char="•"/>
            </a:pPr>
            <a:r>
              <a:rPr lang="en-US" sz="2600" dirty="0"/>
              <a:t>transport protein for </a:t>
            </a:r>
            <a:r>
              <a:rPr lang="en-US" sz="2600" dirty="0" smtClean="0"/>
              <a:t>selenium</a:t>
            </a:r>
          </a:p>
          <a:p>
            <a:pPr marL="1200150" lvl="2" indent="-285750">
              <a:buFont typeface="Arial" panose="020B0604020202020204" pitchFamily="34" charset="0"/>
              <a:buChar char="•"/>
            </a:pPr>
            <a:r>
              <a:rPr lang="en-US" sz="2600" dirty="0"/>
              <a:t>Anti-oxidant </a:t>
            </a:r>
            <a:r>
              <a:rPr lang="en-US" sz="2600" dirty="0" smtClean="0"/>
              <a:t>enzyme</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err="1" smtClean="0"/>
              <a:t>Selenophosphate</a:t>
            </a:r>
            <a:r>
              <a:rPr lang="en-US" sz="2600" dirty="0" smtClean="0"/>
              <a:t> </a:t>
            </a:r>
            <a:r>
              <a:rPr lang="en-US" sz="2600" dirty="0" err="1" smtClean="0"/>
              <a:t>synthetase</a:t>
            </a:r>
            <a:endParaRPr lang="en-US" sz="2600" dirty="0" smtClean="0"/>
          </a:p>
          <a:p>
            <a:pPr marL="1200150" lvl="2" indent="-285750">
              <a:buFont typeface="Arial" panose="020B0604020202020204" pitchFamily="34" charset="0"/>
              <a:buChar char="•"/>
            </a:pPr>
            <a:r>
              <a:rPr lang="en-US" sz="2600" dirty="0"/>
              <a:t>Incorporation of </a:t>
            </a:r>
            <a:r>
              <a:rPr lang="en-US" sz="2600" dirty="0" err="1"/>
              <a:t>selenocysteine</a:t>
            </a:r>
            <a:r>
              <a:rPr lang="en-US" sz="2600" dirty="0"/>
              <a:t> into </a:t>
            </a:r>
            <a:r>
              <a:rPr lang="en-US" sz="2600" dirty="0" err="1"/>
              <a:t>selenoproteins</a:t>
            </a:r>
            <a:r>
              <a:rPr lang="en-US" sz="2600" dirty="0"/>
              <a:t> is directed by </a:t>
            </a:r>
            <a:r>
              <a:rPr lang="en-US" sz="2600" dirty="0" smtClean="0"/>
              <a:t>enzyme </a:t>
            </a:r>
            <a:r>
              <a:rPr lang="en-US" sz="2600" dirty="0" err="1"/>
              <a:t>selenophosphate</a:t>
            </a:r>
            <a:r>
              <a:rPr lang="en-US" sz="2600" dirty="0"/>
              <a:t> </a:t>
            </a:r>
            <a:r>
              <a:rPr lang="en-US" sz="2600" dirty="0" err="1"/>
              <a:t>synthetase</a:t>
            </a:r>
            <a:endParaRPr lang="en-US" sz="2600" dirty="0" smtClean="0"/>
          </a:p>
          <a:p>
            <a:pPr marL="742950" lvl="1" indent="-285750">
              <a:buFont typeface="Arial" panose="020B0604020202020204" pitchFamily="34" charset="0"/>
              <a:buChar char="•"/>
            </a:pPr>
            <a:endParaRPr lang="en-US" sz="2600" dirty="0" smtClean="0"/>
          </a:p>
        </p:txBody>
      </p:sp>
    </p:spTree>
    <p:extLst>
      <p:ext uri="{BB962C8B-B14F-4D97-AF65-F5344CB8AC3E}">
        <p14:creationId xmlns:p14="http://schemas.microsoft.com/office/powerpoint/2010/main" val="2628883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Zinc</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49785" y="1794723"/>
            <a:ext cx="10851778" cy="4493538"/>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Zinc-dependent enzymes can be found in all known classes of enzymes</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Over 300 different enzymes depend on zinc for their ability to catalyze vital chemical reactions</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cellular metabolism reactions </a:t>
            </a:r>
            <a:r>
              <a:rPr lang="en-US" sz="2600" dirty="0"/>
              <a:t>are </a:t>
            </a:r>
            <a:r>
              <a:rPr lang="en-US" sz="2600" dirty="0" smtClean="0"/>
              <a:t>zinc-dependent</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smtClean="0"/>
              <a:t>Zinc </a:t>
            </a:r>
            <a:r>
              <a:rPr lang="en-US" sz="2600" dirty="0"/>
              <a:t>plays important roles in growth and development, the immune response, neurological function, and </a:t>
            </a:r>
            <a:r>
              <a:rPr lang="en-US" sz="2600" dirty="0" smtClean="0"/>
              <a:t>reproduction</a:t>
            </a:r>
          </a:p>
          <a:p>
            <a:pPr marL="285750" indent="-285750">
              <a:buFont typeface="Arial" panose="020B0604020202020204" pitchFamily="34" charset="0"/>
              <a:buChar char="•"/>
            </a:pPr>
            <a:r>
              <a:rPr lang="en-US" sz="2600" dirty="0" smtClean="0"/>
              <a:t>On </a:t>
            </a:r>
            <a:r>
              <a:rPr lang="en-US" sz="2600" dirty="0"/>
              <a:t>the cellular level, the function of zinc can be divided into three categories: 1) catalytic, 2) structural, and 3) </a:t>
            </a:r>
            <a:r>
              <a:rPr lang="en-US" sz="2600" dirty="0" smtClean="0"/>
              <a:t>regulatory</a:t>
            </a:r>
            <a:endParaRPr lang="en-US" sz="2600" dirty="0" smtClean="0"/>
          </a:p>
        </p:txBody>
      </p:sp>
    </p:spTree>
    <p:extLst>
      <p:ext uri="{BB962C8B-B14F-4D97-AF65-F5344CB8AC3E}">
        <p14:creationId xmlns:p14="http://schemas.microsoft.com/office/powerpoint/2010/main" val="384961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Effect transition="in" filter="fade">
                                      <p:cBhvr>
                                        <p:cTn id="2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Biological role of Zinc</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952842"/>
            <a:ext cx="7150475" cy="5293757"/>
          </a:xfrm>
          <a:prstGeom prst="rect">
            <a:avLst/>
          </a:prstGeom>
          <a:noFill/>
        </p:spPr>
        <p:txBody>
          <a:bodyPr wrap="square" rtlCol="0">
            <a:spAutoFit/>
          </a:bodyPr>
          <a:lstStyle/>
          <a:p>
            <a:pPr marL="285750" indent="-285750">
              <a:buFont typeface="Arial" panose="020B0604020202020204" pitchFamily="34" charset="0"/>
              <a:buChar char="•"/>
            </a:pPr>
            <a:r>
              <a:rPr lang="en-US" sz="2600" dirty="0"/>
              <a:t>Two examples of zinc-containing enzymes are carbonic anhydrase and </a:t>
            </a:r>
            <a:r>
              <a:rPr lang="en-US" sz="2600" dirty="0" err="1"/>
              <a:t>carboxypeptidase</a:t>
            </a:r>
            <a:r>
              <a:rPr lang="en-US" sz="2600" dirty="0"/>
              <a:t>, which are vital to the processes of carbon dioxide (</a:t>
            </a:r>
            <a:r>
              <a:rPr lang="en-US" sz="2600" dirty="0" smtClean="0"/>
              <a:t>CO</a:t>
            </a:r>
            <a:r>
              <a:rPr lang="en-US" sz="2600" baseline="-25000" dirty="0" smtClean="0"/>
              <a:t>2</a:t>
            </a:r>
            <a:r>
              <a:rPr lang="en-US" sz="2600" dirty="0"/>
              <a:t>) regulation and digestion of </a:t>
            </a:r>
            <a:r>
              <a:rPr lang="en-US" sz="2600" dirty="0" smtClean="0"/>
              <a:t>proteins</a:t>
            </a:r>
          </a:p>
          <a:p>
            <a:pPr marL="285750" indent="-285750">
              <a:buFont typeface="Arial" panose="020B0604020202020204" pitchFamily="34" charset="0"/>
              <a:buChar char="•"/>
            </a:pPr>
            <a:endParaRPr lang="en-US" sz="2600" dirty="0" smtClean="0"/>
          </a:p>
          <a:p>
            <a:pPr marL="285750" indent="-285750">
              <a:buFont typeface="Arial" panose="020B0604020202020204" pitchFamily="34" charset="0"/>
              <a:buChar char="•"/>
            </a:pPr>
            <a:r>
              <a:rPr lang="en-US" sz="2600" dirty="0"/>
              <a:t>C</a:t>
            </a:r>
            <a:r>
              <a:rPr lang="en-US" sz="2600" dirty="0" smtClean="0"/>
              <a:t>arbonic </a:t>
            </a:r>
            <a:r>
              <a:rPr lang="en-US" sz="2600" dirty="0"/>
              <a:t>anhydrase converts </a:t>
            </a:r>
            <a:r>
              <a:rPr lang="en-US" sz="2600" dirty="0" smtClean="0"/>
              <a:t>CO</a:t>
            </a:r>
            <a:r>
              <a:rPr lang="en-US" sz="2600" baseline="-25000" dirty="0" smtClean="0"/>
              <a:t>2</a:t>
            </a:r>
            <a:r>
              <a:rPr lang="en-US" sz="2600" dirty="0" smtClean="0"/>
              <a:t> </a:t>
            </a:r>
            <a:r>
              <a:rPr lang="en-US" sz="2600" dirty="0"/>
              <a:t>into bicarbonate and the same enzyme transforms the bicarbonate back into </a:t>
            </a:r>
            <a:r>
              <a:rPr lang="en-US" sz="2600" dirty="0"/>
              <a:t>CO</a:t>
            </a:r>
            <a:r>
              <a:rPr lang="en-US" sz="2600" baseline="-25000" dirty="0"/>
              <a:t>2</a:t>
            </a:r>
            <a:r>
              <a:rPr lang="en-US" sz="2600" dirty="0" smtClean="0"/>
              <a:t> </a:t>
            </a:r>
            <a:r>
              <a:rPr lang="en-US" sz="2600" dirty="0"/>
              <a:t>for exhalation through the </a:t>
            </a:r>
            <a:r>
              <a:rPr lang="en-US" sz="2600" dirty="0" smtClean="0"/>
              <a:t>lungs</a:t>
            </a:r>
          </a:p>
          <a:p>
            <a:pPr marL="285750" indent="-285750">
              <a:buFont typeface="Arial" panose="020B0604020202020204" pitchFamily="34" charset="0"/>
              <a:buChar char="•"/>
            </a:pPr>
            <a:r>
              <a:rPr lang="en-US" sz="2600" dirty="0" err="1"/>
              <a:t>Carboxypeptidase</a:t>
            </a:r>
            <a:r>
              <a:rPr lang="en-US" sz="2600" dirty="0"/>
              <a:t> cleaves peptide linkages during digestion of proteins</a:t>
            </a:r>
            <a:endParaRPr lang="en-US" sz="2600" dirty="0" smtClean="0"/>
          </a:p>
          <a:p>
            <a:pPr marL="285750" indent="-285750">
              <a:buFont typeface="Arial" panose="020B0604020202020204" pitchFamily="34" charset="0"/>
              <a:buChar char="•"/>
            </a:pPr>
            <a:endParaRPr lang="en-US" sz="2600" dirty="0"/>
          </a:p>
          <a:p>
            <a:pPr marL="742950" lvl="1" indent="-285750">
              <a:buFont typeface="Arial" panose="020B0604020202020204" pitchFamily="34" charset="0"/>
              <a:buChar char="•"/>
            </a:pPr>
            <a:endParaRPr lang="en-US" sz="2600" dirty="0" smtClean="0"/>
          </a:p>
        </p:txBody>
      </p:sp>
      <p:pic>
        <p:nvPicPr>
          <p:cNvPr id="2" name="Picture 1"/>
          <p:cNvPicPr>
            <a:picLocks noChangeAspect="1"/>
          </p:cNvPicPr>
          <p:nvPr/>
        </p:nvPicPr>
        <p:blipFill>
          <a:blip r:embed="rId3"/>
          <a:stretch>
            <a:fillRect/>
          </a:stretch>
        </p:blipFill>
        <p:spPr>
          <a:xfrm>
            <a:off x="7581900" y="1326524"/>
            <a:ext cx="4152900" cy="3057525"/>
          </a:xfrm>
          <a:prstGeom prst="rect">
            <a:avLst/>
          </a:prstGeom>
        </p:spPr>
      </p:pic>
      <p:pic>
        <p:nvPicPr>
          <p:cNvPr id="3" name="Picture 2"/>
          <p:cNvPicPr>
            <a:picLocks noChangeAspect="1"/>
          </p:cNvPicPr>
          <p:nvPr/>
        </p:nvPicPr>
        <p:blipFill>
          <a:blip r:embed="rId4"/>
          <a:stretch>
            <a:fillRect/>
          </a:stretch>
        </p:blipFill>
        <p:spPr>
          <a:xfrm>
            <a:off x="7935725" y="4686587"/>
            <a:ext cx="4377300" cy="1759793"/>
          </a:xfrm>
          <a:prstGeom prst="rect">
            <a:avLst/>
          </a:prstGeom>
        </p:spPr>
      </p:pic>
    </p:spTree>
    <p:extLst>
      <p:ext uri="{BB962C8B-B14F-4D97-AF65-F5344CB8AC3E}">
        <p14:creationId xmlns:p14="http://schemas.microsoft.com/office/powerpoint/2010/main" val="44071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Role of Minerals</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pic>
        <p:nvPicPr>
          <p:cNvPr id="8" name="Picture 7"/>
          <p:cNvPicPr>
            <a:picLocks noChangeAspect="1"/>
          </p:cNvPicPr>
          <p:nvPr/>
        </p:nvPicPr>
        <p:blipFill>
          <a:blip r:embed="rId3"/>
          <a:stretch>
            <a:fillRect/>
          </a:stretch>
        </p:blipFill>
        <p:spPr>
          <a:xfrm>
            <a:off x="7745507" y="2267171"/>
            <a:ext cx="4031876" cy="2412406"/>
          </a:xfrm>
          <a:prstGeom prst="rect">
            <a:avLst/>
          </a:prstGeom>
        </p:spPr>
      </p:pic>
      <p:sp>
        <p:nvSpPr>
          <p:cNvPr id="9" name="TextBox 8"/>
          <p:cNvSpPr txBox="1"/>
          <p:nvPr/>
        </p:nvSpPr>
        <p:spPr>
          <a:xfrm>
            <a:off x="254833" y="2267171"/>
            <a:ext cx="7749915" cy="2893100"/>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Minerals act as cofactors for enzyme reactions</a:t>
            </a:r>
          </a:p>
          <a:p>
            <a:pPr marL="285750" indent="-285750">
              <a:buFont typeface="Arial" panose="020B0604020202020204" pitchFamily="34" charset="0"/>
              <a:buChar char="•"/>
            </a:pPr>
            <a:r>
              <a:rPr lang="en-US" sz="2600" dirty="0" smtClean="0"/>
              <a:t>Maintain pH balance within body</a:t>
            </a:r>
          </a:p>
          <a:p>
            <a:pPr marL="285750" indent="-285750">
              <a:buFont typeface="Arial" panose="020B0604020202020204" pitchFamily="34" charset="0"/>
              <a:buChar char="•"/>
            </a:pPr>
            <a:r>
              <a:rPr lang="en-US" sz="2600" dirty="0" smtClean="0"/>
              <a:t>Facilitate transfer of nutrients across cell membranes</a:t>
            </a:r>
          </a:p>
          <a:p>
            <a:pPr marL="285750" indent="-285750">
              <a:buFont typeface="Arial" panose="020B0604020202020204" pitchFamily="34" charset="0"/>
              <a:buChar char="•"/>
            </a:pPr>
            <a:r>
              <a:rPr lang="en-US" sz="2600" dirty="0" smtClean="0"/>
              <a:t>Maintain proper nerve conduction</a:t>
            </a:r>
          </a:p>
          <a:p>
            <a:pPr marL="285750" indent="-285750">
              <a:buFont typeface="Arial" panose="020B0604020202020204" pitchFamily="34" charset="0"/>
              <a:buChar char="•"/>
            </a:pPr>
            <a:r>
              <a:rPr lang="en-US" sz="2600" dirty="0" smtClean="0"/>
              <a:t>Help contract, relax muscles</a:t>
            </a:r>
          </a:p>
          <a:p>
            <a:pPr marL="285750" indent="-285750">
              <a:buFont typeface="Arial" panose="020B0604020202020204" pitchFamily="34" charset="0"/>
              <a:buChar char="•"/>
            </a:pPr>
            <a:r>
              <a:rPr lang="en-US" sz="2600" dirty="0" smtClean="0"/>
              <a:t>Regulate body tissue growth</a:t>
            </a:r>
          </a:p>
          <a:p>
            <a:pPr marL="285750" indent="-285750">
              <a:buFont typeface="Arial" panose="020B0604020202020204" pitchFamily="34" charset="0"/>
              <a:buChar char="•"/>
            </a:pPr>
            <a:r>
              <a:rPr lang="en-US" sz="2600" dirty="0" smtClean="0"/>
              <a:t>Structural, functional support for body</a:t>
            </a:r>
          </a:p>
        </p:txBody>
      </p:sp>
    </p:spTree>
    <p:extLst>
      <p:ext uri="{BB962C8B-B14F-4D97-AF65-F5344CB8AC3E}">
        <p14:creationId xmlns:p14="http://schemas.microsoft.com/office/powerpoint/2010/main" val="285031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Role of Minerals</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pic>
        <p:nvPicPr>
          <p:cNvPr id="8" name="Picture 7"/>
          <p:cNvPicPr>
            <a:picLocks noChangeAspect="1"/>
          </p:cNvPicPr>
          <p:nvPr/>
        </p:nvPicPr>
        <p:blipFill>
          <a:blip r:embed="rId3"/>
          <a:stretch>
            <a:fillRect/>
          </a:stretch>
        </p:blipFill>
        <p:spPr>
          <a:xfrm>
            <a:off x="7745507" y="2267171"/>
            <a:ext cx="4031876" cy="2412406"/>
          </a:xfrm>
          <a:prstGeom prst="rect">
            <a:avLst/>
          </a:prstGeom>
        </p:spPr>
      </p:pic>
      <p:sp>
        <p:nvSpPr>
          <p:cNvPr id="9" name="TextBox 8"/>
          <p:cNvSpPr txBox="1"/>
          <p:nvPr/>
        </p:nvSpPr>
        <p:spPr>
          <a:xfrm>
            <a:off x="564775" y="2267171"/>
            <a:ext cx="7180731" cy="3293209"/>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Minerals </a:t>
            </a:r>
            <a:r>
              <a:rPr lang="en-US" sz="2600" dirty="0" smtClean="0"/>
              <a:t>divided in 2 category based on amount needed in body</a:t>
            </a:r>
            <a:endParaRPr lang="en-US" sz="2600" dirty="0" smtClean="0"/>
          </a:p>
          <a:p>
            <a:pPr marL="285750" indent="-285750">
              <a:buFont typeface="Arial" panose="020B0604020202020204" pitchFamily="34" charset="0"/>
              <a:buChar char="•"/>
            </a:pPr>
            <a:endParaRPr lang="en-US" sz="2600" dirty="0"/>
          </a:p>
          <a:p>
            <a:pPr marL="742950" lvl="1" indent="-285750">
              <a:buFont typeface="Arial" panose="020B0604020202020204" pitchFamily="34" charset="0"/>
              <a:buChar char="•"/>
            </a:pPr>
            <a:r>
              <a:rPr lang="en-US" sz="2600" dirty="0" smtClean="0"/>
              <a:t>Major Minerals (Macro-minerals)</a:t>
            </a:r>
          </a:p>
          <a:p>
            <a:pPr marL="1200150" lvl="2" indent="-285750">
              <a:buFont typeface="Arial" panose="020B0604020202020204" pitchFamily="34" charset="0"/>
              <a:buChar char="•"/>
            </a:pPr>
            <a:r>
              <a:rPr lang="en-US" sz="2600" dirty="0" smtClean="0"/>
              <a:t>Needed in greater amount in diets, body</a:t>
            </a:r>
          </a:p>
          <a:p>
            <a:pPr marL="742950" lvl="1" indent="-285750">
              <a:buFont typeface="Arial" panose="020B0604020202020204" pitchFamily="34" charset="0"/>
              <a:buChar char="•"/>
            </a:pPr>
            <a:endParaRPr lang="en-US" sz="2600" dirty="0"/>
          </a:p>
          <a:p>
            <a:pPr marL="742950" lvl="1" indent="-285750">
              <a:buFont typeface="Arial" panose="020B0604020202020204" pitchFamily="34" charset="0"/>
              <a:buChar char="•"/>
            </a:pPr>
            <a:r>
              <a:rPr lang="en-US" sz="2600" dirty="0" smtClean="0"/>
              <a:t>Micro Minerals (Trace-minerals)</a:t>
            </a:r>
          </a:p>
          <a:p>
            <a:pPr marL="1200150" lvl="2" indent="-285750">
              <a:buFont typeface="Arial" panose="020B0604020202020204" pitchFamily="34" charset="0"/>
              <a:buChar char="•"/>
            </a:pPr>
            <a:r>
              <a:rPr lang="en-US" sz="2600" dirty="0" smtClean="0"/>
              <a:t>Needed in small quantities</a:t>
            </a:r>
          </a:p>
        </p:txBody>
      </p:sp>
    </p:spTree>
    <p:extLst>
      <p:ext uri="{BB962C8B-B14F-4D97-AF65-F5344CB8AC3E}">
        <p14:creationId xmlns:p14="http://schemas.microsoft.com/office/powerpoint/2010/main" val="658289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Composition of Minerals in body</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pic>
        <p:nvPicPr>
          <p:cNvPr id="2" name="Picture 1"/>
          <p:cNvPicPr>
            <a:picLocks noChangeAspect="1"/>
          </p:cNvPicPr>
          <p:nvPr/>
        </p:nvPicPr>
        <p:blipFill>
          <a:blip r:embed="rId3"/>
          <a:stretch>
            <a:fillRect/>
          </a:stretch>
        </p:blipFill>
        <p:spPr>
          <a:xfrm>
            <a:off x="860161" y="2347792"/>
            <a:ext cx="4406149" cy="2883114"/>
          </a:xfrm>
          <a:prstGeom prst="rect">
            <a:avLst/>
          </a:prstGeom>
        </p:spPr>
      </p:pic>
      <p:pic>
        <p:nvPicPr>
          <p:cNvPr id="3" name="Picture 2"/>
          <p:cNvPicPr>
            <a:picLocks noChangeAspect="1"/>
          </p:cNvPicPr>
          <p:nvPr/>
        </p:nvPicPr>
        <p:blipFill>
          <a:blip r:embed="rId4"/>
          <a:stretch>
            <a:fillRect/>
          </a:stretch>
        </p:blipFill>
        <p:spPr>
          <a:xfrm>
            <a:off x="6820202" y="2296484"/>
            <a:ext cx="4064891" cy="2934422"/>
          </a:xfrm>
          <a:prstGeom prst="rect">
            <a:avLst/>
          </a:prstGeom>
        </p:spPr>
      </p:pic>
    </p:spTree>
    <p:extLst>
      <p:ext uri="{BB962C8B-B14F-4D97-AF65-F5344CB8AC3E}">
        <p14:creationId xmlns:p14="http://schemas.microsoft.com/office/powerpoint/2010/main" val="20243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Copper</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1702397"/>
            <a:ext cx="10851778"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a:t>Copper (Cu) is an essential trace element </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shifts </a:t>
            </a:r>
            <a:r>
              <a:rPr lang="en-US" sz="2800" dirty="0"/>
              <a:t>between the cuprous (Cu</a:t>
            </a:r>
            <a:r>
              <a:rPr lang="en-US" sz="2800" baseline="30000" dirty="0"/>
              <a:t>1+</a:t>
            </a:r>
            <a:r>
              <a:rPr lang="en-US" sz="2800" dirty="0"/>
              <a:t>) and cupric (Cu</a:t>
            </a:r>
            <a:r>
              <a:rPr lang="en-US" sz="2800" baseline="30000" dirty="0"/>
              <a:t>2+</a:t>
            </a:r>
            <a:r>
              <a:rPr lang="en-US" sz="2800" dirty="0"/>
              <a:t>) </a:t>
            </a:r>
            <a:r>
              <a:rPr lang="en-US" sz="2800" dirty="0" smtClean="0"/>
              <a:t>forms</a:t>
            </a:r>
          </a:p>
          <a:p>
            <a:pPr marL="457200" indent="-457200">
              <a:buFont typeface="Arial" panose="020B0604020202020204" pitchFamily="34" charset="0"/>
              <a:buChar char="•"/>
            </a:pPr>
            <a:endParaRPr lang="en-US" sz="2600" dirty="0" smtClean="0"/>
          </a:p>
          <a:p>
            <a:pPr marL="457200" indent="-457200">
              <a:buFont typeface="Arial" panose="020B0604020202020204" pitchFamily="34" charset="0"/>
              <a:buChar char="•"/>
            </a:pPr>
            <a:r>
              <a:rPr lang="en-US" sz="2600" dirty="0" smtClean="0"/>
              <a:t>The ability of copper to easily accept and donate electrons explains its important role in </a:t>
            </a:r>
          </a:p>
          <a:p>
            <a:pPr marL="914400" lvl="1" indent="-457200">
              <a:buFont typeface="Arial" panose="020B0604020202020204" pitchFamily="34" charset="0"/>
              <a:buChar char="•"/>
            </a:pPr>
            <a:r>
              <a:rPr lang="en-US" sz="2600" dirty="0" smtClean="0"/>
              <a:t>oxidation-reduction (redox) reactions </a:t>
            </a:r>
          </a:p>
          <a:p>
            <a:pPr marL="914400" lvl="1" indent="-457200">
              <a:buFont typeface="Arial" panose="020B0604020202020204" pitchFamily="34" charset="0"/>
              <a:buChar char="•"/>
            </a:pPr>
            <a:r>
              <a:rPr lang="en-US" sz="2600" dirty="0" smtClean="0"/>
              <a:t>Capturing </a:t>
            </a:r>
            <a:r>
              <a:rPr lang="en-US" sz="2600" dirty="0" smtClean="0"/>
              <a:t>free radicals</a:t>
            </a:r>
          </a:p>
        </p:txBody>
      </p:sp>
    </p:spTree>
    <p:extLst>
      <p:ext uri="{BB962C8B-B14F-4D97-AF65-F5344CB8AC3E}">
        <p14:creationId xmlns:p14="http://schemas.microsoft.com/office/powerpoint/2010/main" val="3634817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Copper</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267171"/>
            <a:ext cx="10851778" cy="2092881"/>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Copper enzymes (</a:t>
            </a:r>
            <a:r>
              <a:rPr lang="en-US" sz="2600" dirty="0" err="1" smtClean="0"/>
              <a:t>cuproenzymes</a:t>
            </a:r>
            <a:r>
              <a:rPr lang="en-US" sz="2600" dirty="0" smtClean="0"/>
              <a:t>) regulate various physiologic pathways</a:t>
            </a:r>
          </a:p>
          <a:p>
            <a:pPr marL="742950" lvl="1" indent="-285750">
              <a:buFont typeface="Arial" panose="020B0604020202020204" pitchFamily="34" charset="0"/>
              <a:buChar char="•"/>
            </a:pPr>
            <a:r>
              <a:rPr lang="en-US" sz="2600" dirty="0" smtClean="0"/>
              <a:t>energy production</a:t>
            </a:r>
          </a:p>
          <a:p>
            <a:pPr marL="742950" lvl="1" indent="-285750">
              <a:buFont typeface="Arial" panose="020B0604020202020204" pitchFamily="34" charset="0"/>
              <a:buChar char="•"/>
            </a:pPr>
            <a:r>
              <a:rPr lang="en-US" sz="2600" dirty="0" smtClean="0"/>
              <a:t>iron metabolism</a:t>
            </a:r>
          </a:p>
          <a:p>
            <a:pPr marL="742950" lvl="1" indent="-285750">
              <a:buFont typeface="Arial" panose="020B0604020202020204" pitchFamily="34" charset="0"/>
              <a:buChar char="•"/>
            </a:pPr>
            <a:r>
              <a:rPr lang="en-US" sz="2600" dirty="0" smtClean="0"/>
              <a:t>connective tissue maturation</a:t>
            </a:r>
          </a:p>
          <a:p>
            <a:pPr marL="742950" lvl="1" indent="-285750">
              <a:buFont typeface="Arial" panose="020B0604020202020204" pitchFamily="34" charset="0"/>
              <a:buChar char="•"/>
            </a:pPr>
            <a:r>
              <a:rPr lang="en-US" sz="2600" dirty="0" smtClean="0"/>
              <a:t>neurotransmission</a:t>
            </a:r>
          </a:p>
        </p:txBody>
      </p:sp>
    </p:spTree>
    <p:extLst>
      <p:ext uri="{BB962C8B-B14F-4D97-AF65-F5344CB8AC3E}">
        <p14:creationId xmlns:p14="http://schemas.microsoft.com/office/powerpoint/2010/main" val="187440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prstClr val="white"/>
                </a:solidFill>
              </a:rPr>
              <a:t>Copper</a:t>
            </a:r>
            <a:endParaRPr lang="en-US" sz="4800"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267171"/>
            <a:ext cx="10851778" cy="4093428"/>
          </a:xfrm>
          <a:prstGeom prst="rect">
            <a:avLst/>
          </a:prstGeom>
          <a:noFill/>
        </p:spPr>
        <p:txBody>
          <a:bodyPr wrap="square" rtlCol="0">
            <a:spAutoFit/>
          </a:bodyPr>
          <a:lstStyle/>
          <a:p>
            <a:pPr marL="285750" indent="-285750">
              <a:buFont typeface="Arial" panose="020B0604020202020204" pitchFamily="34" charset="0"/>
              <a:buChar char="•"/>
            </a:pPr>
            <a:r>
              <a:rPr lang="en-US" sz="2600" u="sng" dirty="0" smtClean="0"/>
              <a:t>Energy production:</a:t>
            </a:r>
          </a:p>
          <a:p>
            <a:pPr marL="742950" lvl="1" indent="-285750">
              <a:buFont typeface="Arial" panose="020B0604020202020204" pitchFamily="34" charset="0"/>
              <a:buChar char="•"/>
            </a:pPr>
            <a:r>
              <a:rPr lang="en-US" sz="2600" dirty="0" smtClean="0"/>
              <a:t>Copper-dependent enzyme, </a:t>
            </a:r>
            <a:r>
              <a:rPr lang="en-US" sz="2600" u="sng" dirty="0" smtClean="0"/>
              <a:t>cytochrome c oxidase</a:t>
            </a:r>
            <a:r>
              <a:rPr lang="en-US" sz="2600" dirty="0" smtClean="0"/>
              <a:t>, plays a critical role in cellular energy production</a:t>
            </a:r>
          </a:p>
          <a:p>
            <a:pPr marL="742950" lvl="1"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u="sng" dirty="0" smtClean="0"/>
              <a:t>Connective tissue formation:</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u="sng" dirty="0" err="1" smtClean="0"/>
              <a:t>lysyl</a:t>
            </a:r>
            <a:r>
              <a:rPr lang="en-US" sz="2600" u="sng" dirty="0" smtClean="0"/>
              <a:t> oxidase</a:t>
            </a:r>
            <a:r>
              <a:rPr lang="en-US" sz="2600" dirty="0" smtClean="0"/>
              <a:t>, is required for the cross-linking of collagen and elastin</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which are essential for the formation of strong and flexible connective tissue</a:t>
            </a:r>
          </a:p>
        </p:txBody>
      </p:sp>
    </p:spTree>
    <p:extLst>
      <p:ext uri="{BB962C8B-B14F-4D97-AF65-F5344CB8AC3E}">
        <p14:creationId xmlns:p14="http://schemas.microsoft.com/office/powerpoint/2010/main" val="230578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Copper</a:t>
            </a:r>
            <a:endParaRPr lang="en-US" dirty="0"/>
          </a:p>
        </p:txBody>
      </p:sp>
      <p:sp>
        <p:nvSpPr>
          <p:cNvPr id="5" name="Footer Placeholder 4"/>
          <p:cNvSpPr>
            <a:spLocks noGrp="1"/>
          </p:cNvSpPr>
          <p:nvPr>
            <p:ph type="ftr" sz="quarter" idx="11"/>
          </p:nvPr>
        </p:nvSpPr>
        <p:spPr/>
        <p:txBody>
          <a:bodyPr/>
          <a:lstStyle/>
          <a:p>
            <a:r>
              <a:rPr lang="en-US" smtClean="0"/>
              <a:t>Shariq                                                                                                AIKC/SYB/2014</a:t>
            </a:r>
            <a:endParaRPr lang="en-US"/>
          </a:p>
        </p:txBody>
      </p:sp>
      <p:sp>
        <p:nvSpPr>
          <p:cNvPr id="9" name="TextBox 8"/>
          <p:cNvSpPr txBox="1"/>
          <p:nvPr/>
        </p:nvSpPr>
        <p:spPr>
          <a:xfrm>
            <a:off x="564775" y="2267171"/>
            <a:ext cx="10851778" cy="3293209"/>
          </a:xfrm>
          <a:prstGeom prst="rect">
            <a:avLst/>
          </a:prstGeom>
          <a:noFill/>
        </p:spPr>
        <p:txBody>
          <a:bodyPr wrap="square" rtlCol="0">
            <a:spAutoFit/>
          </a:bodyPr>
          <a:lstStyle/>
          <a:p>
            <a:pPr marL="285750" indent="-285750">
              <a:buFont typeface="Arial" panose="020B0604020202020204" pitchFamily="34" charset="0"/>
              <a:buChar char="•"/>
            </a:pPr>
            <a:r>
              <a:rPr lang="en-US" sz="2600" u="sng" dirty="0" smtClean="0"/>
              <a:t>Iron Metabolism:</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Four copper-containing enzymes (multi-copper oxidases (MCO) or </a:t>
            </a:r>
            <a:r>
              <a:rPr lang="en-US" sz="2600" dirty="0" err="1" smtClean="0"/>
              <a:t>ferroxidases</a:t>
            </a:r>
            <a:r>
              <a:rPr lang="en-US" sz="2600" dirty="0" smtClean="0"/>
              <a:t>)</a:t>
            </a:r>
          </a:p>
          <a:p>
            <a:pPr marL="742950" lvl="1" indent="-285750">
              <a:buFont typeface="Arial" panose="020B0604020202020204" pitchFamily="34" charset="0"/>
              <a:buChar char="•"/>
            </a:pPr>
            <a:r>
              <a:rPr lang="en-US" sz="2600" dirty="0" smtClean="0"/>
              <a:t>These enzymes have capacity to oxidize ferrous iron (Fe2+) to ferric iron (Fe3+)</a:t>
            </a:r>
          </a:p>
          <a:p>
            <a:pPr marL="742950" lvl="1" indent="-285750">
              <a:buFont typeface="Arial" panose="020B0604020202020204" pitchFamily="34" charset="0"/>
              <a:buChar char="•"/>
            </a:pPr>
            <a:r>
              <a:rPr lang="en-US" sz="2600" dirty="0"/>
              <a:t>F</a:t>
            </a:r>
            <a:r>
              <a:rPr lang="en-US" sz="2600" dirty="0" smtClean="0"/>
              <a:t>erric iron can be loaded onto the protein transferrin for transport to the site of red blood cell formation</a:t>
            </a:r>
          </a:p>
        </p:txBody>
      </p:sp>
    </p:spTree>
    <p:extLst>
      <p:ext uri="{BB962C8B-B14F-4D97-AF65-F5344CB8AC3E}">
        <p14:creationId xmlns:p14="http://schemas.microsoft.com/office/powerpoint/2010/main" val="363352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326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prstClr val="white"/>
                </a:solidFill>
              </a:rPr>
              <a:t>Copper</a:t>
            </a:r>
            <a:endParaRPr lang="en-US" dirty="0"/>
          </a:p>
        </p:txBody>
      </p:sp>
      <p:sp>
        <p:nvSpPr>
          <p:cNvPr id="5" name="Footer Placeholder 4"/>
          <p:cNvSpPr>
            <a:spLocks noGrp="1"/>
          </p:cNvSpPr>
          <p:nvPr>
            <p:ph type="ftr" sz="quarter" idx="11"/>
          </p:nvPr>
        </p:nvSpPr>
        <p:spPr/>
        <p:txBody>
          <a:bodyPr/>
          <a:lstStyle/>
          <a:p>
            <a:r>
              <a:rPr lang="en-US" dirty="0" smtClean="0"/>
              <a:t>Shariq                                                                                                AIKC/SYB/2014</a:t>
            </a:r>
            <a:endParaRPr lang="en-US" dirty="0"/>
          </a:p>
        </p:txBody>
      </p:sp>
      <p:sp>
        <p:nvSpPr>
          <p:cNvPr id="9" name="TextBox 8"/>
          <p:cNvSpPr txBox="1"/>
          <p:nvPr/>
        </p:nvSpPr>
        <p:spPr>
          <a:xfrm>
            <a:off x="564775" y="1890655"/>
            <a:ext cx="10851778" cy="2893100"/>
          </a:xfrm>
          <a:prstGeom prst="rect">
            <a:avLst/>
          </a:prstGeom>
          <a:noFill/>
        </p:spPr>
        <p:txBody>
          <a:bodyPr wrap="square" rtlCol="0">
            <a:spAutoFit/>
          </a:bodyPr>
          <a:lstStyle/>
          <a:p>
            <a:pPr marL="285750" indent="-285750">
              <a:buFont typeface="Arial" panose="020B0604020202020204" pitchFamily="34" charset="0"/>
              <a:buChar char="•"/>
            </a:pPr>
            <a:r>
              <a:rPr lang="en-US" sz="2600" u="sng" dirty="0" smtClean="0"/>
              <a:t>CNS Functioning:</a:t>
            </a:r>
          </a:p>
          <a:p>
            <a:pPr marL="742950" lvl="1" indent="-285750">
              <a:buFont typeface="Arial" panose="020B0604020202020204" pitchFamily="34" charset="0"/>
              <a:buChar char="•"/>
            </a:pPr>
            <a:endParaRPr lang="en-US" sz="2600" dirty="0" smtClean="0"/>
          </a:p>
          <a:p>
            <a:pPr marL="742950" lvl="1" indent="-285750">
              <a:buFont typeface="Arial" panose="020B0604020202020204" pitchFamily="34" charset="0"/>
              <a:buChar char="•"/>
            </a:pPr>
            <a:r>
              <a:rPr lang="en-US" sz="2600" dirty="0" smtClean="0"/>
              <a:t>A number of reactions essential to </a:t>
            </a:r>
            <a:r>
              <a:rPr lang="en-US" sz="2600" u="sng" dirty="0" smtClean="0"/>
              <a:t>normal function of the brain </a:t>
            </a:r>
            <a:r>
              <a:rPr lang="en-US" sz="2600" dirty="0" smtClean="0"/>
              <a:t>and nervous system are catalyzed by </a:t>
            </a:r>
            <a:r>
              <a:rPr lang="en-US" sz="2600" dirty="0" err="1" smtClean="0"/>
              <a:t>cuproenzymes</a:t>
            </a:r>
            <a:endParaRPr lang="en-US" sz="2600" dirty="0" smtClean="0"/>
          </a:p>
          <a:p>
            <a:pPr marL="742950" lvl="1" indent="-285750">
              <a:buFont typeface="Arial" panose="020B0604020202020204" pitchFamily="34" charset="0"/>
              <a:buChar char="•"/>
            </a:pPr>
            <a:endParaRPr lang="en-US" sz="2600" dirty="0"/>
          </a:p>
          <a:p>
            <a:pPr marL="285750" indent="-285750">
              <a:buFont typeface="Arial" panose="020B0604020202020204" pitchFamily="34" charset="0"/>
              <a:buChar char="•"/>
            </a:pPr>
            <a:r>
              <a:rPr lang="en-US" sz="2600" u="sng" dirty="0" smtClean="0"/>
              <a:t>Neurotransmitter synthesis:</a:t>
            </a:r>
          </a:p>
          <a:p>
            <a:pPr marL="742950" lvl="1" indent="-285750">
              <a:buFont typeface="Arial" panose="020B0604020202020204" pitchFamily="34" charset="0"/>
              <a:buChar char="•"/>
            </a:pPr>
            <a:endParaRPr lang="en-US" sz="2600" dirty="0" smtClean="0"/>
          </a:p>
        </p:txBody>
      </p:sp>
      <p:sp>
        <p:nvSpPr>
          <p:cNvPr id="2" name="TextBox 1"/>
          <p:cNvSpPr txBox="1"/>
          <p:nvPr/>
        </p:nvSpPr>
        <p:spPr>
          <a:xfrm>
            <a:off x="1382109" y="5987018"/>
            <a:ext cx="1860176" cy="369332"/>
          </a:xfrm>
          <a:prstGeom prst="rect">
            <a:avLst/>
          </a:prstGeom>
          <a:noFill/>
        </p:spPr>
        <p:txBody>
          <a:bodyPr wrap="square" rtlCol="0">
            <a:spAutoFit/>
          </a:bodyPr>
          <a:lstStyle/>
          <a:p>
            <a:pPr algn="ctr"/>
            <a:r>
              <a:rPr lang="en-US" dirty="0" smtClean="0"/>
              <a:t>Dopamine</a:t>
            </a:r>
            <a:endParaRPr lang="en-US" dirty="0"/>
          </a:p>
        </p:txBody>
      </p:sp>
      <p:sp>
        <p:nvSpPr>
          <p:cNvPr id="6" name="TextBox 5"/>
          <p:cNvSpPr txBox="1"/>
          <p:nvPr/>
        </p:nvSpPr>
        <p:spPr>
          <a:xfrm>
            <a:off x="8182131" y="5987018"/>
            <a:ext cx="1860176" cy="369332"/>
          </a:xfrm>
          <a:prstGeom prst="rect">
            <a:avLst/>
          </a:prstGeom>
          <a:noFill/>
        </p:spPr>
        <p:txBody>
          <a:bodyPr wrap="square" rtlCol="0">
            <a:spAutoFit/>
          </a:bodyPr>
          <a:lstStyle/>
          <a:p>
            <a:r>
              <a:rPr lang="en-US" dirty="0" smtClean="0"/>
              <a:t>Norepinephrine</a:t>
            </a:r>
            <a:endParaRPr lang="en-US" dirty="0"/>
          </a:p>
        </p:txBody>
      </p:sp>
      <p:cxnSp>
        <p:nvCxnSpPr>
          <p:cNvPr id="7" name="Straight Arrow Connector 6"/>
          <p:cNvCxnSpPr/>
          <p:nvPr/>
        </p:nvCxnSpPr>
        <p:spPr>
          <a:xfrm>
            <a:off x="4186665" y="5447691"/>
            <a:ext cx="2281518"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997306" y="4913569"/>
            <a:ext cx="2736880" cy="369332"/>
          </a:xfrm>
          <a:prstGeom prst="rect">
            <a:avLst/>
          </a:prstGeom>
          <a:noFill/>
        </p:spPr>
        <p:txBody>
          <a:bodyPr wrap="square" rtlCol="0">
            <a:spAutoFit/>
          </a:bodyPr>
          <a:lstStyle/>
          <a:p>
            <a:r>
              <a:rPr lang="en-US" dirty="0" smtClean="0"/>
              <a:t>Dopamine b-</a:t>
            </a:r>
            <a:r>
              <a:rPr lang="en-US" dirty="0" err="1" smtClean="0"/>
              <a:t>hyroxylase</a:t>
            </a:r>
            <a:endParaRPr lang="en-US" dirty="0"/>
          </a:p>
        </p:txBody>
      </p:sp>
      <p:pic>
        <p:nvPicPr>
          <p:cNvPr id="3" name="Picture 2"/>
          <p:cNvPicPr>
            <a:picLocks noChangeAspect="1"/>
          </p:cNvPicPr>
          <p:nvPr/>
        </p:nvPicPr>
        <p:blipFill>
          <a:blip r:embed="rId3"/>
          <a:stretch>
            <a:fillRect/>
          </a:stretch>
        </p:blipFill>
        <p:spPr>
          <a:xfrm>
            <a:off x="1382109" y="4684579"/>
            <a:ext cx="2156825" cy="1196644"/>
          </a:xfrm>
          <a:prstGeom prst="rect">
            <a:avLst/>
          </a:prstGeom>
        </p:spPr>
      </p:pic>
      <p:pic>
        <p:nvPicPr>
          <p:cNvPr id="8" name="Picture 7"/>
          <p:cNvPicPr>
            <a:picLocks noChangeAspect="1"/>
          </p:cNvPicPr>
          <p:nvPr/>
        </p:nvPicPr>
        <p:blipFill>
          <a:blip r:embed="rId4"/>
          <a:stretch>
            <a:fillRect/>
          </a:stretch>
        </p:blipFill>
        <p:spPr>
          <a:xfrm>
            <a:off x="7672244" y="4471634"/>
            <a:ext cx="2101344" cy="1363238"/>
          </a:xfrm>
          <a:prstGeom prst="rect">
            <a:avLst/>
          </a:prstGeom>
        </p:spPr>
      </p:pic>
      <p:sp>
        <p:nvSpPr>
          <p:cNvPr id="11" name="Rectangle 10"/>
          <p:cNvSpPr/>
          <p:nvPr/>
        </p:nvSpPr>
        <p:spPr>
          <a:xfrm>
            <a:off x="8722916" y="4167266"/>
            <a:ext cx="511025" cy="9859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718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907</Words>
  <Application>Microsoft Office PowerPoint</Application>
  <PresentationFormat>Widescreen</PresentationFormat>
  <Paragraphs>169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Minerals as co-ezymes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Minerals as coezymes</dc:title>
  <dc:creator>Shariq Syed</dc:creator>
  <cp:lastModifiedBy>Shariq Syed</cp:lastModifiedBy>
  <cp:revision>59</cp:revision>
  <dcterms:created xsi:type="dcterms:W3CDTF">2014-03-29T09:53:11Z</dcterms:created>
  <dcterms:modified xsi:type="dcterms:W3CDTF">2014-04-02T10:40:39Z</dcterms:modified>
</cp:coreProperties>
</file>