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85" r:id="rId4"/>
    <p:sldId id="264" r:id="rId5"/>
    <p:sldId id="291" r:id="rId6"/>
    <p:sldId id="292" r:id="rId7"/>
    <p:sldId id="273" r:id="rId8"/>
    <p:sldId id="269" r:id="rId9"/>
    <p:sldId id="272" r:id="rId10"/>
    <p:sldId id="274" r:id="rId11"/>
    <p:sldId id="275" r:id="rId12"/>
    <p:sldId id="276" r:id="rId13"/>
    <p:sldId id="271" r:id="rId14"/>
    <p:sldId id="27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FFCC"/>
    <a:srgbClr val="FFCCFF"/>
    <a:srgbClr val="F319C4"/>
    <a:srgbClr val="66FFFF"/>
    <a:srgbClr val="080808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5" autoAdjust="0"/>
    <p:restoredTop sz="94660"/>
  </p:normalViewPr>
  <p:slideViewPr>
    <p:cSldViewPr>
      <p:cViewPr varScale="1">
        <p:scale>
          <a:sx n="48" d="100"/>
          <a:sy n="48" d="100"/>
        </p:scale>
        <p:origin x="-122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21T15:20:23.135" idx="1">
    <p:pos x="59" y="89"/>
    <p:text>add designation to your name
</p:tex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A8D1D-8264-41FA-9CD0-1AF08B4B169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0CDD09-3533-4CCB-A37D-CBACC074B58B}">
      <dgm:prSet phldrT="[Text]" custT="1"/>
      <dgm:spPr/>
      <dgm:t>
        <a:bodyPr/>
        <a:lstStyle/>
        <a:p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Manufacture  Medicines</a:t>
          </a:r>
          <a:endParaRPr lang="en-U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F1096C8A-6AF3-447B-8707-B074FD06A6E4}" type="parTrans" cxnId="{F27AA90E-4270-4BB6-863A-5F1B6C2A13DA}">
      <dgm:prSet/>
      <dgm:spPr/>
      <dgm:t>
        <a:bodyPr/>
        <a:lstStyle/>
        <a:p>
          <a:endParaRPr lang="en-US"/>
        </a:p>
      </dgm:t>
    </dgm:pt>
    <dgm:pt modelId="{275C7815-8225-49CC-803D-86E3CEA74F19}" type="sibTrans" cxnId="{F27AA90E-4270-4BB6-863A-5F1B6C2A13DA}">
      <dgm:prSet/>
      <dgm:spPr/>
      <dgm:t>
        <a:bodyPr/>
        <a:lstStyle/>
        <a:p>
          <a:endParaRPr lang="en-US"/>
        </a:p>
      </dgm:t>
    </dgm:pt>
    <dgm:pt modelId="{0A4450C5-21B5-417A-9687-2B5B64A36844}">
      <dgm:prSet phldrT="[Text]" custT="1"/>
      <dgm:spPr/>
      <dgm:t>
        <a:bodyPr/>
        <a:lstStyle/>
        <a:p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Educate patients</a:t>
          </a:r>
          <a:endParaRPr lang="en-U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EB6D9DD3-AB91-430F-9AC5-AF02B69860AA}" type="parTrans" cxnId="{C782966C-9DF8-4C36-9D67-06ABB7E0847F}">
      <dgm:prSet/>
      <dgm:spPr/>
      <dgm:t>
        <a:bodyPr/>
        <a:lstStyle/>
        <a:p>
          <a:endParaRPr lang="en-US"/>
        </a:p>
      </dgm:t>
    </dgm:pt>
    <dgm:pt modelId="{3F7BD683-8041-4B8E-AD38-5D75DACA81C7}" type="sibTrans" cxnId="{C782966C-9DF8-4C36-9D67-06ABB7E0847F}">
      <dgm:prSet/>
      <dgm:spPr/>
      <dgm:t>
        <a:bodyPr/>
        <a:lstStyle/>
        <a:p>
          <a:endParaRPr lang="en-US"/>
        </a:p>
      </dgm:t>
    </dgm:pt>
    <dgm:pt modelId="{D21D0209-8F3A-4725-9DDD-0D231EF0F0A4}">
      <dgm:prSet phldrT="[Text]" custT="1"/>
      <dgm:spPr/>
      <dgm:t>
        <a:bodyPr/>
        <a:lstStyle/>
        <a:p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Purity and safety</a:t>
          </a:r>
          <a:endParaRPr lang="en-U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DD4F2EE3-2F20-4561-85D1-C7BF825945C6}" type="parTrans" cxnId="{EFD338E3-2D6B-451A-97DE-76FD688C2768}">
      <dgm:prSet/>
      <dgm:spPr/>
      <dgm:t>
        <a:bodyPr/>
        <a:lstStyle/>
        <a:p>
          <a:endParaRPr lang="en-US"/>
        </a:p>
      </dgm:t>
    </dgm:pt>
    <dgm:pt modelId="{402C793B-1E56-4AD5-AC8E-EC040D7101E0}" type="sibTrans" cxnId="{EFD338E3-2D6B-451A-97DE-76FD688C2768}">
      <dgm:prSet/>
      <dgm:spPr/>
      <dgm:t>
        <a:bodyPr/>
        <a:lstStyle/>
        <a:p>
          <a:endParaRPr lang="en-US"/>
        </a:p>
      </dgm:t>
    </dgm:pt>
    <dgm:pt modelId="{3E423A34-B783-486E-9EAB-A782BB71C9B9}">
      <dgm:prSet phldrT="[Text]" custT="1"/>
      <dgm:spPr/>
      <dgm:t>
        <a:bodyPr/>
        <a:lstStyle/>
        <a:p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Monitor side effects</a:t>
          </a:r>
          <a:endParaRPr lang="en-US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F69E23E8-9453-4BAC-9894-B2D767999EFB}" type="parTrans" cxnId="{F8FCF169-F0AF-498F-9041-02E2938AC4B5}">
      <dgm:prSet/>
      <dgm:spPr/>
      <dgm:t>
        <a:bodyPr/>
        <a:lstStyle/>
        <a:p>
          <a:endParaRPr lang="en-US"/>
        </a:p>
      </dgm:t>
    </dgm:pt>
    <dgm:pt modelId="{E76C0C30-4D1C-4AC6-92C5-E5600DDFC051}" type="sibTrans" cxnId="{F8FCF169-F0AF-498F-9041-02E2938AC4B5}">
      <dgm:prSet/>
      <dgm:spPr/>
      <dgm:t>
        <a:bodyPr/>
        <a:lstStyle/>
        <a:p>
          <a:endParaRPr lang="en-US"/>
        </a:p>
      </dgm:t>
    </dgm:pt>
    <dgm:pt modelId="{FD26A06B-E357-4BDE-B0D5-A01C0EEB69EF}" type="pres">
      <dgm:prSet presAssocID="{8A9A8D1D-8264-41FA-9CD0-1AF08B4B16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7A782D-3DFE-41A5-96A2-0C786AA492B0}" type="pres">
      <dgm:prSet presAssocID="{700CDD09-3533-4CCB-A37D-CBACC074B58B}" presName="compNode" presStyleCnt="0"/>
      <dgm:spPr/>
    </dgm:pt>
    <dgm:pt modelId="{66FFB26B-E8A0-4176-9EE4-6EC03AFC417D}" type="pres">
      <dgm:prSet presAssocID="{700CDD09-3533-4CCB-A37D-CBACC074B58B}" presName="pictRect" presStyleLbl="node1" presStyleIdx="0" presStyleCnt="4" custScaleX="100084" custScaleY="213189" custLinFactNeighborX="-168" custLinFactNeighborY="-5994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68251F48-BD10-40C4-A3F7-6A22A43C578B}" type="pres">
      <dgm:prSet presAssocID="{700CDD09-3533-4CCB-A37D-CBACC074B58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18AF8-15BC-41F8-B190-8DF1F3556BBA}" type="pres">
      <dgm:prSet presAssocID="{275C7815-8225-49CC-803D-86E3CEA74F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AC61B5D-436E-4EBE-95D2-441F7A7A97E2}" type="pres">
      <dgm:prSet presAssocID="{0A4450C5-21B5-417A-9687-2B5B64A36844}" presName="compNode" presStyleCnt="0"/>
      <dgm:spPr/>
    </dgm:pt>
    <dgm:pt modelId="{5F086930-94C6-49B9-8C97-8E828ACB3239}" type="pres">
      <dgm:prSet presAssocID="{0A4450C5-21B5-417A-9687-2B5B64A36844}" presName="pictRect" presStyleLbl="node1" presStyleIdx="1" presStyleCnt="4" custScaleY="218652" custLinFactNeighborX="111" custLinFactNeighborY="-58868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</dgm:pt>
    <dgm:pt modelId="{DD2F4D46-C53C-4C45-82B1-C323222C584F}" type="pres">
      <dgm:prSet presAssocID="{0A4450C5-21B5-417A-9687-2B5B64A3684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A5A6C-BBA4-4B5C-8C6D-7E9FA4811D69}" type="pres">
      <dgm:prSet presAssocID="{3F7BD683-8041-4B8E-AD38-5D75DACA81C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19DBF69-0CCA-486F-BE9F-367604BE2D2C}" type="pres">
      <dgm:prSet presAssocID="{D21D0209-8F3A-4725-9DDD-0D231EF0F0A4}" presName="compNode" presStyleCnt="0"/>
      <dgm:spPr/>
    </dgm:pt>
    <dgm:pt modelId="{880EA279-EE0A-4F97-B6B0-73FD9AF6A8E5}" type="pres">
      <dgm:prSet presAssocID="{D21D0209-8F3A-4725-9DDD-0D231EF0F0A4}" presName="pictRect" presStyleLbl="node1" presStyleIdx="2" presStyleCnt="4" custScaleY="219390" custLinFactNeighborX="474" custLinFactNeighborY="-6161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</dgm:pt>
    <dgm:pt modelId="{7BF88AFC-9E17-49BF-9A8F-E928F5B0967B}" type="pres">
      <dgm:prSet presAssocID="{D21D0209-8F3A-4725-9DDD-0D231EF0F0A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B63F3-A79F-4667-82C6-FA117D426454}" type="pres">
      <dgm:prSet presAssocID="{402C793B-1E56-4AD5-AC8E-EC040D7101E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CD11814-9DAD-41F7-AB97-A78CBA0D9EA9}" type="pres">
      <dgm:prSet presAssocID="{3E423A34-B783-486E-9EAB-A782BB71C9B9}" presName="compNode" presStyleCnt="0"/>
      <dgm:spPr/>
    </dgm:pt>
    <dgm:pt modelId="{BA8D77D1-D39D-42C7-8215-6BDCD68E640C}" type="pres">
      <dgm:prSet presAssocID="{3E423A34-B783-486E-9EAB-A782BB71C9B9}" presName="pictRect" presStyleLbl="node1" presStyleIdx="3" presStyleCnt="4" custScaleY="219169" custLinFactNeighborX="-2841" custLinFactNeighborY="-58610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/>
          </a:solidFill>
        </a:ln>
      </dgm:spPr>
    </dgm:pt>
    <dgm:pt modelId="{9CE68295-ECB6-4642-BB3C-C3DA319FD44C}" type="pres">
      <dgm:prSet presAssocID="{3E423A34-B783-486E-9EAB-A782BB71C9B9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6CEC8-6B08-4FC5-8BB4-FFC7A293DC6B}" type="presOf" srcId="{275C7815-8225-49CC-803D-86E3CEA74F19}" destId="{5D818AF8-15BC-41F8-B190-8DF1F3556BBA}" srcOrd="0" destOrd="0" presId="urn:microsoft.com/office/officeart/2005/8/layout/pList1"/>
    <dgm:cxn modelId="{EFD338E3-2D6B-451A-97DE-76FD688C2768}" srcId="{8A9A8D1D-8264-41FA-9CD0-1AF08B4B1697}" destId="{D21D0209-8F3A-4725-9DDD-0D231EF0F0A4}" srcOrd="2" destOrd="0" parTransId="{DD4F2EE3-2F20-4561-85D1-C7BF825945C6}" sibTransId="{402C793B-1E56-4AD5-AC8E-EC040D7101E0}"/>
    <dgm:cxn modelId="{8A9B49C0-3B83-487D-AD87-4657F8A213DF}" type="presOf" srcId="{700CDD09-3533-4CCB-A37D-CBACC074B58B}" destId="{68251F48-BD10-40C4-A3F7-6A22A43C578B}" srcOrd="0" destOrd="0" presId="urn:microsoft.com/office/officeart/2005/8/layout/pList1"/>
    <dgm:cxn modelId="{F27AA90E-4270-4BB6-863A-5F1B6C2A13DA}" srcId="{8A9A8D1D-8264-41FA-9CD0-1AF08B4B1697}" destId="{700CDD09-3533-4CCB-A37D-CBACC074B58B}" srcOrd="0" destOrd="0" parTransId="{F1096C8A-6AF3-447B-8707-B074FD06A6E4}" sibTransId="{275C7815-8225-49CC-803D-86E3CEA74F19}"/>
    <dgm:cxn modelId="{B0C55214-33EB-4BFA-86AF-1AD60DDC7894}" type="presOf" srcId="{402C793B-1E56-4AD5-AC8E-EC040D7101E0}" destId="{285B63F3-A79F-4667-82C6-FA117D426454}" srcOrd="0" destOrd="0" presId="urn:microsoft.com/office/officeart/2005/8/layout/pList1"/>
    <dgm:cxn modelId="{E9F4E052-5AF7-4079-A03F-B676AA6B4C2A}" type="presOf" srcId="{0A4450C5-21B5-417A-9687-2B5B64A36844}" destId="{DD2F4D46-C53C-4C45-82B1-C323222C584F}" srcOrd="0" destOrd="0" presId="urn:microsoft.com/office/officeart/2005/8/layout/pList1"/>
    <dgm:cxn modelId="{17679983-B5D7-4301-8D41-6AC6D75FCA17}" type="presOf" srcId="{3F7BD683-8041-4B8E-AD38-5D75DACA81C7}" destId="{393A5A6C-BBA4-4B5C-8C6D-7E9FA4811D69}" srcOrd="0" destOrd="0" presId="urn:microsoft.com/office/officeart/2005/8/layout/pList1"/>
    <dgm:cxn modelId="{F8FCF169-F0AF-498F-9041-02E2938AC4B5}" srcId="{8A9A8D1D-8264-41FA-9CD0-1AF08B4B1697}" destId="{3E423A34-B783-486E-9EAB-A782BB71C9B9}" srcOrd="3" destOrd="0" parTransId="{F69E23E8-9453-4BAC-9894-B2D767999EFB}" sibTransId="{E76C0C30-4D1C-4AC6-92C5-E5600DDFC051}"/>
    <dgm:cxn modelId="{BAD45A32-2250-4F98-97E7-58878C9823DF}" type="presOf" srcId="{8A9A8D1D-8264-41FA-9CD0-1AF08B4B1697}" destId="{FD26A06B-E357-4BDE-B0D5-A01C0EEB69EF}" srcOrd="0" destOrd="0" presId="urn:microsoft.com/office/officeart/2005/8/layout/pList1"/>
    <dgm:cxn modelId="{697C2097-CB9D-43FD-A414-9F8DF5D21F33}" type="presOf" srcId="{D21D0209-8F3A-4725-9DDD-0D231EF0F0A4}" destId="{7BF88AFC-9E17-49BF-9A8F-E928F5B0967B}" srcOrd="0" destOrd="0" presId="urn:microsoft.com/office/officeart/2005/8/layout/pList1"/>
    <dgm:cxn modelId="{8D8452CA-7D4B-4D5C-8822-2B6C6D83683C}" type="presOf" srcId="{3E423A34-B783-486E-9EAB-A782BB71C9B9}" destId="{9CE68295-ECB6-4642-BB3C-C3DA319FD44C}" srcOrd="0" destOrd="0" presId="urn:microsoft.com/office/officeart/2005/8/layout/pList1"/>
    <dgm:cxn modelId="{C782966C-9DF8-4C36-9D67-06ABB7E0847F}" srcId="{8A9A8D1D-8264-41FA-9CD0-1AF08B4B1697}" destId="{0A4450C5-21B5-417A-9687-2B5B64A36844}" srcOrd="1" destOrd="0" parTransId="{EB6D9DD3-AB91-430F-9AC5-AF02B69860AA}" sibTransId="{3F7BD683-8041-4B8E-AD38-5D75DACA81C7}"/>
    <dgm:cxn modelId="{7D5255CE-51EA-4F85-BAA0-97FAAA536DFF}" type="presParOf" srcId="{FD26A06B-E357-4BDE-B0D5-A01C0EEB69EF}" destId="{4D7A782D-3DFE-41A5-96A2-0C786AA492B0}" srcOrd="0" destOrd="0" presId="urn:microsoft.com/office/officeart/2005/8/layout/pList1"/>
    <dgm:cxn modelId="{7C349BF9-900B-4CDB-8DB8-E690E7A83160}" type="presParOf" srcId="{4D7A782D-3DFE-41A5-96A2-0C786AA492B0}" destId="{66FFB26B-E8A0-4176-9EE4-6EC03AFC417D}" srcOrd="0" destOrd="0" presId="urn:microsoft.com/office/officeart/2005/8/layout/pList1"/>
    <dgm:cxn modelId="{286D2A94-5651-48E5-9CB0-779342F97513}" type="presParOf" srcId="{4D7A782D-3DFE-41A5-96A2-0C786AA492B0}" destId="{68251F48-BD10-40C4-A3F7-6A22A43C578B}" srcOrd="1" destOrd="0" presId="urn:microsoft.com/office/officeart/2005/8/layout/pList1"/>
    <dgm:cxn modelId="{2EF5939C-C578-4FEF-96C5-862B40656906}" type="presParOf" srcId="{FD26A06B-E357-4BDE-B0D5-A01C0EEB69EF}" destId="{5D818AF8-15BC-41F8-B190-8DF1F3556BBA}" srcOrd="1" destOrd="0" presId="urn:microsoft.com/office/officeart/2005/8/layout/pList1"/>
    <dgm:cxn modelId="{52235954-287B-430C-A0C8-382E326A96F5}" type="presParOf" srcId="{FD26A06B-E357-4BDE-B0D5-A01C0EEB69EF}" destId="{9AC61B5D-436E-4EBE-95D2-441F7A7A97E2}" srcOrd="2" destOrd="0" presId="urn:microsoft.com/office/officeart/2005/8/layout/pList1"/>
    <dgm:cxn modelId="{CCB47E3E-214F-459A-B218-DFAB9BF6D7AF}" type="presParOf" srcId="{9AC61B5D-436E-4EBE-95D2-441F7A7A97E2}" destId="{5F086930-94C6-49B9-8C97-8E828ACB3239}" srcOrd="0" destOrd="0" presId="urn:microsoft.com/office/officeart/2005/8/layout/pList1"/>
    <dgm:cxn modelId="{70DFCD4E-E4CE-4D67-939E-6E2A621F2E81}" type="presParOf" srcId="{9AC61B5D-436E-4EBE-95D2-441F7A7A97E2}" destId="{DD2F4D46-C53C-4C45-82B1-C323222C584F}" srcOrd="1" destOrd="0" presId="urn:microsoft.com/office/officeart/2005/8/layout/pList1"/>
    <dgm:cxn modelId="{F271B143-6C4F-4BAE-8577-A74270FF272C}" type="presParOf" srcId="{FD26A06B-E357-4BDE-B0D5-A01C0EEB69EF}" destId="{393A5A6C-BBA4-4B5C-8C6D-7E9FA4811D69}" srcOrd="3" destOrd="0" presId="urn:microsoft.com/office/officeart/2005/8/layout/pList1"/>
    <dgm:cxn modelId="{2736CBAE-15A6-475E-AAFA-976EEBB5B0C4}" type="presParOf" srcId="{FD26A06B-E357-4BDE-B0D5-A01C0EEB69EF}" destId="{519DBF69-0CCA-486F-BE9F-367604BE2D2C}" srcOrd="4" destOrd="0" presId="urn:microsoft.com/office/officeart/2005/8/layout/pList1"/>
    <dgm:cxn modelId="{68DF47B7-416D-4077-AB73-377A35BB69E2}" type="presParOf" srcId="{519DBF69-0CCA-486F-BE9F-367604BE2D2C}" destId="{880EA279-EE0A-4F97-B6B0-73FD9AF6A8E5}" srcOrd="0" destOrd="0" presId="urn:microsoft.com/office/officeart/2005/8/layout/pList1"/>
    <dgm:cxn modelId="{D3835461-B94A-4530-8852-733902D3E997}" type="presParOf" srcId="{519DBF69-0CCA-486F-BE9F-367604BE2D2C}" destId="{7BF88AFC-9E17-49BF-9A8F-E928F5B0967B}" srcOrd="1" destOrd="0" presId="urn:microsoft.com/office/officeart/2005/8/layout/pList1"/>
    <dgm:cxn modelId="{4A055DDB-6D4A-4271-8CCF-31EB840BD45A}" type="presParOf" srcId="{FD26A06B-E357-4BDE-B0D5-A01C0EEB69EF}" destId="{285B63F3-A79F-4667-82C6-FA117D426454}" srcOrd="5" destOrd="0" presId="urn:microsoft.com/office/officeart/2005/8/layout/pList1"/>
    <dgm:cxn modelId="{F9521D52-72A9-4712-87CC-ED48D1D41A1E}" type="presParOf" srcId="{FD26A06B-E357-4BDE-B0D5-A01C0EEB69EF}" destId="{FCD11814-9DAD-41F7-AB97-A78CBA0D9EA9}" srcOrd="6" destOrd="0" presId="urn:microsoft.com/office/officeart/2005/8/layout/pList1"/>
    <dgm:cxn modelId="{B7C3A72A-65C8-4AA7-866E-5EDB7F1577FD}" type="presParOf" srcId="{FCD11814-9DAD-41F7-AB97-A78CBA0D9EA9}" destId="{BA8D77D1-D39D-42C7-8215-6BDCD68E640C}" srcOrd="0" destOrd="0" presId="urn:microsoft.com/office/officeart/2005/8/layout/pList1"/>
    <dgm:cxn modelId="{D6AAE5C3-03D1-430C-A4FD-E2DC1C669B0E}" type="presParOf" srcId="{FCD11814-9DAD-41F7-AB97-A78CBA0D9EA9}" destId="{9CE68295-ECB6-4642-BB3C-C3DA319FD44C}" srcOrd="1" destOrd="0" presId="urn:microsoft.com/office/officeart/2005/8/layout/p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79568A-CA03-4570-A405-37A20ECE93A8}" type="doc">
      <dgm:prSet loTypeId="urn:microsoft.com/office/officeart/2005/8/layout/target1" loCatId="relationship" qsTypeId="urn:microsoft.com/office/officeart/2005/8/quickstyle/simple4" qsCatId="simple" csTypeId="urn:microsoft.com/office/officeart/2005/8/colors/colorful1" csCatId="colorful" phldr="1"/>
      <dgm:spPr/>
    </dgm:pt>
    <dgm:pt modelId="{F64CC8D3-8FAF-4EBD-9BBF-9EDABCE6BF51}">
      <dgm:prSet phldrT="[Text]" custT="1"/>
      <dgm:spPr/>
      <dgm:t>
        <a:bodyPr/>
        <a:lstStyle/>
        <a:p>
          <a:r>
            <a:rPr lang="en-US" sz="3200" b="0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Cure disease </a:t>
          </a:r>
          <a:endParaRPr lang="en-US" sz="3200" u="sng" dirty="0">
            <a:latin typeface="+mn-lt"/>
          </a:endParaRPr>
        </a:p>
      </dgm:t>
    </dgm:pt>
    <dgm:pt modelId="{54E63047-3589-444C-8DDF-5750464B4C00}" type="parTrans" cxnId="{BDD078F2-74DE-4CEB-9307-6C591318CB03}">
      <dgm:prSet/>
      <dgm:spPr/>
      <dgm:t>
        <a:bodyPr/>
        <a:lstStyle/>
        <a:p>
          <a:endParaRPr lang="en-US"/>
        </a:p>
      </dgm:t>
    </dgm:pt>
    <dgm:pt modelId="{F8552202-5BC0-4102-82D1-346636B88C0B}" type="sibTrans" cxnId="{BDD078F2-74DE-4CEB-9307-6C591318CB03}">
      <dgm:prSet/>
      <dgm:spPr/>
      <dgm:t>
        <a:bodyPr/>
        <a:lstStyle/>
        <a:p>
          <a:endParaRPr lang="en-US"/>
        </a:p>
      </dgm:t>
    </dgm:pt>
    <dgm:pt modelId="{492CD070-4D53-4A4B-A804-2EA75F18B9AC}">
      <dgm:prSet phldrT="[Text]" custT="1"/>
      <dgm:spPr/>
      <dgm:t>
        <a:bodyPr/>
        <a:lstStyle/>
        <a:p>
          <a:r>
            <a:rPr lang="en-US" sz="3200" b="0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Eliminate or reduce symptoms </a:t>
          </a:r>
          <a:endParaRPr lang="en-US" sz="3200" u="sng" dirty="0">
            <a:latin typeface="+mn-lt"/>
          </a:endParaRPr>
        </a:p>
      </dgm:t>
    </dgm:pt>
    <dgm:pt modelId="{056A449F-3C79-4E08-939F-A3D3A0C9F106}" type="parTrans" cxnId="{686B952E-311A-4C9C-9EF9-D54D3F5A61D8}">
      <dgm:prSet/>
      <dgm:spPr/>
      <dgm:t>
        <a:bodyPr/>
        <a:lstStyle/>
        <a:p>
          <a:endParaRPr lang="en-US"/>
        </a:p>
      </dgm:t>
    </dgm:pt>
    <dgm:pt modelId="{3B68F9D8-86E5-47D1-85F0-97A80F55725C}" type="sibTrans" cxnId="{686B952E-311A-4C9C-9EF9-D54D3F5A61D8}">
      <dgm:prSet/>
      <dgm:spPr/>
      <dgm:t>
        <a:bodyPr/>
        <a:lstStyle/>
        <a:p>
          <a:endParaRPr lang="en-US"/>
        </a:p>
      </dgm:t>
    </dgm:pt>
    <dgm:pt modelId="{70ECBBA3-E20C-42D7-9383-CC5C0EF49332}">
      <dgm:prSet phldrT="[Text]" custT="1"/>
      <dgm:spPr/>
      <dgm:t>
        <a:bodyPr/>
        <a:lstStyle/>
        <a:p>
          <a:r>
            <a:rPr lang="en-US" sz="3200" b="0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rPr>
            <a:t>Suitable medicine to improve the health of a patient with minimal risk</a:t>
          </a:r>
          <a:r>
            <a:rPr lang="en-US" sz="3200" u="sng" dirty="0" smtClean="0">
              <a:latin typeface="+mn-lt"/>
            </a:rPr>
            <a:t> </a:t>
          </a:r>
          <a:endParaRPr lang="en-US" sz="3200" u="sng" dirty="0">
            <a:latin typeface="+mn-lt"/>
          </a:endParaRPr>
        </a:p>
      </dgm:t>
    </dgm:pt>
    <dgm:pt modelId="{A91020DF-D0E9-4664-BDF0-5FE3ADB7C0FA}" type="parTrans" cxnId="{6F19515B-C80F-49A6-8B08-8BED36D48909}">
      <dgm:prSet/>
      <dgm:spPr/>
      <dgm:t>
        <a:bodyPr/>
        <a:lstStyle/>
        <a:p>
          <a:endParaRPr lang="en-US"/>
        </a:p>
      </dgm:t>
    </dgm:pt>
    <dgm:pt modelId="{E6580BBD-47C0-4D41-9F2D-FD0115742938}" type="sibTrans" cxnId="{6F19515B-C80F-49A6-8B08-8BED36D48909}">
      <dgm:prSet/>
      <dgm:spPr/>
      <dgm:t>
        <a:bodyPr/>
        <a:lstStyle/>
        <a:p>
          <a:endParaRPr lang="en-US"/>
        </a:p>
      </dgm:t>
    </dgm:pt>
    <dgm:pt modelId="{7B6C791C-A60A-47DF-A8F1-15BFAB929F8D}" type="pres">
      <dgm:prSet presAssocID="{0879568A-CA03-4570-A405-37A20ECE93A8}" presName="composite" presStyleCnt="0">
        <dgm:presLayoutVars>
          <dgm:chMax val="5"/>
          <dgm:dir/>
          <dgm:resizeHandles val="exact"/>
        </dgm:presLayoutVars>
      </dgm:prSet>
      <dgm:spPr/>
    </dgm:pt>
    <dgm:pt modelId="{C5CFA542-8EE3-40B1-AF74-9A8E8E3A40FD}" type="pres">
      <dgm:prSet presAssocID="{F64CC8D3-8FAF-4EBD-9BBF-9EDABCE6BF51}" presName="circle1" presStyleLbl="lnNode1" presStyleIdx="0" presStyleCnt="3" custScaleX="122553" custScaleY="119283"/>
      <dgm:spPr/>
    </dgm:pt>
    <dgm:pt modelId="{5D6AEEB4-2E09-48DE-ADA8-53494A3B4883}" type="pres">
      <dgm:prSet presAssocID="{F64CC8D3-8FAF-4EBD-9BBF-9EDABCE6BF51}" presName="text1" presStyleLbl="revTx" presStyleIdx="0" presStyleCnt="3" custScaleX="155206" custLinFactNeighborX="17026" custLinFactNeighborY="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AD0E0-9BD5-48E3-B469-FC9042FB1237}" type="pres">
      <dgm:prSet presAssocID="{F64CC8D3-8FAF-4EBD-9BBF-9EDABCE6BF51}" presName="line1" presStyleLbl="callout" presStyleIdx="0" presStyleCnt="6"/>
      <dgm:spPr>
        <a:ln>
          <a:solidFill>
            <a:srgbClr val="FF0000"/>
          </a:solidFill>
        </a:ln>
      </dgm:spPr>
    </dgm:pt>
    <dgm:pt modelId="{A63185A9-424C-4772-B720-27C7AD855DE3}" type="pres">
      <dgm:prSet presAssocID="{F64CC8D3-8FAF-4EBD-9BBF-9EDABCE6BF51}" presName="d1" presStyleLbl="callout" presStyleIdx="1" presStyleCnt="6"/>
      <dgm:spPr>
        <a:ln>
          <a:solidFill>
            <a:srgbClr val="FF0000"/>
          </a:solidFill>
        </a:ln>
      </dgm:spPr>
    </dgm:pt>
    <dgm:pt modelId="{9CF128E8-9111-44D7-AC1B-FD77287631D4}" type="pres">
      <dgm:prSet presAssocID="{492CD070-4D53-4A4B-A804-2EA75F18B9AC}" presName="circle2" presStyleLbl="lnNode1" presStyleIdx="1" presStyleCnt="3" custScaleX="111196" custScaleY="109936"/>
      <dgm:spPr/>
    </dgm:pt>
    <dgm:pt modelId="{ACBE837E-3B38-4534-801C-AEA487B90D52}" type="pres">
      <dgm:prSet presAssocID="{492CD070-4D53-4A4B-A804-2EA75F18B9AC}" presName="text2" presStyleLbl="revTx" presStyleIdx="1" presStyleCnt="3" custScaleX="186326" custLinFactNeighborX="4516" custLinFactNeighborY="6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A0A9D-E2DF-4197-9373-990665826830}" type="pres">
      <dgm:prSet presAssocID="{492CD070-4D53-4A4B-A804-2EA75F18B9AC}" presName="line2" presStyleLbl="callout" presStyleIdx="2" presStyleCnt="6"/>
      <dgm:spPr>
        <a:ln>
          <a:solidFill>
            <a:srgbClr val="00B050"/>
          </a:solidFill>
        </a:ln>
      </dgm:spPr>
    </dgm:pt>
    <dgm:pt modelId="{FCFBDD45-8798-4AB8-9A33-37A242E39426}" type="pres">
      <dgm:prSet presAssocID="{492CD070-4D53-4A4B-A804-2EA75F18B9AC}" presName="d2" presStyleLbl="callout" presStyleIdx="3" presStyleCnt="6"/>
      <dgm:spPr>
        <a:ln>
          <a:solidFill>
            <a:srgbClr val="00B050"/>
          </a:solidFill>
        </a:ln>
      </dgm:spPr>
    </dgm:pt>
    <dgm:pt modelId="{65CF2BBB-B722-4763-8B18-F8A8A111FEBF}" type="pres">
      <dgm:prSet presAssocID="{70ECBBA3-E20C-42D7-9383-CC5C0EF49332}" presName="circle3" presStyleLbl="lnNode1" presStyleIdx="2" presStyleCnt="3" custScaleX="108177" custScaleY="111936" custLinFactNeighborX="-2077" custLinFactNeighborY="-1574"/>
      <dgm:spPr/>
    </dgm:pt>
    <dgm:pt modelId="{776E55C6-4B54-4443-9E68-4E34E530FFFE}" type="pres">
      <dgm:prSet presAssocID="{70ECBBA3-E20C-42D7-9383-CC5C0EF49332}" presName="text3" presStyleLbl="revTx" presStyleIdx="2" presStyleCnt="3" custScaleX="182067" custScaleY="171531" custLinFactNeighborX="5895" custLinFactNeighborY="8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37EE4-0698-42BB-AE1E-3F0546EABBCD}" type="pres">
      <dgm:prSet presAssocID="{70ECBBA3-E20C-42D7-9383-CC5C0EF49332}" presName="line3" presStyleLbl="callout" presStyleIdx="4" presStyleCnt="6" custLinFactY="832994" custLinFactNeighborX="-24622" custLinFactNeighborY="900000"/>
      <dgm:spPr>
        <a:ln>
          <a:solidFill>
            <a:schemeClr val="tx1"/>
          </a:solidFill>
        </a:ln>
      </dgm:spPr>
    </dgm:pt>
    <dgm:pt modelId="{641C5858-91F8-4918-A909-65CE57C59B50}" type="pres">
      <dgm:prSet presAssocID="{70ECBBA3-E20C-42D7-9383-CC5C0EF49332}" presName="d3" presStyleLbl="callout" presStyleIdx="5" presStyleCnt="6" custLinFactNeighborX="-10850" custLinFactNeighborY="33886"/>
      <dgm:spPr>
        <a:ln>
          <a:solidFill>
            <a:schemeClr val="tx1"/>
          </a:solidFill>
        </a:ln>
      </dgm:spPr>
    </dgm:pt>
  </dgm:ptLst>
  <dgm:cxnLst>
    <dgm:cxn modelId="{DF4A04F9-A3D4-4CB3-8B2E-DB8265605807}" type="presOf" srcId="{0879568A-CA03-4570-A405-37A20ECE93A8}" destId="{7B6C791C-A60A-47DF-A8F1-15BFAB929F8D}" srcOrd="0" destOrd="0" presId="urn:microsoft.com/office/officeart/2005/8/layout/target1"/>
    <dgm:cxn modelId="{C9E64DD5-984C-4692-9DE8-65C9555B31C6}" type="presOf" srcId="{492CD070-4D53-4A4B-A804-2EA75F18B9AC}" destId="{ACBE837E-3B38-4534-801C-AEA487B90D52}" srcOrd="0" destOrd="0" presId="urn:microsoft.com/office/officeart/2005/8/layout/target1"/>
    <dgm:cxn modelId="{686B952E-311A-4C9C-9EF9-D54D3F5A61D8}" srcId="{0879568A-CA03-4570-A405-37A20ECE93A8}" destId="{492CD070-4D53-4A4B-A804-2EA75F18B9AC}" srcOrd="1" destOrd="0" parTransId="{056A449F-3C79-4E08-939F-A3D3A0C9F106}" sibTransId="{3B68F9D8-86E5-47D1-85F0-97A80F55725C}"/>
    <dgm:cxn modelId="{BDD078F2-74DE-4CEB-9307-6C591318CB03}" srcId="{0879568A-CA03-4570-A405-37A20ECE93A8}" destId="{F64CC8D3-8FAF-4EBD-9BBF-9EDABCE6BF51}" srcOrd="0" destOrd="0" parTransId="{54E63047-3589-444C-8DDF-5750464B4C00}" sibTransId="{F8552202-5BC0-4102-82D1-346636B88C0B}"/>
    <dgm:cxn modelId="{6F19515B-C80F-49A6-8B08-8BED36D48909}" srcId="{0879568A-CA03-4570-A405-37A20ECE93A8}" destId="{70ECBBA3-E20C-42D7-9383-CC5C0EF49332}" srcOrd="2" destOrd="0" parTransId="{A91020DF-D0E9-4664-BDF0-5FE3ADB7C0FA}" sibTransId="{E6580BBD-47C0-4D41-9F2D-FD0115742938}"/>
    <dgm:cxn modelId="{293FAB83-4565-4E13-AE6E-D7E318EE3950}" type="presOf" srcId="{F64CC8D3-8FAF-4EBD-9BBF-9EDABCE6BF51}" destId="{5D6AEEB4-2E09-48DE-ADA8-53494A3B4883}" srcOrd="0" destOrd="0" presId="urn:microsoft.com/office/officeart/2005/8/layout/target1"/>
    <dgm:cxn modelId="{2682C1A6-12E2-4B18-89CC-15BD84BBD39B}" type="presOf" srcId="{70ECBBA3-E20C-42D7-9383-CC5C0EF49332}" destId="{776E55C6-4B54-4443-9E68-4E34E530FFFE}" srcOrd="0" destOrd="0" presId="urn:microsoft.com/office/officeart/2005/8/layout/target1"/>
    <dgm:cxn modelId="{17C4B835-65B9-46AE-B8EA-A4777BB39C31}" type="presParOf" srcId="{7B6C791C-A60A-47DF-A8F1-15BFAB929F8D}" destId="{C5CFA542-8EE3-40B1-AF74-9A8E8E3A40FD}" srcOrd="0" destOrd="0" presId="urn:microsoft.com/office/officeart/2005/8/layout/target1"/>
    <dgm:cxn modelId="{3EA997E4-4852-473E-992C-87483B35AE89}" type="presParOf" srcId="{7B6C791C-A60A-47DF-A8F1-15BFAB929F8D}" destId="{5D6AEEB4-2E09-48DE-ADA8-53494A3B4883}" srcOrd="1" destOrd="0" presId="urn:microsoft.com/office/officeart/2005/8/layout/target1"/>
    <dgm:cxn modelId="{988B9741-E6C2-439A-82C2-03F8EF1CBEBB}" type="presParOf" srcId="{7B6C791C-A60A-47DF-A8F1-15BFAB929F8D}" destId="{CD2AD0E0-9BD5-48E3-B469-FC9042FB1237}" srcOrd="2" destOrd="0" presId="urn:microsoft.com/office/officeart/2005/8/layout/target1"/>
    <dgm:cxn modelId="{EB1B4392-D9AC-46FF-A253-54689002E7BF}" type="presParOf" srcId="{7B6C791C-A60A-47DF-A8F1-15BFAB929F8D}" destId="{A63185A9-424C-4772-B720-27C7AD855DE3}" srcOrd="3" destOrd="0" presId="urn:microsoft.com/office/officeart/2005/8/layout/target1"/>
    <dgm:cxn modelId="{5C20FE70-A82A-4468-986F-DB29294F7F1D}" type="presParOf" srcId="{7B6C791C-A60A-47DF-A8F1-15BFAB929F8D}" destId="{9CF128E8-9111-44D7-AC1B-FD77287631D4}" srcOrd="4" destOrd="0" presId="urn:microsoft.com/office/officeart/2005/8/layout/target1"/>
    <dgm:cxn modelId="{F43CB7A9-8F41-42C6-B5B0-1A199DE48454}" type="presParOf" srcId="{7B6C791C-A60A-47DF-A8F1-15BFAB929F8D}" destId="{ACBE837E-3B38-4534-801C-AEA487B90D52}" srcOrd="5" destOrd="0" presId="urn:microsoft.com/office/officeart/2005/8/layout/target1"/>
    <dgm:cxn modelId="{B2E13965-2E86-4A68-B934-4637D5F23BA5}" type="presParOf" srcId="{7B6C791C-A60A-47DF-A8F1-15BFAB929F8D}" destId="{7CEA0A9D-E2DF-4197-9373-990665826830}" srcOrd="6" destOrd="0" presId="urn:microsoft.com/office/officeart/2005/8/layout/target1"/>
    <dgm:cxn modelId="{B081032B-12C6-4B6F-A403-3F9CE51F2CA9}" type="presParOf" srcId="{7B6C791C-A60A-47DF-A8F1-15BFAB929F8D}" destId="{FCFBDD45-8798-4AB8-9A33-37A242E39426}" srcOrd="7" destOrd="0" presId="urn:microsoft.com/office/officeart/2005/8/layout/target1"/>
    <dgm:cxn modelId="{252C798D-C4CA-4BF9-B838-6AA854645E2F}" type="presParOf" srcId="{7B6C791C-A60A-47DF-A8F1-15BFAB929F8D}" destId="{65CF2BBB-B722-4763-8B18-F8A8A111FEBF}" srcOrd="8" destOrd="0" presId="urn:microsoft.com/office/officeart/2005/8/layout/target1"/>
    <dgm:cxn modelId="{BBEEA610-D770-4BF8-B1A9-C2D02DBECA1E}" type="presParOf" srcId="{7B6C791C-A60A-47DF-A8F1-15BFAB929F8D}" destId="{776E55C6-4B54-4443-9E68-4E34E530FFFE}" srcOrd="9" destOrd="0" presId="urn:microsoft.com/office/officeart/2005/8/layout/target1"/>
    <dgm:cxn modelId="{5ED5F7B3-0FE5-45BA-99B9-D33C33216BD2}" type="presParOf" srcId="{7B6C791C-A60A-47DF-A8F1-15BFAB929F8D}" destId="{7BC37EE4-0698-42BB-AE1E-3F0546EABBCD}" srcOrd="10" destOrd="0" presId="urn:microsoft.com/office/officeart/2005/8/layout/target1"/>
    <dgm:cxn modelId="{B98827D1-5F93-4E5A-A213-BA10AB4BCBA5}" type="presParOf" srcId="{7B6C791C-A60A-47DF-A8F1-15BFAB929F8D}" destId="{641C5858-91F8-4918-A909-65CE57C59B50}" srcOrd="11" destOrd="0" presId="urn:microsoft.com/office/officeart/2005/8/layout/target1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E5136-4FF8-4EB6-86A9-5885266C5C2E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0B1B3-7E8D-4B19-B27F-F2F74573A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C5D4-427F-4663-9D87-ABC8A89FBA9A}" type="datetime1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FB79-A772-42E5-984F-6DF9659D0608}" type="datetime1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C4D7-BE00-4945-BE76-45DC562DEA2B}" type="datetime1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9614-7395-4CD1-A9CF-A0DA880DAD9C}" type="datetime1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D82-D45F-49EC-B015-DC658D6F7149}" type="datetime1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B84C-5147-4D30-A7E2-7E6107D36F3B}" type="datetime1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36C3-DCE8-45CC-BFB4-15B2261E405C}" type="datetime1">
              <a:rPr lang="en-US" smtClean="0"/>
              <a:pPr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EFB0-573E-4E93-A593-BDDFC4A56D65}" type="datetime1">
              <a:rPr lang="en-US" smtClean="0"/>
              <a:pPr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F885-CF07-4B7E-8F27-711AC1A35DF0}" type="datetime1">
              <a:rPr lang="en-US" smtClean="0"/>
              <a:pPr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3255-EB6E-4C3D-B8A8-6C830AF466AA}" type="datetime1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DD2B-0DA3-4AF4-881C-4F18E7BC0882}" type="datetime1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F37A-850B-4405-BDBA-DC2D0F231B42}" type="datetime1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6C163-D780-4C80-9CA2-345F7275D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google.co.in/url?sa=i&amp;rct=j&amp;q=&amp;esrc=s&amp;source=images&amp;cd=&amp;cad=rja&amp;uact=8&amp;ved=0CAcQjRw&amp;url=http://imgbuddy.com/3d-bar-graph-png.asp&amp;ei=kBNeVY2hCsKHuATZ7oCQBg&amp;bvm=bv.93756505,d.c2E&amp;psig=AFQjCNH9CKlXf0yyCIysj5LiDCOTUY5WTQ&amp;ust=143231512034558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hyperlink" Target="http://images.google.co.in/imgres?imgurl=http://hscweb3.hsc.usf.edu/health/now/wp-content/New%20Division%20of%20Clinical%20Pharmacy%20jump%20pix.JPG&amp;imgrefurl=http://hscweb3.hsc.usf.edu/health/now/?p=145&amp;usg=__vce9q418aPwv0Q244sXJKDQeI7Q=&amp;h=310&amp;w=377&amp;sz=94&amp;hl=en&amp;start=6&amp;itbs=1&amp;tbnid=Kd1z-T-tDsdqTM:&amp;tbnh=100&amp;tbnw=122&amp;prev=/images?q=pharmacy+pictures&amp;hl=en&amp;gbv=2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google.co.in/imgres?imgurl=http://www.nottingham.ac.uk/Pharmacy/Images-Multimedia/Pharmacy-images-etc/prospectives/InteractiveWhiteboard.jpg&amp;imgrefurl=http://www.nottingham.ac.uk/Pharmacy/ProspectiveStudents/Undergraduates/index.aspx&amp;usg=__MKHdI5oD5x172IPcXL8ulyhPJwc=&amp;h=300&amp;w=448&amp;sz=23&amp;hl=en&amp;start=65&amp;um=1&amp;itbs=1&amp;tbnid=-N3rbsIl67Q7IM:&amp;tbnh=85&amp;tbnw=127&amp;prev=/images?q=pharmacy+in+teaching&amp;start=60&amp;um=1&amp;hl=en&amp;sa=N&amp;rlz=1T4ADFA_enIN371IN372&amp;ndsp=20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.c.lnkd.licdn.com/mpr/mpr/p/6/005/088/24f/25620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1836">
            <a:off x="2887387" y="1994314"/>
            <a:ext cx="6111516" cy="3042455"/>
          </a:xfrm>
          <a:prstGeom prst="rect">
            <a:avLst/>
          </a:prstGeom>
          <a:noFill/>
        </p:spPr>
      </p:pic>
      <p:pic>
        <p:nvPicPr>
          <p:cNvPr id="4100" name="Picture 4" descr="http://www.careercopilot.com/wp-content/uploads/2011/09/pharmacy-technician-jo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1358">
            <a:off x="4592243" y="2325202"/>
            <a:ext cx="1642045" cy="140746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3048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atin typeface="Aharoni" pitchFamily="2" charset="-79"/>
                <a:cs typeface="Aharoni" pitchFamily="2" charset="-79"/>
              </a:rPr>
              <a:t>CAREER PROSPECTS </a:t>
            </a:r>
            <a:endParaRPr lang="en-US" sz="5400" i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5400" i="1" dirty="0" smtClean="0">
                <a:latin typeface="Aharoni" pitchFamily="2" charset="-79"/>
                <a:cs typeface="Aharoni" pitchFamily="2" charset="-79"/>
              </a:rPr>
              <a:t>IN </a:t>
            </a:r>
            <a:r>
              <a:rPr lang="en-US" sz="5400" i="1" dirty="0" smtClean="0">
                <a:latin typeface="Aharoni" pitchFamily="2" charset="-79"/>
                <a:cs typeface="Aharoni" pitchFamily="2" charset="-79"/>
              </a:rPr>
              <a:t>PHARMACY</a:t>
            </a:r>
            <a:endParaRPr lang="en-US" sz="5400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0292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BY-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PROF LAL MARIA AHMED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Assistant Professor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Pharmaceutics dept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AIKTC- SOP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esktop\aiktclogofin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71600" cy="1676400"/>
          </a:xfrm>
          <a:prstGeom prst="rect">
            <a:avLst/>
          </a:prstGeom>
          <a:noFill/>
        </p:spPr>
      </p:pic>
      <p:sp>
        <p:nvSpPr>
          <p:cNvPr id="33796" name="AutoShape 4" descr="https://encrypted-tbn0.gstatic.com/images?q=tbn:ANd9GcR6S5WBvldrjYlnR2SWNj_fe1aGURlNwVBvsk8JnOXbRideFb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www.bls.gov/ooh/images/24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362200"/>
            <a:ext cx="3505200" cy="1600200"/>
          </a:xfrm>
          <a:prstGeom prst="rect">
            <a:avLst/>
          </a:prstGeom>
          <a:noFill/>
        </p:spPr>
      </p:pic>
      <p:pic>
        <p:nvPicPr>
          <p:cNvPr id="23554" name="Picture 2" descr="http://www.howtobecomeapharmacytech.org/wp-content/uploads/2014/01/pharmacy-technician-continuing-education.jpg?0b516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86200"/>
            <a:ext cx="3581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5.mzstatic.com/us/r1000/101/Purple/v4/9d/7a/41/9d7a417b-59f2-2dba-6fe8-9fd6421656f4/FdZt9GdoenEEkKSOHXlXq0-temp-upload.eldpyzuc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38583">
            <a:off x="576962" y="4070823"/>
            <a:ext cx="4800600" cy="2266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lgerian" pitchFamily="82" charset="0"/>
                <a:cs typeface="AngsanaUPC" pitchFamily="18" charset="-34"/>
              </a:rPr>
              <a:t>PHARMACEUTICAL MANAGEMENT AND MARKETING</a:t>
            </a:r>
            <a:endParaRPr lang="en-US" sz="4400" dirty="0">
              <a:latin typeface="Algerian" pitchFamily="82" charset="0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800600" cy="16764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3600" i="1" dirty="0" smtClean="0">
                <a:latin typeface="Arabic Typesetting" pitchFamily="66" charset="-78"/>
                <a:cs typeface="Arabic Typesetting" pitchFamily="66" charset="-78"/>
              </a:rPr>
              <a:t>     Imparts </a:t>
            </a:r>
            <a:r>
              <a:rPr lang="en-US" sz="3600" b="1" i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entrepreneurship and leadership skills  </a:t>
            </a:r>
            <a:r>
              <a:rPr lang="en-US" sz="3600" i="1" dirty="0" smtClean="0">
                <a:latin typeface="Arabic Typesetting" pitchFamily="66" charset="-78"/>
                <a:cs typeface="Arabic Typesetting" pitchFamily="66" charset="-78"/>
              </a:rPr>
              <a:t>required for </a:t>
            </a:r>
            <a:r>
              <a:rPr lang="en-US" sz="3600" b="1" i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pharmaceutical market growth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28600"/>
            <a:ext cx="18621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28600"/>
            <a:ext cx="1295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pic>
        <p:nvPicPr>
          <p:cNvPr id="17410" name="Picture 2" descr="http://www.celforpharma.com/pharma-management/knowledge-centre/pearls-of-wisdom/images/market-access-increasingly-importa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16395">
            <a:off x="5415389" y="2764982"/>
            <a:ext cx="3333749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5634062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lgerian" pitchFamily="82" charset="0"/>
                <a:cs typeface="AngsanaUPC" pitchFamily="18" charset="-34"/>
              </a:rPr>
              <a:t>Clinical Research</a:t>
            </a:r>
            <a:endParaRPr lang="en-US" sz="4400" dirty="0">
              <a:latin typeface="Algerian" pitchFamily="82" charset="0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172200" cy="1874520"/>
          </a:xfr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just"/>
            <a:r>
              <a:rPr lang="en-US" sz="4400" b="1" i="1" dirty="0" smtClean="0">
                <a:latin typeface="Arabic Typesetting" pitchFamily="66" charset="-78"/>
                <a:cs typeface="Arabic Typesetting" pitchFamily="66" charset="-78"/>
              </a:rPr>
              <a:t>From  Bench side to Bedside </a:t>
            </a:r>
            <a:endParaRPr lang="en-US" sz="4400" b="1" i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r>
              <a:rPr lang="en-US" sz="4400" b="1" i="1" dirty="0" smtClean="0">
                <a:latin typeface="Arabic Typesetting" pitchFamily="66" charset="-78"/>
                <a:cs typeface="Arabic Typesetting" pitchFamily="66" charset="-78"/>
              </a:rPr>
              <a:t>Effects of drugs on human body </a:t>
            </a:r>
            <a:endParaRPr lang="en-US" sz="4400" b="1" i="1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41314" name="Picture 2" descr="http://t3.gstatic.com/images?q=tbn:Kd1z-T-tDsdqTM:http://hscweb3.hsc.usf.edu/health/now/wp-content/New%2520Division%2520of%2520Clinical%2520Pharmacy%2520jump%2520pix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50" y="0"/>
            <a:ext cx="1924050" cy="16002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00636"/>
            <a:ext cx="1000099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00240"/>
            <a:ext cx="12192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76600" y="6492875"/>
            <a:ext cx="2895600" cy="365125"/>
          </a:xfrm>
        </p:spPr>
        <p:txBody>
          <a:bodyPr/>
          <a:lstStyle/>
          <a:p>
            <a:r>
              <a:rPr lang="en-US" dirty="0" smtClean="0"/>
              <a:t>AIKTC - School of Pharmacy</a:t>
            </a:r>
            <a:endParaRPr lang="en-US" dirty="0"/>
          </a:p>
        </p:txBody>
      </p:sp>
      <p:sp>
        <p:nvSpPr>
          <p:cNvPr id="16386" name="AutoShape 2" descr="https://encrypted-tbn0.gstatic.com/images?q=tbn:ANd9GcS-7ix1kxiCQfGKryQwICrPSnKesUw_dHRGRXWNPMbXZOc4GsLE0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https://encrypted-tbn0.gstatic.com/images?q=tbn:ANd9GcS-7ix1kxiCQfGKryQwICrPSnKesUw_dHRGRXWNPMbXZOc4GsLE0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policymed.typepad.com/.a/6a00e5520572bb88340168ebf66d42970c-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3810000"/>
            <a:ext cx="8153400" cy="2514600"/>
          </a:xfrm>
          <a:prstGeom prst="rect">
            <a:avLst/>
          </a:prstGeom>
          <a:noFill/>
        </p:spPr>
      </p:pic>
      <p:pic>
        <p:nvPicPr>
          <p:cNvPr id="7170" name="Picture 2" descr="http://center-for-clinical-research.com/wp-content/uploads/2014/10/clinica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1600200"/>
            <a:ext cx="1828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lgerian" pitchFamily="82" charset="0"/>
              </a:rPr>
              <a:t>Regulatory  Affairs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en-US" sz="4400" b="1" i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Authentication </a:t>
            </a:r>
            <a:r>
              <a:rPr lang="en-US" sz="4400" i="1" dirty="0" smtClean="0">
                <a:latin typeface="Arabic Typesetting" pitchFamily="66" charset="-78"/>
                <a:cs typeface="Arabic Typesetting" pitchFamily="66" charset="-78"/>
              </a:rPr>
              <a:t>of each and every step right from manufacturing to marketing by FDA in global market</a:t>
            </a:r>
          </a:p>
        </p:txBody>
      </p:sp>
      <p:pic>
        <p:nvPicPr>
          <p:cNvPr id="33794" name="Picture 2" descr="http://sciencecareers.sciencemag.org/sites/default/files/article_images/regaffairspros_jpg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50763">
            <a:off x="492642" y="3160140"/>
            <a:ext cx="4267200" cy="316230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15362" name="AutoShape 2" descr="data:image/jpeg;base64,/9j/4AAQSkZJRgABAQAAAQABAAD/2wCEAAkGBxQSEhUUExQWFRUXGBwaGBgXGBcaHhcYHRUXFxwYGBgYHCggGBolHBcVITEhJSkrLi4vFx8zODMsNygtLisBCgoKDg0OGxAQGywkICQ0LiwsLCwsLCwsLCwsLCwsNCw0LC0sLCwsLCssLCwsLCw0LCwsLCwsLCwsLCwsLCwsLP/AABEIAMoA+QMBIgACEQEDEQH/xAAcAAABBAMBAAAAAAAAAAAAAAAABAUGBwEDCAL/xABMEAACAQIDBQUEBwUECAQHAAABAgMAEQQSIQUGMUFREyJhcYEHMkKRFCNSYoKhsTNyssHRU5LC8BUkQ2NzotLxNFST4RYXRIOz0+L/xAAZAQEAAwEBAAAAAAAAAAAAAAAAAQIDBAX/xAAtEQACAgEDAwIFAwUAAAAAAAAAAQIRAxIhMQRBURNhInGRscEUQlIFMoGh0f/aAAwDAQACEQMRAD8AvGiiigCiiigCiiigCiiigCiiigCiiigAmoRvD7R4ICUhHbuOYNkB/e+L008aj3tM3uZ3bCQtaNdJWHxtzS/2RwPU6cBrXbX5cfGrKJ14sCa1SJfjvaLjZD3XWMdEVf1a5/OkA30x17/SHqMjEDMFYorE21awtYm+vkRS9oI+zVhOgYRSOwLKwZlK2Uai3P8ApVZ5IwpvuaOeKFp1tu9vevuSvZ3tJxcZGcpKPvKAfQpa351Pd2t+8PiyEP1Up0CsdGPRG5nwNj4GqORwRcEEdRrWau0WnghL2Om6Kr72Z73tP/qs7XkUXjc8XUcVY82XrzHiCTYNUOCcHF0wooooVCiiigCiiigCiiigCiiigCiiigCiiigCiiigCikO2NrxYWMyTOFXgOrHoo4k1WW3PadM5IwyiJeTMAznx17q+Vj51KVmkMUp8Ft0Vz1it5MVIbtiJT+NgPlewrTFtvELqJ5R5Ow/Q1Ok2/SvydF0VSOyvaHjISMziVekgv8AJhZr+JJ8qsrdbfKDG90fVy21jY8epQ/EPz8KhoynhlDcklINvY7sMNPNzjidx4lVJA+YpfTXvRgzNg8REvvPC6r5lDb87VBmudzni55m55k8SeZPiTRWEa4B6is1qesOe7m0GhnBUSEOMrLHnLG12UhUdCxHe0voHY1IzvWpDZBiHZVLZQs2mXjmtijlF9CSNKhuHnZGDoxVl1DA2I0I0PkSPWsw4l0LFXZS4IYhiCwY3YE8Tc61x5ukjkk5GUsduzWWJJLHMxJLE31JNydepJrFAorsNRVsvHGCeKYaGN1b0B7w9VLD1rpAVzTh8MZXSIC5kdUH4mC/zv6V0sBVJHF1XKM0V5dwASSAALknQAdSarLer2lG5jwdrDQykXv4xqdAPE3v051CVmEMcpukWZNMqC7MFHUkAfM03PvHhBocTD/6if1qgsbtGWZs0sjOerEn5X4Urfd7FAX7FyOq2b+Emj0rlnSumS5ZfWE2pDLpHNG56K6n8gaWVzXPDJGQHV0PEBgR6gGn/YO/GKwxAz9rHzSQk6fdbivpp4Gpq90RLpX+1l60Uzbs7yQ42PNGbMts8Z95Cf1B1sRpp1BFPNVOVpp0wooooQFFFFAFFFFAFJ9o41IInlkNkRSzHwA5dT4UoqCe2DGFMIkY/wBrKAfJVZ/4lWiLQjqkkVnvHt2TGzGWTQcES+iLf3R48LnmfQDVsGFXxWHRxmVpo1YHmpkUEfKkFOW7P/jML/x4v/yrWnY9Nqo0i5W3NwH/AJaP/m/rSfBbr7PfQ4aMNa9u9qAbEjXkdDTs8WIN+9Co8nY/qBUc3hxcOCQPJI7zBmZAjFbsSSbLcgDXXw86yUr7M8653SZX+/8AgI4MbJHEgRAqWUcBdAT+dMEUhUhlJVgQQQbEEaggjgaV7a2pJipnmltma2gFgABYAeQFIa1PRimopMvLcDeb6bAc9u2isslviuO7IByDWPqrVKapL2WYsx7QRQdJUdCOth2gPmMhH4jV21Rnn5oKM6RR3tE3abCTtKi/6vKxII4RuTcoegJ1Hnbpdi2PhkklCyHKmWRib5fdidwL5WsCVA0UnXQE10PjcGkyNHIodGFiCLgiqt3i9mDoS2EbMv8AZudR4K3PyPzqUzbFnVaZfUj3+gYWJMeIOXLnBZFFkLyqpYlwbARd45bjtE7pvoon3XjyqFmGYBi5OWzC72ZRn0XuoBzPaKbDhTFjNj4iI2kgkX8BYfNbikZXllN+mU/papN7viRJk3YjPd7ds2crmyJlKiPMrLaS+VjezEgWBJtbWM3pw2fu/iZzaLDufFlyj5tb8gan+7PswAIkxjByNREvu3+8eL+Wg8KWVeWMOXYh9lO7DPIMbKtkUHsQfiYixk8gLgdbk9KtqvMaBQABYDgBXqqNnDObm7ZWHta3iIIwcZsCA0xHO/ux+WmYj93xqs6d98Ji+OxTHj2rD0XuD8lFNFaLg9HFFRggNXNs2chYLfEOvDu3v87VTNTXZW+yosYkja6Iy3Qix0FtCdL21/zbny4nPLjl2V39DPqoyeNqKtiX2h5u1hJBsYtDyJ7RiQD1AK/MVFKet49v/ShEMmQRhud7lst+Q07g/OmWrdNGUcSUuTeOyF+xNrSYSZJo+K8RydT7yHwNvQgHlXQmzsYk0SSxm6SKHU+DAEeutc2VdnspmLbOjB+F5FHkJWI+V7elaSObqoqlIl9FFFVOIKKKKAKKKKAKgntgwZfBpIP9lKGP7rAoT82FTuk+PwaTRvFIMyOpVgeYIsaFoy0tM5sr3DKUZWUkOpDKRxBBuCPEEU47y7AkwMxikuVJPZycnXofvgcR6+SvYW31w8aoUzfXZ2P3fqiMov794zqeAY24mtLPS1WrW5oO9WNP/wBTL/epuxmLklbPI7O3DMxvpyHhT1LtPB5QqYf4ApLJHe4jnFwVOjZ2gOYAEiM+vuTbeGs+XDgXJKrkTJcHEdmWS9iQskIJsfcPHmIW3ESN0U/bxT4VoovowVSWcuuSzKCbqpe2oA0tc+GgFMSKWYKqlnY2VRxJ8P68BSyylat7Es9leFL7QV/hhjdiehYdmo9bufwmrrWUHgaqDdyF8JEVzASSG7kanTQeg4Ac9TpepJhsfIVAQ5QfiNyW/dHFv08aTjRwN+tJtceSaYrHxx+8wFNUm8yn9mjP4gG3z4CmR8IqjPM6oPtSEMfRfdH5mk0m2YL2SKSc9WNh8unpVaLrFH5jtPt+Q/BGP3mU/wAJNRzaCSSPnzRX/Fp5fV04x7QxZ/ZYeKMfuk/zFbhNtH/dj8A/rUp1wHGHdI9bP21NGoF4m8mt/EBTnFvIw9+JrdV7w+a3FNLYvHj34oZB0Kf/ANVoO1UB+uwjRn7URtbxtp/OoonTF9l/gl2D27DJwYetOQa/CoPHBDiP2MqyN9iTuSD8QsT66ViPFT4c5RmP+7f3rfdI0f0t5Gooo8SfBBPaPs4wbQlPwzWkU+YAceYYX/EKa49hTtHHIqZlkNlCkE6GQXI5D6qTX7utSrep/pi2LEMpJTN8LcCp52PD/N6jCbXxWGKxFjGUHdUqpFryXK3HeB7V7nxF+Atemkb4sra0d15PCbBxBF+ycdAVa7EOqFQANDd142Hjwvhth4gAHsjY6ggqeLtGL2Ol2Vhr0pXid6JmWMWQFAQWyglruj6g6DvRq2g4jkNKTf6fxFwc4uGz3yR3zB5JB8OozSyG3Dvmm5r8fsB3fxAFzGQTwXUsbSCMiwvaxPxW04Xrx/oPE/2MnHLw5/0048K3NvHiSSTILm9+5HqCQxB7uqkjhw1PU14O8c62YyAZbWukdgAQQAMtgAQLDlYWpuT8fsNkpy3vy4jy5Vfe4eyzhsDBGws+Uu46M7FyPQtb0qBbg7nSYiUYvFKRGGzojCxke987L8Kg6gdelqt0VVs5OoyKWyCiiiqnMFFFFAFFFFAFFeZJAouxAA5k2HzNNkm8uEGhxMPo6n9DQlJvgUbW2VFiYzHMgdTyPLxHQ1WO3PZdKhJwsgdeSSaEeTAa+o9asnD7ew0hsmIiJ6B1v8r3pyqeC0Zyg9jnrE7s4yM2bDSelm/Q1pj2Fim0GHlP4bfraui7Vi1TqZt+pmUlsr2dYyYjOFgXmWOZvRRp+fpU6wW7GG2bA7L3pWWxkfVj5dBzsLVMncAEngKheOxJxEpPwKbKORI5nwGnrboaWVUpZf7nsNGA2YXbM48QDyHV/wCS/PpSifa1m7PDDO/AyHUDwXr+nnWvGztM/wBHhva/1jDmea3/AF+VSzYOwkhUaa9aNl5SUF+Bi2duo0jdpOxdj1N/+3kKlOD2RHGNFFOAFqzVTnlNy5E8bx5igZcy2utxcX4XHEXr20iC1yBc2Go1NibDqbAn0NNW0N2IJnMjBs5YMSGI7yqFGnDQDh68QCEOG3Gw6xCNmdrBhcHLfNe5svMiwPW2tySSKkkGU8wf+9v1B+Va5cIjDUA0znc7DakKb2e1zoC97m3M3Nx0IuLEkl6weGEUaRrfKihRfjYC2p5nSgGDam6ccmq91uRHI/ypokxE2H+rxSmeHk3xr4g8/wBfOp5WjFYVZAQwuDU2axyPh7kB2tspXUSxuGU+7J+WWX9M3EflSzZmEgxcX0fExgsumvEG3FT5cxWcXhHwMhdRnhf3043HUD7X60n2hBkKyQm4tmjI+JeJjPUjiPlzqTVpSX2Y3bT9lJuTh57D7Mgv6Aix+d6ZZPZrjgdOyPjnYf4TVs7C2iJ4wwOvOnKotmfrZI7WU7g/ZbimI7SWNBzsCx9L2/Spju/7O8LhiHYGaQahn1APVV4A+NqmNNu19u4fCi80qoeIXix8lGpHjS2yryTntY4gWrNQDGe1OBTaOJ38WIUH5ZqRr7WBfXDaeEp//XSmSsGTwWXRUL2b7SsJIbPniPVhmHzXX8ql2ExSSqHjdXU8GUgg+oqKKShKPKN1FFFCoVXu9/tFETNFhQHcaNIdVU9FHxEdeA8dbKfanvC2HhWCM2kmvcjisY0NjyLEhfLNzFU7VkjqwYVJapC3aW1pp2zTSM5+8eHkOC+lqRE+NW3ujhcMNnwM0EUkzh8t4ldmIdtWNr5Rpck6U64TD4bOwmwkEYsCn1MepCkuLgEX0uBe9qaqNP1CTargpAN408bF3oxOFI7KQ5fsNqh/CdB6WPjVqb2bJwowOJaOCAMsTWKxoCpy34gXB1FUlUp2aQmsi3Ree5++cWOGQjs5gLlCdGHNkPMdRxHlYmUVzThsQ0bq8bFXUgqw4gjn/njV/wC6u2hjMLHOBYsLOPsupysPK4uPAioao5c+LRuuDxvTiykWVfec2Hrp+tqi20Z+wisvvaIvmb97+JqeN4JM2JjX7ILfIH+ZWmHEr2mJiTkLt82t+ifnRF4Kor6kh3P2OI4wxGp1r1jd6zDJIjYWYrGT30BbMthlKiwBLMJBa+mQE+8KkOGTKoFbaqcsnbtkZxe+ccXvwzr4lFA1ZVHeLWF899ToAb2tXsb2gi/0bFWy5iezX7RXLlz5i1xwA5+dOW3p8kJNgTcWuAbG/Gxpo7CU6md7+H/epovHHauxbgN4e1dVEEyhrd5woGsbPpZiT7tvWnq9RHG9pFG0hmlYKCxC2vYam12A0GvHlTfJtpFHexMqtdAUyszAu0YUEJmBb62IkAkgOpPEUon015J9emDam8jQzGP6PK6gBu0UEjLlJbgvvAmMBb97OT8Jpkw20RJN2MeJkZrSFiBYKY2hDK17EH69CNLEXN+F3L6NL/bv/n1pQ9NeT2N7he5w2IClFZTkFyTIUKkXspGh46i/Cwv4xG+ixK7y4eZVQgXAUi7BbC5YWOYkdBl1PKsQYySGZEaQur348iKk7KGFmAIPIi4qCk46TVi8OJUIPAioZg4SjSYVvF4j0IOoHqQfU1O6im9MeSaGUfbAPkTlP5NUo0wvehBu5ieyxBTgrjMB0ve49CG9LVOQarvah7OaN+khHowDf4T86mO1NqCDCSznXs4ywHUgaL6mw9aMZVun5Ixv/vv9GJgw9jNbvNxEQI0Fubka66AWJ4gVUmIxDSMWdizMbksSST1JPGvM8zOzO5zOxLMTzYm5PzrxV0qO3HjUEOOx9jS4lrRjzJ4f+9OOJ3RlUEq6ORxAuDwvzpPg9oSphpOxHfVToL3OhNly65zwB148KQw7aneWFYIJYpFNsU02Z07QrmBshBykZtSRoR4k8qySlbTqjTPP0ZqOm7SfzvwIyLEg6EaEdKdNg7fnwcmeFrfaU6q46MOfnxHWm3GT553Pzt515rfHLXBSZfNjSk48o6D3Y3gjxsIlj0INnQ8Ua3A9RzB5j5U8VRfs52scPjoxfuTHsnHifcPmHsPxmrzo0eVmholRSftUmLbRcHgscYHlYt+rGojU99sOzSmJjxFu7ImQno63I+ak/wB2oNFh3b3VZu8F7oJ7zXyrp8RsbDnY1dcHbhacET3dLe7Dx4dMPIXRkjYFytxrKWsCDc8V0tyPotn3twa527aSUOFXIIyCtgFLAsbX42vzPOqzhQuQq6k8NRr6nStmKwrx2zrlzC4uRe1gdRe40ZTr1qulFfQjb355+5Otrb4YV4cQsf0nNMjrlbJkzMsahjY30EY/vNVf1sSFiCwBygE34DS19TxIzLoNdRWu9WSo2iqCrG9mEspwuKSI2tKrD8UYBA6e4Krmrk9kmzDFgu0YWM7mQA/YsET5hc34qhsw6lrRQ3YLP9KAe9+zbj1un/vXvZ//AI1f+GP4np43gjEeJhfgCcp9QV/UimfF/VYiN+jFT5E5l/IvRu9zKK+CvYlW2XxQNsOtxlFiOz97P3g+c3AyWy5Qdc17aUmOL2gC31CHQ5QCupyFhe8gt3iFJufd0XUlZBh3uoNbKocpGdpPMcGDOoWQtcqCCFGY2AI42Fta07X2kMPD2hUsM0a2Btq8ixgk9AWBPgKfdtYMyxFRx4jzFRub6TYK0CPYgi+veUhla3IggEHkRUm8KcasRyb2YVo2DiQDs1zoUNxnRWKXXTNlkXQHnpekmLxmCz37MnMxDnM65DD2ozgXsHD4ELmFj3EN7AV7xuxDKmRsFEF7vudw90WUXSxsBaw5WFuAtvOAc5icDAS3vEqpLaMt2JF2NmcXP2j1NBXuhLsvaGBiLSxROgAJz5XN1eKOVyBmJCqsUdxYWyADjq9YXb0MkixjPmYkKChGYAyAsPugxOL+K/aF0B2e+n+o4fTLburplvltpplzNbpmPWtiwTiRZBhkDIrqpBsArsrvYDTVkU3/AKmhNe6FO0v/ABGH82/lS6XZWLZjbE5YjJmI1L5e0Rsoa3dGUOoAtYHix1pHhMFPLMjyqECcAOtS5BpRlMrWwwYDA45HjMmIWRb/AFoCqBYBzdBlBBzCMcToW5gGvG+o7idcwt8xUkqK7zTZ5o4/snMfw979Qo9aIjEviI3vcxsLce0X+B6zttJv9FT5iSoWM2PICSMtr5A1s2kvaTQx+JY/ko/x1OpdnpLA8LC6SIUYeDLY/rVrrYvl2cWc50Up2ns98NM8Envxm1/tD4XHgRr8xyrTFIVYMOKkEX6g3F6sd6dq0b5MNPBZyskVza7Arc2vazcdK14jaE7jK0ungAKek3mKZgsQAd2kdS7kMzWPgbXFx0vx50pj3yJlDSR9zMCyq2pI+j2a1gC31HHT9o3CspYYSduKsLLlSpfcicUYXQV7p/23vA2IjZFQ9mJM+ZgpOpYgOQujasB3vdUDWxNMFaIRbfIr2QhOJw4XiZ4rf+qhrpCqW9lexDPi+3I+qw/A8mlIsAOuUEk+JWrpqsjh6mVyrwNu8Gxo8ZA8Mg0bgeasNQw8QapbFQYjZckkcigiRSqSa5SfhkU8pF10PU8avuku0NnxzoUlRXU8QwBqEzPHkcduxST74ynL3FAXs9ASAQmfu2Hwktexva1eX3tkYEMgN7G+eQE2CCxINyhyarzv4VMtq+yqMknDytH91u8v56/nTBL7McYDo0TepH9ataOlZMTEMu+chbN2a+9cAsxHCEaroCfqV1+83WkmN3nd43jK2VlsbuzE6QgM7Me+w7Ed4/aNPuG9l2KY9+SNB4At/MVKdh+zPDQkPKTOw1Gf3QfBBp87mloPLijwQbcnc18c6vIpXCg3JOhl+6o+x1PPgONxeEaBQABYAWA6CiNAosBYDkK9VVuzlyZHN2xl3qwPawm3FdRUbxQGIgEnA2ySfcdT3W8r/kanjrcWqF7QhODmLEZoJNHHh9rzH6eVEa4pbUOW6e08y9m+jpoQfClO3cNI8kfZ4nsXySBEuLSOQtiVPvhRmPDiR43jmLwrRuskTXuO419JF5KTwzAcDzGnSzzhcTFjVVZbhlvdeHgQQR6Wo0VyQ/cgXZ2ND2+mjVWIXIlye0LZtV90BkW3IeYrcmzcWIyv0kFs0ZDMgJyKAHHAe8QTre1zrwtpXcrD3BzSki+ucX1lEpF8t7XUacOfHWvTbl4ewF5ALWIDAZu4yd7TUkMdagxNux9nYhZFeXEiZBGy2AADOXQ5iFABIyMPxW01u+ZB0ps2XsCLDuzxlu8GFibgZnzm2l+JNgTYDQWFOtAecg6U07ZbFK18OiOoQGxKgs+cd3XllvrcevJ4ooCOHG48MwGFjIUDKc6jOeBsMxyjg2vl4057JnnYv28aoARkIIJYW1LAEhTflc8ba2uXCk+MxaxrmY2oSlYY/FCJCx5VC4WLlpW0La68k4jyvx8gK3Y3GNiWBP7P4V+14n7n6+VNW08QZW+jxG5J+sb/AA/18NKsjphDShXuvD2+Iab4eC/ujh/X1qfqKbNhbOEMYAp0qrMMktTsjO+m6EePQG+SZR3JAP8AlYfEvhVObU2RPgpB28VsrAhvejaxv73Q9DY10TWueBXFmUMOhF6lOi2PNKG3Yotd5I8zs0LS53z/AFsiPYFg2QEx3CLqVAI1Y3vwrEu8wMZUQqp7xBAjtnMTRhyvZ2uLoR+7Vo47cHAykkwhSeaEr/Daka+zHAg+7If/ALkn/VU2jX1sfgrLa23o5IzGsIjzFDcFfhMlkAVBcDPYXueNyeS3djcbEYxgXBhh5sws7Doinh5n5GrZ2XulhMObxwIG+0Rc/M609AVFlX1DqoqhJsnZseGiWKJQqKLAD9T1J60sooqDnCiiigCiiigCkG1tswYZc00ipfgDqT+6o1PoKj2/m+IwS9nFZp2FxfURr9phzJ1sPAk8NabxmMeVy8jl2biWNyf89OVSkdGLA57vgtfF+02PXscPLLbme6P+UN+dqRf/ADOl/wDJt83/AOimb2fz5Ypf+J/gFPuI2xlfLmF+7e/3nyjnz1t5V5ub+oPHkcFG69zsXSwq6FuC9pUR/bQSxD7ViyjzuFPyBqSx4iDGxExusi8NDwPiOKnwNV1vlis2FceKfxrUI2btKXDuJIXKMOY5joRwYeB0rq6TN68NdVvRnk6RJ/Dsy0pc2DYxuva4djqvNfFf6fKtkmBDgSwMZF5Onvp4OvxgehHhTLg96PpQzsoDXAdRwva2dQdcptw4i/PjTnh9mP8AtcM5R+YHPzHBh511uLStnNHLcmns0Oez9vyRj6wZ1+2utv3hxX1HzpbtDaLTon0WdI3Dhjn4MoVu6RY3BYr04GmJ9rC9sXAyv/aw3B8yv/etkcEM37KaJz0e8b+pWxPrVaLSgnyqHHDYTaKgD6RC4VbAnVnbIgBciPS5Eh05kctK2RYPaAYHtoiGsXBJ0a0QIjPZWVbLJxB97hzCEbNnX3RJ+GRGHyIB/OjJiRzm/uD/AK6iinpLyLBg9oZcrTxaBLNzZhbMXtGAAeg/rW7ZmLxEcswxToYxlETAp3uJJIABDe6DoBobU2/RMQ3Htfmi/retU2BVNZniT99y5/ukhfypRKxLyO+M3kBuIVLHryHmToPU0zmN5jnkIYdT7g+fv/kKSy7YgXSNXxDcrjKg8hbh5A1qm2fisWLynKnJFBA+XFvWpNKUF4EO2dvXvFhjcn35T/h/r8r09bpYSLDQmeZgi/abz/Mk8uNIzu8II3llskaDMSxuTbh3V4m/AX4mq+2xtmTEEZiQiaInJRw9WPM/ysKu0qM4KWaT7RLA2x7UlUlcNFm+/JoD4hBrbzIPhUaxHtFxzHSRU8FRP8QJ/OmPYuxZcWxSEKSouczAAC9vX0qQr7PphbPIpNxdYwWIvexOa1hWMsuOL0tqzq9PHDt+TRB7Q8cp1lDeDIn8lBqR7I9qmoGJh0+1Hy/Ax1/velacPuLgwchneSQ3AAZQARcahQSLEHQn4T0NVzJGVJVtCpII6EGxHzqMWaGW9PYenjn2Ojdl7UixKCSFw6+HEHowOqnwNLK522DtuXByiWFrH4lPuuv2WHTx4jlV87B2smLgSaP3WGoPFWGjKfEG4q7VHJlxOHyHCiiioMQooooAooooArXiZwiM7GyqpYnoALn8hWymreqMtgsUq+8YJQPMxtQlFBbR2g+IleaT3pGLEdL8F8lFl9KTVhTcXrNanrJUSbdOfKjj74/hFJdoY2Qye8b3GvSzEi1h8Jpw3PiTsZXYFmDgBRxOg1/WnubDROdMOy9SBxPiDcG/WvGk44+onKUbsx6jJaUV2I3tPEE4UBiSbLcnnqKjlTnebB/6rI4VUClAFK2ZruBcG/z5VBq6v6eqxv5v8G7mpJV4F2wcd2GIikOqhgHB4GNiA1/TXzUV0FhsAie6APKua8Qt1IHEiw8zoK6awwIRQeOUX+Vdkjh6pK0zXiMEjizKDTHjd0IX5WqS1Ct5PaJBhyUhHbSDQkGyKemb4j5fMVCMYa26iYbc91/ZyuvkzD9DTLtLZuLjcL282vCzE3/Oo/j9/wDHS3Ik7NekagAeurD+9TS282KJucRKT/xH/wCqrx9zo9HK1yWNhN153UdpPIfxt/Wl+F3JjBu2pqu8Dv5jYiPrc46OAwPmT3vkRU43d9pUMpCYhRCx+O90PnfVPW46mqtMrOGVL/hKcHsOKPgopxWMCvQN+FZqpyt2Vx7ZdoFY4IAdJGZ28RHlAB/E4P4RVV1ZPtpw5z4WT4bSIf3jkYfkr/Kq2q8eD0enr00ST2f43ssag5SAxnzIuv8AzKB61MZcHKG77MPdN0LWzBY11ZgLNdGIaxF5SLdYFgtmNlinjkUsMz5SCuXsmTMcx0PeeMADjmqV4naW02kEZaKEtmCBApZyIzJlUOSSeAPC164+o6eU56o172RkpvklOyNmhcrZSMt7Fi2bUknMdL3LHU8arLfrCCPGy5SCHtJoRoWHeB8cwY+opTjcBjpQC0zSXHAygXbMwIUZrMBlJvp/VFg92pHxDQMyoyqHYi7AXyWGlu8Q4NuPIAmwM9P0zxycnKyYVHuMlWP7GtoEST4cnulRKo6EEI3zBj+VV3NEVYqwsykgg8iDYipz7HMOTi5pOSQ5fV3B/SM/Oux8DPXpst+iiiszzgooooAooooArDC+lZooDnrenYZwWJeEjuXLRHkYydB5r7p8gedKYN288aSdqqhkDEMDf/aFrW0sFjJ14nSrj3o3cix0XZyixGqOPeRuoP8ALgapneHdTFYMntELx8pEBIt94DVP08asmduPNqVN0xVid1niDN24VA0vJwbRiQklRzPZNp95eptu/wDhSZZEWScqGMYuokYqXZ17wGii6GxJsbjnUTWS/A39azejimbaZef9EmG7UsgW0pCt2ej9odWEN83dshvMpCHWytxtq24/YjRRdrnV0LIBYMNHhWVT3gOTWt1BppeS3E29edSLdzc3FYwjutDFzkcEG33EOpPidPOpSSIb0byZncHYZxeMTT6qEh5DyuDdE8ybHyHiKvmm3d/YkWDhEUK2A4k6ljzZjzJpwdrAk8AL1Vuzhy5NcrK19p+9rKThIWsbfXMDrqLiMHloQT4EDrVYVsxGMaZ2lb3pGLnzY5rel7ela6ulR6GOChGiZezY/WSjqq/4qf8AbWJikhnHZC6wSNmKJxyECxB0II5gGoduZtaPDyt2hIV1tm42PK9tbeNSkby4SNVOYPeM3UKxudO6wtoTrxrz8mKWvJKv41+fsY5L9WNLyVtRWEGgrNeidJYPsx3saORcJM1430iJ/wBm/JP3G4DobDgdLarmQsRqpsw1B6EagjyNjXSGx8Z20EMv9pGj/wB5A386pJHD1MEna7jfvhsIY3CvFwb3kb7LjUHy5HwJqg8RA8btHIpR0NmU8j/MdDzrpeozvduZDjhmPcmA7si8fJh8Q8DUJ0Vw5tGz4KhwOzcS8PaRElMxjChmuSzRXAFras0Rte5y3t3SQpmw20TfN25ubG8l76Wv73u2cd7hZhrwpZjtg7SwOihmjBJDRAML3RrlSCb3jTr7vibtE28WIUBS3ZkEk/Vqha5U2YFbZe6O6AAeYNWOpS1cUL8PhceWDFmBU5rvIpB76qSFzHOCZBwBuG531xNhse0xkVWV3Fs0bKgZRkAucwte8ZGbUkjnTUm3Z2YESFmAygBEawzK1goWwsUQiw0yi1qku7MO05GJSIFWXKWxCZVAsi+6LMe6ii3AgetCJPTu6Ie7vI/xSSOdBxZ2P6k9avLcDd36FhQr27WQ55SPtECyg9FAA9L86Tbm7iQ4L6xj2s9rZyNFHRF+EfmeZqX1Vs5s2bXsuAoooqDAKKKKAKKKKAKKKKAKwyg6HWs0UAxbQ3Pwcxu8CX6gWPzGtNw9m+Av+yb++/8AWpdRQlSa7jLs3dTCQG8cCBvtWBPzOtPIFuFZooQFeZEuCOotXqigOZXwxiLRN70bFD5qcv8AKsVYntU3WZXOMiUlG/bAD3SBYSW6WAB8getRTZ2xlliRgWJdnBZcpWPKAQrLxZ3ucouLkqNdbaJnpQyqUbFkeAwhEYZgv1SSM3aLqw7MyxAByQ5DPlBVTdbC/GlGH2VgTkJlAzCAFe1HdYyRdsSemSXToUk+zSZt1lAP+sLfWwyeLgAnP3TdLEWNvGlD7qJGJA8mZwCVGiWtHO1yCTdSY0sbj4qiyupfyYkxWFwhhZ4zbRrEyd4OohyqsTd5kZmm1IuAoJItao9Uon3QCtl+kLe9hdLC31Vyxzd23a+N8ppv2nsPsYRL2hN3y5GjKsNWHeNyFbu3y3vZlNTZeEo8WMshNtBc8AOpOgA8SbCukNiYTscPDF/ZxIn91Av8qqX2ZbrtiZlxMi2giN0uP2sg4EfcXjfmbdNbnqsmcvUzTdLsFFFFVOYCK0SYONuKKfQVvooDQmCjXgij0FbgKzRQBRRRQBRRRQBRRRQBRRRQBRRRQBRRRQBRRRQBRRRQBRRRQGGUEWOoqut5/ZhHIxkwpETHUxkXQnw5p6aeFWNRQtGTi7Rz5tDdHGQkh8OxHVLOD5W1/Km+XBzMxLRTFibkmOQknqSRqa6SNYyDoPlU6jddTI56wO6+LmNo8M/mwCAeebX5Cpxu37LACHxjBv8AdJ7vkzcWHhoPA1Z4FFLKTzzkeIYlRQqgBQLADgBXuiioMQooooAooooAooooAooooAo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www.pcas.com/assets/images/qa/qa_regulatory_affairs_t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24200"/>
            <a:ext cx="3943350" cy="2860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5257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sz="2400" b="1" dirty="0" smtClean="0">
              <a:solidFill>
                <a:srgbClr val="00B0F0"/>
              </a:solidFill>
              <a:latin typeface="Bell MT" pitchFamily="18" charset="0"/>
            </a:endParaRPr>
          </a:p>
          <a:p>
            <a:pPr algn="ctr"/>
            <a:r>
              <a:rPr lang="en-IN" sz="4000" b="1" dirty="0" smtClean="0">
                <a:latin typeface="Algerian" pitchFamily="82" charset="0"/>
              </a:rPr>
              <a:t>PUBLIC SERVICE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4000" i="1" dirty="0" smtClean="0">
                <a:latin typeface="Arabic Typesetting" pitchFamily="66" charset="-78"/>
                <a:cs typeface="Arabic Typesetting" pitchFamily="66" charset="-78"/>
              </a:rPr>
              <a:t>Department </a:t>
            </a:r>
            <a:r>
              <a:rPr lang="en-IN" sz="4000" i="1" dirty="0">
                <a:latin typeface="Arabic Typesetting" pitchFamily="66" charset="-78"/>
                <a:cs typeface="Arabic Typesetting" pitchFamily="66" charset="-78"/>
              </a:rPr>
              <a:t>of Public Health watching out for the </a:t>
            </a:r>
            <a:r>
              <a:rPr lang="en-IN" sz="4000" b="1" i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health care of citizens and the Food and Drug </a:t>
            </a:r>
            <a:r>
              <a:rPr lang="en-IN" sz="4000" b="1" i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Administration</a:t>
            </a:r>
            <a:endParaRPr lang="en-IN" sz="4000" i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22" name="Picture 2" descr="http://pharmatips.doyouknow.in/images/2013.10/require-b-pharm-m-pharm-as-drugs-inspector-2510133584180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57200"/>
            <a:ext cx="3048000" cy="23907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14338" name="AutoShape 2" descr="https://encrypted-tbn0.gstatic.com/images?q=tbn:ANd9GcSDEhu54Ro-Xmg2X2g-FKpUC4e24szFPtc3QqZc78iJI-bnyK5EAsL7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https://encrypted-tbn0.gstatic.com/images?q=tbn:ANd9GcSDEhu54Ro-Xmg2X2g-FKpUC4e24szFPtc3QqZc78iJI-bnyK5EAsL7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http://fscomps.fotosearch.com/compc/IMZ/IMZ290/sps0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895600"/>
            <a:ext cx="320040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556C163-D780-4C80-9CA2-345F7275D09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AIKTC - School of Pharmacy</a:t>
            </a:r>
            <a:endParaRPr lang="en-US" dirty="0"/>
          </a:p>
        </p:txBody>
      </p:sp>
      <p:pic>
        <p:nvPicPr>
          <p:cNvPr id="5" name="Picture 4" descr="go for 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540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HP\Pictures\future health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9144000" cy="17526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6781800" y="6858000"/>
            <a:ext cx="152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02" name="Picture 2" descr="http://image.slidesharecdn.com/rxslides-150224104028-conversion-gate01/95/3-pharmacy-trends-you-should-know-for-2015-25-638.jpg?cb=1424774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31746" name="AutoShape 2" descr="https://eduadvisor.my/wp-content/uploads/2015/05/Pharmacy-What-is-Pharmac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https://eduadvisor.my/wp-content/uploads/2015/05/Pharmacy-What-is-Pharmac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https://eduadvisor.my/wp-content/uploads/2015/05/Pharmacy-What-is-Pharmac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1" name="Picture 7" descr="C:\Users\HP\Pictures\P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4" y="0"/>
            <a:ext cx="9084196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What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Pharmacists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Do?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0" y="990600"/>
          <a:ext cx="8915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ages.clipartof.com/small/1186444-Cartoon-Of-A-Quitting-Smoking-Man-Coughing-Wheezing-And-Gasping-Royalty-Free-Vector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438400"/>
            <a:ext cx="1905000" cy="9906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Goals of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Pharmaceutical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Care</a:t>
            </a:r>
            <a:endParaRPr lang="en-US" sz="3600" b="1" dirty="0">
              <a:latin typeface="Algerian" pitchFamily="8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5334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6" name="Picture 2" descr="http://www.enaturalhealthcures.com/image-files/cure-for-all-diseas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914400"/>
            <a:ext cx="1069001" cy="762000"/>
          </a:xfrm>
          <a:prstGeom prst="rect">
            <a:avLst/>
          </a:prstGeom>
          <a:noFill/>
        </p:spPr>
      </p:pic>
      <p:pic>
        <p:nvPicPr>
          <p:cNvPr id="21510" name="Picture 6" descr="http://www.milehighonthecheap.com/lotc-cms/wp-content/uploads/2011/10/Health-clipar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4724400"/>
            <a:ext cx="1333264" cy="9906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556C163-D780-4C80-9CA2-345F7275D09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1202" name="AutoShape 2" descr="https://nanohub.org/site/resources/2013/09/19443/slides/004.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AutoShape 4" descr="https://nanohub.org/site/resources/2013/09/19443/slides/004.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princetoninnovation.org/magazine/wp-content/uploads/2015/04/butterfl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pic>
        <p:nvPicPr>
          <p:cNvPr id="8" name="Picture 4" descr="http://aiktc.org/wp-content/uploads/2015/01/SoP-T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85344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pss.org.sg/sites/default/files/general/images/the-many-faces-of-pharmacist-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AIKTC - School of Pharmacy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9800" y="6096000"/>
            <a:ext cx="2819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http://www.pss.org.sg/sites/default/files/general/images/the-many-faces-of-pharmac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600200"/>
            <a:ext cx="9144000" cy="152400"/>
          </a:xfrm>
          <a:prstGeom prst="rect">
            <a:avLst/>
          </a:prstGeom>
          <a:solidFill>
            <a:srgbClr val="F319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0"/>
            <a:ext cx="7862150" cy="1296974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latin typeface="Algerian" pitchFamily="82" charset="0"/>
                <a:cs typeface="AngsanaUPC" pitchFamily="18" charset="-34"/>
              </a:rPr>
              <a:t>Manufacturing</a:t>
            </a:r>
            <a:endParaRPr lang="en-US" sz="4000" i="1" dirty="0">
              <a:latin typeface="Algerian" pitchFamily="82" charset="0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181600" cy="53340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abic Typesetting" pitchFamily="66" charset="-78"/>
                <a:cs typeface="Arabic Typesetting" pitchFamily="66" charset="-78"/>
              </a:rPr>
              <a:t>Manufacturing </a:t>
            </a:r>
            <a:r>
              <a:rPr lang="en-US" sz="4400" i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medicines like tablets, capsules and syrups </a:t>
            </a:r>
            <a:r>
              <a:rPr lang="en-US" sz="4400" b="1" i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. </a:t>
            </a:r>
            <a:endParaRPr lang="en-US" sz="4400" i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4000" dirty="0" smtClean="0">
                <a:latin typeface="Arabic Typesetting" pitchFamily="66" charset="-78"/>
                <a:cs typeface="Arabic Typesetting" pitchFamily="66" charset="-78"/>
              </a:rPr>
              <a:t>The Pharmacist can have </a:t>
            </a:r>
            <a:r>
              <a:rPr lang="en-US" sz="4000" b="1" i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his own manufacturing industry or can start on Loan License</a:t>
            </a:r>
            <a:endParaRPr lang="en-US" sz="4000" i="1" dirty="0">
              <a:solidFill>
                <a:srgbClr val="7030A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  <p:pic>
        <p:nvPicPr>
          <p:cNvPr id="21506" name="Picture 2" descr="http://www.cironpharma.com/images/top_header_manufactu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04800"/>
            <a:ext cx="3457575" cy="3352800"/>
          </a:xfrm>
          <a:prstGeom prst="rect">
            <a:avLst/>
          </a:prstGeom>
          <a:noFill/>
        </p:spPr>
      </p:pic>
      <p:pic>
        <p:nvPicPr>
          <p:cNvPr id="21508" name="Picture 4" descr="http://3.imimg.com/data3/PH/NF/MY-1356122/pharmaceutical-manufacturing-formulations-25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657600"/>
            <a:ext cx="3429000" cy="2381250"/>
          </a:xfrm>
          <a:prstGeom prst="rect">
            <a:avLst/>
          </a:prstGeom>
          <a:noFill/>
        </p:spPr>
      </p:pic>
      <p:sp>
        <p:nvSpPr>
          <p:cNvPr id="4" name="AutoShape 2" descr="https://encrypted-tbn2.gstatic.com/images?q=tbn:ANd9GcQxVNaHVb_JAUyLBHO6sPZLeScLX_SX0BLuOeLITXjZ6DCAdZrmF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http://www.consumersresearchcncl.org/Pharmacists/images/j028685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91720">
            <a:off x="1948534" y="2473086"/>
            <a:ext cx="1971103" cy="1374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228600"/>
            <a:ext cx="8153400" cy="1142984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latin typeface="Algerian" pitchFamily="82" charset="0"/>
                <a:cs typeface="AngsanaUPC" pitchFamily="18" charset="-34"/>
              </a:rPr>
              <a:t>Practicing Pharmacist</a:t>
            </a:r>
            <a:r>
              <a:rPr lang="en-US" sz="2700" dirty="0" smtClean="0">
                <a:latin typeface="Algerian" pitchFamily="82" charset="0"/>
                <a:cs typeface="AngsanaUPC" pitchFamily="18" charset="-34"/>
              </a:rPr>
              <a:t/>
            </a:r>
            <a:br>
              <a:rPr lang="en-US" sz="2700" dirty="0" smtClean="0">
                <a:latin typeface="Algerian" pitchFamily="82" charset="0"/>
                <a:cs typeface="AngsanaUPC" pitchFamily="18" charset="-34"/>
              </a:rPr>
            </a:br>
            <a:r>
              <a:rPr lang="en-US" sz="2700" dirty="0" smtClean="0">
                <a:latin typeface="Algerian" pitchFamily="82" charset="0"/>
                <a:cs typeface="AngsanaUPC" pitchFamily="18" charset="-34"/>
              </a:rPr>
              <a:t>      </a:t>
            </a:r>
            <a:r>
              <a:rPr lang="en-US" sz="4400" b="1" i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Hospital Pharmacist / Community Pharmacist</a:t>
            </a:r>
            <a:endParaRPr lang="en-US" sz="4400" b="1" i="1" dirty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3124200"/>
            <a:ext cx="556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ea typeface="+mj-ea"/>
                <a:cs typeface="AngsanaUPC" pitchFamily="18" charset="-34"/>
              </a:rPr>
              <a:t>Quality Assurance AND QUALITY CONTROL</a:t>
            </a:r>
            <a:endParaRPr lang="en-IN" sz="3200" i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lgerian" pitchFamily="82" charset="0"/>
              <a:ea typeface="+mj-ea"/>
              <a:cs typeface="AngsanaUPC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4191000"/>
            <a:ext cx="4943484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Ensure quality of medicines </a:t>
            </a:r>
          </a:p>
        </p:txBody>
      </p:sp>
      <p:pic>
        <p:nvPicPr>
          <p:cNvPr id="25604" name="Picture 4" descr="http://pharmacy.biz/newImage/big/1415098961_Pharmacist%20language%202014%20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2" y="1"/>
            <a:ext cx="1968498" cy="1524000"/>
          </a:xfrm>
          <a:prstGeom prst="rect">
            <a:avLst/>
          </a:prstGeom>
          <a:noFill/>
        </p:spPr>
      </p:pic>
      <p:pic>
        <p:nvPicPr>
          <p:cNvPr id="25606" name="Picture 6" descr="http://www.kandasoft.com/wp-content/uploads/2012/11/Q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029200"/>
            <a:ext cx="2438400" cy="1293078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AIKTC - School of Pharmacy</a:t>
            </a:r>
            <a:endParaRPr lang="en-US" dirty="0"/>
          </a:p>
        </p:txBody>
      </p:sp>
      <p:pic>
        <p:nvPicPr>
          <p:cNvPr id="9" name="Picture 4" descr="http://taseerdawakhana.com/About%20Us/images/32106-Clipart-Illustration-Of-A-Quality-Control-Approved-Stamp-Of-A-Green-Check-Mark-In-A-Circle-On-A-White-Background.306162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029200"/>
            <a:ext cx="2438400" cy="143803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1447800"/>
            <a:ext cx="6705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Aharoni" pitchFamily="2" charset="-79"/>
                <a:cs typeface="Aharoni" pitchFamily="2" charset="-79"/>
              </a:rPr>
              <a:t>Health professionals most accessible to the public. They supply medicines in accordance with a prescription or, when legally permitted, sell them without a prescription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290" name="Picture 2" descr="http://www.eshyasi.com/qualitycontr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25711">
            <a:off x="445348" y="3561134"/>
            <a:ext cx="2667000" cy="2819400"/>
          </a:xfrm>
          <a:prstGeom prst="rect">
            <a:avLst/>
          </a:prstGeom>
          <a:noFill/>
        </p:spPr>
      </p:pic>
      <p:pic>
        <p:nvPicPr>
          <p:cNvPr id="12292" name="Picture 4" descr="http://archive.psnc.org.uk/data/images/Heart_of_Commnity_logo/Heart_logo_colour_cropp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9950" y="1524000"/>
            <a:ext cx="1924050" cy="106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5791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lgerian" pitchFamily="82" charset="0"/>
                <a:cs typeface="AngsanaUPC" pitchFamily="18" charset="-34"/>
              </a:rPr>
              <a:t>Teaching as a career</a:t>
            </a:r>
            <a:endParaRPr lang="en-US" sz="3600" dirty="0">
              <a:latin typeface="Algerian" pitchFamily="82" charset="0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743200"/>
            <a:ext cx="6705600" cy="28194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en-US" dirty="0" smtClean="0">
              <a:latin typeface="Agency FB" pitchFamily="34" charset="0"/>
            </a:endParaRPr>
          </a:p>
          <a:p>
            <a:pPr algn="just"/>
            <a:r>
              <a:rPr lang="en-US" sz="3600" b="1" i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B Pharm. are eligible to teach as lecturers in the        </a:t>
            </a:r>
          </a:p>
          <a:p>
            <a:pPr algn="just">
              <a:buNone/>
            </a:pPr>
            <a:r>
              <a:rPr lang="en-US" sz="3600" b="1" i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   D. Pharm program. </a:t>
            </a:r>
            <a:endParaRPr lang="en-US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M. Pharm can get a lecturer’s job in pharmacy degree colleges</a:t>
            </a:r>
            <a:r>
              <a:rPr lang="en-US" sz="4300" b="1" i="1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pPr algn="just">
              <a:buNone/>
            </a:pPr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4" name="Picture 2" descr="http://t3.gstatic.com/images?q=tbn:-N3rbsIl67Q7IM:http://www.nottingham.ac.uk/Pharmacy/Images-Multimedia/Pharmacy-images-etc/prospectives/InteractiveWhitebo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57200"/>
            <a:ext cx="2819400" cy="2057400"/>
          </a:xfrm>
          <a:prstGeom prst="rect">
            <a:avLst/>
          </a:prstGeom>
          <a:noFill/>
        </p:spPr>
      </p:pic>
      <p:pic>
        <p:nvPicPr>
          <p:cNvPr id="5" name="Picture 18" descr="bs0055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133600"/>
            <a:ext cx="1676400" cy="356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6C163-D780-4C80-9CA2-345F7275D09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AIKTC - School of Pharmacy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304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What Pharmacists Do?</vt:lpstr>
      <vt:lpstr>Goals of Pharmaceutical Care</vt:lpstr>
      <vt:lpstr>Slide 5</vt:lpstr>
      <vt:lpstr>Slide 6</vt:lpstr>
      <vt:lpstr>Manufacturing</vt:lpstr>
      <vt:lpstr>Practicing Pharmacist       Hospital Pharmacist / Community Pharmacist</vt:lpstr>
      <vt:lpstr>Teaching as a career</vt:lpstr>
      <vt:lpstr>PHARMACEUTICAL MANAGEMENT AND MARKETING</vt:lpstr>
      <vt:lpstr>Clinical Research</vt:lpstr>
      <vt:lpstr>Regulatory  Affairs 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73</cp:revision>
  <dcterms:created xsi:type="dcterms:W3CDTF">2015-05-15T09:52:42Z</dcterms:created>
  <dcterms:modified xsi:type="dcterms:W3CDTF">2015-07-25T11:33:01Z</dcterms:modified>
</cp:coreProperties>
</file>