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9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 varScale="1">
        <p:scale>
          <a:sx n="69" d="100"/>
          <a:sy n="69" d="100"/>
        </p:scale>
        <p:origin x="-193410" y="-192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3A29-CABA-4F4D-ABA5-6E94F8C76D72}" type="datetimeFigureOut">
              <a:rPr lang="en-IN" smtClean="0"/>
              <a:pPr/>
              <a:t>2/6/2015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BF18A-4438-4ADF-B473-A92F77DF6E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1641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BF18A-4438-4ADF-B473-A92F77DF6ED6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2834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Introduction, History &amp; Pharmaceutical Application Of Microbiology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Prepared by: Shaikh Abusufyan</a:t>
            </a:r>
            <a:endParaRPr lang="en-IN" dirty="0"/>
          </a:p>
        </p:txBody>
      </p:sp>
      <p:pic>
        <p:nvPicPr>
          <p:cNvPr id="1027" name="Picture 3" descr="D:\Books and ppt\microbiology\RBCs-Fluerscent microsc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8456"/>
            <a:ext cx="2209800" cy="240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mycotopia.net/forums/attachment.php?attachmentid=141633&amp;stc=1&amp;d=12531299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0051"/>
            <a:ext cx="3226026" cy="2324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D:\Books and ppt, lecture, vidios\Microbiology\images\figure fluerscent micros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8456"/>
            <a:ext cx="2225040" cy="251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18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>Francesco </a:t>
            </a:r>
            <a:r>
              <a:rPr lang="en-US" sz="3100" b="1" dirty="0" err="1"/>
              <a:t>Redii</a:t>
            </a:r>
            <a:r>
              <a:rPr lang="en-US" sz="3100" b="1" dirty="0"/>
              <a:t> (1629-1679)-Disapprove</a:t>
            </a:r>
            <a:r>
              <a:rPr lang="en-US" b="1" dirty="0"/>
              <a:t/>
            </a:r>
            <a:br>
              <a:rPr lang="en-US" b="1" dirty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 made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attempt to disapprove </a:t>
            </a:r>
            <a:r>
              <a:rPr lang="en-US" dirty="0" smtClean="0"/>
              <a:t>the theory of spontaneous generation.</a:t>
            </a:r>
          </a:p>
          <a:p>
            <a:endParaRPr lang="en-US" dirty="0"/>
          </a:p>
          <a:p>
            <a:r>
              <a:rPr lang="en-US" dirty="0" smtClean="0"/>
              <a:t>Meat is placed in a jars.</a:t>
            </a:r>
          </a:p>
          <a:p>
            <a:endParaRPr lang="en-US" dirty="0"/>
          </a:p>
          <a:p>
            <a:r>
              <a:rPr lang="en-US" dirty="0" smtClean="0"/>
              <a:t>One jar was </a:t>
            </a:r>
            <a:r>
              <a:rPr lang="en-US" dirty="0" smtClean="0">
                <a:solidFill>
                  <a:srgbClr val="FF0000"/>
                </a:solidFill>
              </a:rPr>
              <a:t>covered with fine gauze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While other was</a:t>
            </a:r>
            <a:r>
              <a:rPr lang="en-US" dirty="0" smtClean="0">
                <a:solidFill>
                  <a:srgbClr val="FF0000"/>
                </a:solidFill>
              </a:rPr>
              <a:t> kept open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Flies developed only in the </a:t>
            </a:r>
            <a:r>
              <a:rPr lang="en-US" dirty="0" smtClean="0">
                <a:solidFill>
                  <a:srgbClr val="FF0000"/>
                </a:solidFill>
              </a:rPr>
              <a:t>open jar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not in the jar, covered with gauze.</a:t>
            </a:r>
          </a:p>
          <a:p>
            <a:endParaRPr lang="en-US" dirty="0"/>
          </a:p>
          <a:p>
            <a:r>
              <a:rPr lang="en-US" dirty="0" smtClean="0"/>
              <a:t>concluded that </a:t>
            </a:r>
            <a:r>
              <a:rPr lang="en-US" dirty="0" smtClean="0">
                <a:solidFill>
                  <a:srgbClr val="FF0000"/>
                </a:solidFill>
              </a:rPr>
              <a:t>maggots had developed from the flies and not from the non living meats.   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51" y="99482"/>
            <a:ext cx="1382950" cy="180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79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John Needham (1713-1781)- Support</a:t>
            </a:r>
            <a:br>
              <a:rPr lang="en-US" sz="3200" b="1" dirty="0"/>
            </a:b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He was the greatest </a:t>
            </a:r>
            <a:r>
              <a:rPr lang="en-US" sz="2800" dirty="0" smtClean="0">
                <a:solidFill>
                  <a:srgbClr val="FF0000"/>
                </a:solidFill>
              </a:rPr>
              <a:t>supporter</a:t>
            </a:r>
            <a:r>
              <a:rPr lang="en-US" sz="2800" dirty="0" smtClean="0"/>
              <a:t> of the theory of </a:t>
            </a:r>
            <a:r>
              <a:rPr lang="en-US" sz="2800" b="1" dirty="0" smtClean="0"/>
              <a:t>spontaneous generation. </a:t>
            </a:r>
          </a:p>
          <a:p>
            <a:endParaRPr lang="en-US" sz="2800" dirty="0"/>
          </a:p>
          <a:p>
            <a:r>
              <a:rPr lang="en-US" sz="2800" dirty="0" smtClean="0"/>
              <a:t>Experiment performed by him gave conflicting results. </a:t>
            </a:r>
            <a:r>
              <a:rPr lang="en-US" sz="2800" dirty="0" err="1" smtClean="0"/>
              <a:t>i.e</a:t>
            </a:r>
            <a:r>
              <a:rPr lang="en-US" sz="2800" dirty="0" smtClean="0"/>
              <a:t> 	</a:t>
            </a:r>
          </a:p>
          <a:p>
            <a:pPr>
              <a:buNone/>
            </a:pPr>
            <a:r>
              <a:rPr lang="en-US" sz="2800" dirty="0" smtClean="0"/>
              <a:t>		- </a:t>
            </a:r>
            <a:r>
              <a:rPr lang="en-US" sz="2800" dirty="0" smtClean="0">
                <a:solidFill>
                  <a:srgbClr val="FF0000"/>
                </a:solidFill>
              </a:rPr>
              <a:t>life was developed </a:t>
            </a:r>
            <a:r>
              <a:rPr lang="en-US" sz="2800" dirty="0" smtClean="0"/>
              <a:t>in the Needham </a:t>
            </a:r>
            <a:r>
              <a:rPr lang="en-US" sz="2800" b="1" dirty="0" smtClean="0"/>
              <a:t>heated closed 	flasks </a:t>
            </a:r>
            <a:r>
              <a:rPr lang="en-US" sz="2800" dirty="0" smtClean="0">
                <a:solidFill>
                  <a:srgbClr val="FF0000"/>
                </a:solidFill>
              </a:rPr>
              <a:t>containing chicken gravy</a:t>
            </a:r>
            <a:r>
              <a:rPr lang="en-US" sz="2800" dirty="0" smtClean="0"/>
              <a:t>  as well as in </a:t>
            </a:r>
            <a:r>
              <a:rPr lang="en-US" sz="2800" b="1" dirty="0" smtClean="0"/>
              <a:t>open 	unheated one</a:t>
            </a:r>
            <a:r>
              <a:rPr lang="en-US" sz="2800" dirty="0" smtClean="0"/>
              <a:t>.                                       </a:t>
            </a:r>
            <a:endParaRPr lang="en-IN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458" y="533400"/>
            <a:ext cx="5615942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8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Louis </a:t>
            </a:r>
            <a:r>
              <a:rPr lang="en-US" sz="3200" b="1" dirty="0" err="1"/>
              <a:t>pasteur</a:t>
            </a:r>
            <a:r>
              <a:rPr lang="en-US" sz="3200" b="1" dirty="0"/>
              <a:t> (1822-1895)- Strongly disapprove</a:t>
            </a:r>
            <a:br>
              <a:rPr lang="en-US" sz="3200" b="1" dirty="0"/>
            </a:br>
            <a:r>
              <a:rPr lang="en-IN" sz="3200" b="1" dirty="0"/>
              <a:t/>
            </a:r>
            <a:br>
              <a:rPr lang="en-IN" sz="3200" b="1" dirty="0"/>
            </a:b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/>
              <a:t>credit</a:t>
            </a:r>
            <a:r>
              <a:rPr lang="en-US" dirty="0" smtClean="0"/>
              <a:t> for providing </a:t>
            </a:r>
            <a:r>
              <a:rPr lang="en-US" dirty="0" smtClean="0">
                <a:solidFill>
                  <a:srgbClr val="FF0000"/>
                </a:solidFill>
              </a:rPr>
              <a:t>foundation to bacteriology</a:t>
            </a:r>
            <a:r>
              <a:rPr lang="en-US" dirty="0" smtClean="0"/>
              <a:t> as a science goes to </a:t>
            </a:r>
            <a:r>
              <a:rPr lang="en-US" b="1" dirty="0" smtClean="0"/>
              <a:t>Louis Pasteur</a:t>
            </a:r>
            <a:r>
              <a:rPr lang="en-US" dirty="0" smtClean="0"/>
              <a:t>, the French organic chemist.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He was </a:t>
            </a: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to demonstrate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0000"/>
                </a:solidFill>
              </a:rPr>
              <a:t>air contain microscopically observable organized structures.</a:t>
            </a:r>
          </a:p>
          <a:p>
            <a:endParaRPr lang="en-IN" dirty="0"/>
          </a:p>
        </p:txBody>
      </p:sp>
      <p:pic>
        <p:nvPicPr>
          <p:cNvPr id="1026" name="Picture 2" descr="http://cdn.dipity.com/uploads/events/b4c6dbe4bc47be762a27b8c120755148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6999"/>
            <a:ext cx="2586037" cy="2195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48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Louis Pasteur experiment 1</a:t>
            </a:r>
            <a:br>
              <a:rPr lang="en-US" b="1" dirty="0" smtClean="0"/>
            </a:br>
            <a:r>
              <a:rPr lang="en-US" b="1" dirty="0" smtClean="0"/>
              <a:t>GUN COTTON EXPERIMENT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FF0000"/>
                </a:solidFill>
              </a:rPr>
              <a:t>passed large qty of air </a:t>
            </a:r>
            <a:r>
              <a:rPr lang="en-US" sz="2800" dirty="0" smtClean="0"/>
              <a:t>through the tube  that contained a </a:t>
            </a:r>
            <a:r>
              <a:rPr lang="en-US" sz="2800" b="1" dirty="0" smtClean="0"/>
              <a:t>plug of guncotton </a:t>
            </a:r>
            <a:r>
              <a:rPr lang="en-US" sz="2800" dirty="0" smtClean="0"/>
              <a:t>to serve as filter.</a:t>
            </a:r>
          </a:p>
          <a:p>
            <a:endParaRPr lang="en-US" sz="2800" dirty="0"/>
          </a:p>
          <a:p>
            <a:r>
              <a:rPr lang="en-US" sz="2800" dirty="0" smtClean="0"/>
              <a:t>Guncotton then </a:t>
            </a:r>
            <a:r>
              <a:rPr lang="en-US" sz="2800" dirty="0" smtClean="0">
                <a:solidFill>
                  <a:srgbClr val="FF0000"/>
                </a:solidFill>
              </a:rPr>
              <a:t>removed and dissolved </a:t>
            </a:r>
            <a:r>
              <a:rPr lang="en-US" sz="2800" dirty="0" smtClean="0"/>
              <a:t>in the </a:t>
            </a:r>
            <a:r>
              <a:rPr lang="en-US" sz="2800" b="1" dirty="0" smtClean="0"/>
              <a:t>mixture of alcohol-ether </a:t>
            </a:r>
          </a:p>
          <a:p>
            <a:endParaRPr lang="en-US" sz="2800" b="1" dirty="0"/>
          </a:p>
          <a:p>
            <a:r>
              <a:rPr lang="en-US" sz="2800" dirty="0" smtClean="0"/>
              <a:t>and sediment was </a:t>
            </a:r>
            <a:r>
              <a:rPr lang="en-US" sz="2800" dirty="0" smtClean="0">
                <a:solidFill>
                  <a:srgbClr val="FF0000"/>
                </a:solidFill>
              </a:rPr>
              <a:t>examined microscopically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He found that this sediment </a:t>
            </a:r>
            <a:r>
              <a:rPr lang="en-US" sz="2800" b="1" dirty="0" smtClean="0"/>
              <a:t>contained</a:t>
            </a:r>
            <a:r>
              <a:rPr lang="en-US" sz="2800" dirty="0" smtClean="0"/>
              <a:t> not only organic matter but also </a:t>
            </a:r>
            <a:r>
              <a:rPr lang="en-US" sz="2800" dirty="0" smtClean="0">
                <a:solidFill>
                  <a:srgbClr val="FF0000"/>
                </a:solidFill>
              </a:rPr>
              <a:t>a large number of small microorganism.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62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                         </a:t>
            </a:r>
            <a:r>
              <a:rPr lang="en-US" b="1" u="sng" dirty="0" smtClean="0"/>
              <a:t>Several swan-neck flasks</a:t>
            </a:r>
            <a:endParaRPr lang="en-US" u="sng" dirty="0" smtClean="0"/>
          </a:p>
          <a:p>
            <a:r>
              <a:rPr lang="en-US" dirty="0" smtClean="0"/>
              <a:t>He performed a </a:t>
            </a:r>
            <a:r>
              <a:rPr lang="en-US" dirty="0" smtClean="0">
                <a:solidFill>
                  <a:srgbClr val="FF0000"/>
                </a:solidFill>
              </a:rPr>
              <a:t>series of experiments </a:t>
            </a:r>
            <a:r>
              <a:rPr lang="en-US" dirty="0" smtClean="0"/>
              <a:t>to prove that “although </a:t>
            </a:r>
            <a:r>
              <a:rPr lang="en-US" dirty="0" smtClean="0">
                <a:solidFill>
                  <a:srgbClr val="FF0000"/>
                </a:solidFill>
              </a:rPr>
              <a:t>microorganism were present in the air</a:t>
            </a:r>
            <a:r>
              <a:rPr lang="en-US" dirty="0" smtClean="0"/>
              <a:t> they were </a:t>
            </a:r>
            <a:r>
              <a:rPr lang="en-US" b="1" dirty="0" smtClean="0"/>
              <a:t>not spontaneously</a:t>
            </a:r>
            <a:r>
              <a:rPr lang="en-US" dirty="0" smtClean="0"/>
              <a:t> produced”. </a:t>
            </a:r>
          </a:p>
          <a:p>
            <a:endParaRPr lang="en-US" dirty="0"/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took boiled meat </a:t>
            </a:r>
            <a:r>
              <a:rPr lang="en-US" dirty="0" smtClean="0"/>
              <a:t>and infused it in </a:t>
            </a:r>
            <a:r>
              <a:rPr lang="en-US" b="1" dirty="0" smtClean="0"/>
              <a:t>several swan-neck flasks.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flask </a:t>
            </a:r>
            <a:r>
              <a:rPr lang="en-US" dirty="0" smtClean="0">
                <a:solidFill>
                  <a:srgbClr val="FF0000"/>
                </a:solidFill>
              </a:rPr>
              <a:t>opening were freely open to air </a:t>
            </a:r>
            <a:r>
              <a:rPr lang="en-US" dirty="0" smtClean="0"/>
              <a:t>but curved so that </a:t>
            </a:r>
            <a:r>
              <a:rPr lang="en-US" b="1" dirty="0" smtClean="0"/>
              <a:t>gravity</a:t>
            </a:r>
            <a:r>
              <a:rPr lang="en-US" dirty="0" smtClean="0"/>
              <a:t> would cause the any air born dust particles </a:t>
            </a:r>
            <a:r>
              <a:rPr lang="en-US" dirty="0" smtClean="0">
                <a:solidFill>
                  <a:srgbClr val="FF0000"/>
                </a:solidFill>
              </a:rPr>
              <a:t>to deposit in the lower part of the neck</a:t>
            </a:r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1026" name="Picture 2" descr="http://archives.microbeworld.org/images/pasteur-swan-neck-fla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34640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94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flask was </a:t>
            </a:r>
            <a:r>
              <a:rPr lang="en-US" sz="2800" dirty="0" smtClean="0">
                <a:solidFill>
                  <a:srgbClr val="FF0000"/>
                </a:solidFill>
              </a:rPr>
              <a:t>heated to sterilize the broth and then incubated.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 smtClean="0"/>
              <a:t>No growth occurred </a:t>
            </a:r>
            <a:r>
              <a:rPr lang="en-US" sz="2800" dirty="0" smtClean="0"/>
              <a:t>even the content of the flasks were exposed to the air.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Pasture pointed out that no growth took place because </a:t>
            </a:r>
            <a:r>
              <a:rPr lang="en-US" sz="2800" dirty="0" smtClean="0">
                <a:solidFill>
                  <a:srgbClr val="FF0000"/>
                </a:solidFill>
              </a:rPr>
              <a:t>dust and germs had been tripped in the walls of the curved necks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1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This experiment finally </a:t>
            </a:r>
            <a:r>
              <a:rPr lang="en-US" sz="2800" b="1" dirty="0" smtClean="0"/>
              <a:t>resolved</a:t>
            </a:r>
            <a:r>
              <a:rPr lang="en-US" sz="2800" dirty="0" smtClean="0"/>
              <a:t> the controversy of </a:t>
            </a:r>
            <a:r>
              <a:rPr lang="en-US" sz="2800" dirty="0" smtClean="0">
                <a:solidFill>
                  <a:srgbClr val="FF0000"/>
                </a:solidFill>
              </a:rPr>
              <a:t>spontaneous generation </a:t>
            </a:r>
            <a:r>
              <a:rPr lang="en-US" sz="2800" dirty="0" smtClean="0"/>
              <a:t>verses </a:t>
            </a:r>
            <a:r>
              <a:rPr lang="en-US" sz="2800" dirty="0" smtClean="0">
                <a:solidFill>
                  <a:srgbClr val="FF0000"/>
                </a:solidFill>
              </a:rPr>
              <a:t>biogenesis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 smtClean="0"/>
              <a:t>And proved that microorganisms are </a:t>
            </a:r>
            <a:r>
              <a:rPr lang="en-US" sz="2800" dirty="0" smtClean="0">
                <a:solidFill>
                  <a:srgbClr val="FF0000"/>
                </a:solidFill>
              </a:rPr>
              <a:t>not spontaneously generated from inanimate matter.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/>
              <a:t>		</a:t>
            </a:r>
            <a:r>
              <a:rPr lang="en-US" b="1" u="sng" dirty="0" smtClean="0"/>
              <a:t>Louis Pasteur experiment 2</a:t>
            </a:r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MO are </a:t>
            </a:r>
            <a:r>
              <a:rPr lang="en-US" sz="2800" u="sng" dirty="0" smtClean="0">
                <a:solidFill>
                  <a:srgbClr val="FF0000"/>
                </a:solidFill>
              </a:rPr>
              <a:t>not evenly distributed in the atmosphere</a:t>
            </a:r>
            <a:r>
              <a:rPr lang="en-US" sz="2800" u="sng" dirty="0" smtClean="0"/>
              <a:t> 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and their </a:t>
            </a:r>
            <a:r>
              <a:rPr lang="en-US" sz="2800" u="sng" dirty="0" smtClean="0">
                <a:solidFill>
                  <a:srgbClr val="FF0000"/>
                </a:solidFill>
              </a:rPr>
              <a:t>number varies from place to place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Pasteur opened few </a:t>
            </a:r>
            <a:r>
              <a:rPr lang="en-US" sz="2800" dirty="0" smtClean="0">
                <a:solidFill>
                  <a:srgbClr val="FF0000"/>
                </a:solidFill>
              </a:rPr>
              <a:t>sealed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sterilized flask</a:t>
            </a:r>
            <a:r>
              <a:rPr lang="en-US" sz="2800" dirty="0" smtClean="0"/>
              <a:t> containing broth at various </a:t>
            </a:r>
            <a:r>
              <a:rPr lang="en-US" sz="2800" dirty="0" smtClean="0">
                <a:solidFill>
                  <a:srgbClr val="FF0000"/>
                </a:solidFill>
              </a:rPr>
              <a:t>place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resealed them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Out of 20 flask which he opened and resealed </a:t>
            </a:r>
            <a:r>
              <a:rPr lang="en-US" sz="2800" dirty="0" smtClean="0">
                <a:solidFill>
                  <a:srgbClr val="FF0000"/>
                </a:solidFill>
              </a:rPr>
              <a:t>on a dusty road, 8 showed spoilage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While out of 20 that he opened on the top of mountain, </a:t>
            </a:r>
            <a:r>
              <a:rPr lang="en-US" sz="2800" dirty="0" smtClean="0">
                <a:solidFill>
                  <a:srgbClr val="FF0000"/>
                </a:solidFill>
              </a:rPr>
              <a:t>only 5 showed spoilage.</a:t>
            </a:r>
          </a:p>
          <a:p>
            <a:pPr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123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Exp No 3: </a:t>
            </a:r>
            <a:r>
              <a:rPr lang="en-US" sz="3200" dirty="0" smtClean="0"/>
              <a:t>Pasture study on beer and wine fermentation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Pasteurization????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Pasteur found that wine spoilage was caused by the </a:t>
            </a:r>
            <a:r>
              <a:rPr lang="en-US" dirty="0" smtClean="0">
                <a:solidFill>
                  <a:srgbClr val="FF0000"/>
                </a:solidFill>
              </a:rPr>
              <a:t>growth of undesirable contaminating MO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After some experimentation, he showed that wine </a:t>
            </a:r>
            <a:r>
              <a:rPr lang="en-US" b="1" dirty="0" smtClean="0"/>
              <a:t>did not undergo spoilage </a:t>
            </a:r>
            <a:r>
              <a:rPr lang="en-US" dirty="0" smtClean="0">
                <a:solidFill>
                  <a:srgbClr val="FF0000"/>
                </a:solidFill>
              </a:rPr>
              <a:t>if it was held for few minutes at 50-60</a:t>
            </a:r>
            <a:r>
              <a:rPr lang="en-US" baseline="30000" dirty="0" smtClean="0">
                <a:solidFill>
                  <a:srgbClr val="FF0000"/>
                </a:solidFill>
              </a:rPr>
              <a:t>o </a:t>
            </a:r>
            <a:r>
              <a:rPr lang="en-US" dirty="0" smtClean="0">
                <a:solidFill>
                  <a:srgbClr val="FF0000"/>
                </a:solidFill>
              </a:rPr>
              <a:t>C.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gave rise to the new process of </a:t>
            </a:r>
            <a:r>
              <a:rPr lang="en-US" b="1" dirty="0" smtClean="0"/>
              <a:t>preserving wine, fruit juice, milk</a:t>
            </a:r>
            <a:r>
              <a:rPr lang="en-US" dirty="0" smtClean="0"/>
              <a:t> etc. and was called as </a:t>
            </a:r>
            <a:r>
              <a:rPr lang="en-US" dirty="0" smtClean="0">
                <a:solidFill>
                  <a:srgbClr val="FF0000"/>
                </a:solidFill>
              </a:rPr>
              <a:t>pasteurization</a:t>
            </a:r>
            <a:r>
              <a:rPr lang="en-US" dirty="0" smtClean="0"/>
              <a:t>.  </a:t>
            </a:r>
            <a:endParaRPr lang="en-IN" baseline="30000" dirty="0"/>
          </a:p>
        </p:txBody>
      </p:sp>
    </p:spTree>
    <p:extLst>
      <p:ext uri="{BB962C8B-B14F-4D97-AF65-F5344CB8AC3E}">
        <p14:creationId xmlns="" xmlns:p14="http://schemas.microsoft.com/office/powerpoint/2010/main" val="36127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Exp No 4: </a:t>
            </a:r>
            <a:r>
              <a:rPr lang="en-US" sz="2800" dirty="0" smtClean="0"/>
              <a:t>Aerobic, anaerobic and facultative </a:t>
            </a:r>
            <a:r>
              <a:rPr lang="en-US" sz="2800" dirty="0" err="1" smtClean="0"/>
              <a:t>anaerobics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en-US" u="sng" dirty="0" smtClean="0"/>
              <a:t>Existence of life in the absence of oxygen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 study that oxygen was inhibitory to the growth of </a:t>
            </a:r>
            <a:r>
              <a:rPr lang="en-US" dirty="0" smtClean="0">
                <a:solidFill>
                  <a:srgbClr val="FF0000"/>
                </a:solidFill>
              </a:rPr>
              <a:t>butyric acid bacteria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 smtClean="0"/>
              <a:t>Pasteur also found that many other </a:t>
            </a:r>
            <a:r>
              <a:rPr lang="en-US" dirty="0" smtClean="0">
                <a:solidFill>
                  <a:srgbClr val="FF0000"/>
                </a:solidFill>
              </a:rPr>
              <a:t>MO including yeast could grow either in presence or in the absence of oxygen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 designated life in the </a:t>
            </a:r>
            <a:r>
              <a:rPr lang="en-US" dirty="0" smtClean="0">
                <a:solidFill>
                  <a:srgbClr val="FF0000"/>
                </a:solidFill>
              </a:rPr>
              <a:t>presence of oxygen </a:t>
            </a:r>
            <a:r>
              <a:rPr lang="en-US" dirty="0" smtClean="0"/>
              <a:t>as </a:t>
            </a:r>
            <a:r>
              <a:rPr lang="en-US" b="1" dirty="0" smtClean="0"/>
              <a:t>aerobic,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absence of oxygen </a:t>
            </a:r>
            <a:r>
              <a:rPr lang="en-US" dirty="0" smtClean="0"/>
              <a:t>as </a:t>
            </a:r>
            <a:r>
              <a:rPr lang="en-US" b="1" dirty="0" smtClean="0"/>
              <a:t>anaerobic</a:t>
            </a:r>
            <a:r>
              <a:rPr lang="en-US" dirty="0" smtClean="0"/>
              <a:t>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and in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absence</a:t>
            </a:r>
            <a:r>
              <a:rPr lang="en-US" dirty="0" smtClean="0"/>
              <a:t> of oxygen as </a:t>
            </a:r>
            <a:r>
              <a:rPr lang="en-US" b="1" dirty="0" smtClean="0"/>
              <a:t>facultative </a:t>
            </a:r>
            <a:r>
              <a:rPr lang="en-US" b="1" dirty="0" err="1" smtClean="0"/>
              <a:t>anaerobics</a:t>
            </a:r>
            <a:r>
              <a:rPr lang="en-US" dirty="0" smtClean="0"/>
              <a:t>. 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540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Microbiology</a:t>
            </a:r>
            <a:r>
              <a:rPr lang="en-US" dirty="0" smtClean="0"/>
              <a:t> is the study of </a:t>
            </a:r>
            <a:r>
              <a:rPr lang="en-US" dirty="0" smtClean="0">
                <a:solidFill>
                  <a:srgbClr val="FF0000"/>
                </a:solidFill>
              </a:rPr>
              <a:t>living organism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microscopic size</a:t>
            </a:r>
            <a:r>
              <a:rPr lang="en-US" dirty="0" smtClean="0"/>
              <a:t> which include bacteria, fungi, algae, protozoa and viruses.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term was introduced by a French Chemist </a:t>
            </a:r>
            <a:r>
              <a:rPr lang="en-US" dirty="0" smtClean="0">
                <a:solidFill>
                  <a:srgbClr val="FF0000"/>
                </a:solidFill>
              </a:rPr>
              <a:t>Louis Pasteur </a:t>
            </a:r>
          </a:p>
          <a:p>
            <a:pPr algn="just"/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</a:t>
            </a:r>
            <a:r>
              <a:rPr lang="en-US" b="1" dirty="0" smtClean="0"/>
              <a:t>Father of microbiology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886200" y="45720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3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Opening of field of </a:t>
            </a:r>
            <a:r>
              <a:rPr lang="en-US" b="1" dirty="0" smtClean="0"/>
              <a:t>sterilization</a:t>
            </a:r>
            <a:r>
              <a:rPr lang="en-US" dirty="0" smtClean="0"/>
              <a:t> by the Pasteur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Pasteur initially assume that </a:t>
            </a:r>
            <a:r>
              <a:rPr lang="en-US" dirty="0" smtClean="0">
                <a:solidFill>
                  <a:srgbClr val="FF0000"/>
                </a:solidFill>
              </a:rPr>
              <a:t>boiling render the fluid sterile.</a:t>
            </a: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But he soon found that ordinary water</a:t>
            </a:r>
            <a:r>
              <a:rPr lang="en-US" dirty="0" smtClean="0">
                <a:solidFill>
                  <a:srgbClr val="FF0000"/>
                </a:solidFill>
              </a:rPr>
              <a:t> had some MO even after boiling.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Pasteur established the practice of </a:t>
            </a:r>
            <a:r>
              <a:rPr lang="en-US" dirty="0" smtClean="0">
                <a:solidFill>
                  <a:srgbClr val="FF0000"/>
                </a:solidFill>
              </a:rPr>
              <a:t>heating fluid material to 120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c under pressure</a:t>
            </a:r>
            <a:r>
              <a:rPr lang="en-US" dirty="0" smtClean="0"/>
              <a:t> of sterilization </a:t>
            </a:r>
            <a:r>
              <a:rPr lang="en-US" b="1" dirty="0" smtClean="0"/>
              <a:t>(autoclave- wet heat sterilization)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 also introduced the practice of </a:t>
            </a:r>
            <a:r>
              <a:rPr lang="en-US" dirty="0" smtClean="0">
                <a:solidFill>
                  <a:srgbClr val="FF0000"/>
                </a:solidFill>
              </a:rPr>
              <a:t>sterilizing glass ware by dry heat at 170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en-US" b="1" dirty="0" smtClean="0"/>
              <a:t>(Dry heat sterilization)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20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Tyndallisation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Tyndall observed that the </a:t>
            </a:r>
            <a:r>
              <a:rPr lang="en-US" dirty="0" smtClean="0">
                <a:solidFill>
                  <a:srgbClr val="C00000"/>
                </a:solidFill>
              </a:rPr>
              <a:t>actively growing bacteria </a:t>
            </a:r>
            <a:r>
              <a:rPr lang="en-US" dirty="0" smtClean="0"/>
              <a:t>were easily </a:t>
            </a:r>
            <a:r>
              <a:rPr lang="en-US" b="1" dirty="0" smtClean="0"/>
              <a:t>destroyed by boiling</a:t>
            </a:r>
            <a:r>
              <a:rPr lang="en-US" dirty="0" smtClean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whereas in the </a:t>
            </a:r>
            <a:r>
              <a:rPr lang="en-US" dirty="0" smtClean="0">
                <a:solidFill>
                  <a:srgbClr val="C00000"/>
                </a:solidFill>
              </a:rPr>
              <a:t>inactive phase</a:t>
            </a:r>
            <a:r>
              <a:rPr lang="en-US" dirty="0" smtClean="0"/>
              <a:t>, they were </a:t>
            </a:r>
            <a:r>
              <a:rPr lang="en-US" b="1" dirty="0" smtClean="0"/>
              <a:t>comparatively resistant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He introduced the </a:t>
            </a:r>
            <a:r>
              <a:rPr lang="en-US" b="1" dirty="0" smtClean="0"/>
              <a:t>method of sterilization </a:t>
            </a:r>
            <a:r>
              <a:rPr lang="en-US" dirty="0" smtClean="0">
                <a:solidFill>
                  <a:srgbClr val="C00000"/>
                </a:solidFill>
              </a:rPr>
              <a:t>by repeated heating with appropriate intervals.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method is known as </a:t>
            </a:r>
            <a:r>
              <a:rPr lang="en-US" b="1" dirty="0" err="1" smtClean="0"/>
              <a:t>tyndallisation</a:t>
            </a:r>
            <a:r>
              <a:rPr lang="en-US" dirty="0" smtClean="0"/>
              <a:t>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41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Principal of immunization demonstrated by Pasteur</a:t>
            </a:r>
            <a:br>
              <a:rPr lang="en-US" sz="2800" b="1" dirty="0" smtClean="0"/>
            </a:br>
            <a:r>
              <a:rPr lang="en-US" sz="2800" b="1" u="sng" dirty="0" smtClean="0"/>
              <a:t>Learn from failure</a:t>
            </a:r>
            <a:endParaRPr lang="en-IN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In 1880, Pasteur </a:t>
            </a:r>
            <a:r>
              <a:rPr lang="en-US" b="1" dirty="0" smtClean="0"/>
              <a:t>isolated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bacterium responsible for chicken cholera and grew it in pure culture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But on the </a:t>
            </a:r>
            <a:r>
              <a:rPr lang="en-US" b="1" dirty="0" smtClean="0"/>
              <a:t>day of his public demonstration </a:t>
            </a:r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failed to repeat his experimental result.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b="1" dirty="0" smtClean="0"/>
              <a:t>chicken survived </a:t>
            </a:r>
            <a:r>
              <a:rPr lang="en-US" dirty="0" smtClean="0"/>
              <a:t>after injecting the </a:t>
            </a:r>
            <a:r>
              <a:rPr lang="en-US" dirty="0" smtClean="0">
                <a:solidFill>
                  <a:srgbClr val="FF0000"/>
                </a:solidFill>
              </a:rPr>
              <a:t>isolated bacterial culture </a:t>
            </a:r>
            <a:r>
              <a:rPr lang="en-US" dirty="0" smtClean="0"/>
              <a:t>and this result </a:t>
            </a:r>
            <a:r>
              <a:rPr lang="en-US" dirty="0" smtClean="0">
                <a:solidFill>
                  <a:srgbClr val="FF0000"/>
                </a:solidFill>
              </a:rPr>
              <a:t>surprise him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On subsequent experiments he came to the </a:t>
            </a:r>
            <a:r>
              <a:rPr lang="en-US" b="1" dirty="0" smtClean="0"/>
              <a:t>conclusion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that on long preservation or sub culturing  </a:t>
            </a:r>
          </a:p>
          <a:p>
            <a:pPr algn="just"/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b="1" dirty="0" smtClean="0"/>
              <a:t>                    The virulent power </a:t>
            </a:r>
            <a:r>
              <a:rPr lang="en-US" dirty="0" smtClean="0"/>
              <a:t>of pathogenic bacteria is </a:t>
            </a:r>
            <a:r>
              <a:rPr lang="en-US" b="1" dirty="0" smtClean="0"/>
              <a:t>destroyed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4038600" y="2971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95800" y="4876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23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Such microbial culture with </a:t>
            </a:r>
            <a:r>
              <a:rPr lang="en-US" sz="2800" dirty="0" smtClean="0">
                <a:solidFill>
                  <a:srgbClr val="FF0000"/>
                </a:solidFill>
              </a:rPr>
              <a:t>decreased virulence</a:t>
            </a:r>
            <a:r>
              <a:rPr lang="en-US" sz="2800" dirty="0" smtClean="0"/>
              <a:t> was referred to as </a:t>
            </a:r>
            <a:r>
              <a:rPr lang="en-US" sz="2800" b="1" dirty="0" smtClean="0"/>
              <a:t>attenuated culture.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does not cause infection </a:t>
            </a:r>
            <a:r>
              <a:rPr lang="en-US" sz="2800" dirty="0" smtClean="0"/>
              <a:t>but </a:t>
            </a:r>
            <a:r>
              <a:rPr lang="en-US" sz="2800" dirty="0" smtClean="0">
                <a:solidFill>
                  <a:srgbClr val="FF0000"/>
                </a:solidFill>
              </a:rPr>
              <a:t>induces immunity in host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r>
              <a:rPr lang="en-US" sz="2800" dirty="0" smtClean="0"/>
              <a:t> </a:t>
            </a:r>
            <a:endParaRPr lang="en-IN" sz="2800" dirty="0"/>
          </a:p>
        </p:txBody>
      </p:sp>
      <p:sp>
        <p:nvSpPr>
          <p:cNvPr id="4" name="Down Arrow 3"/>
          <p:cNvSpPr/>
          <p:nvPr/>
        </p:nvSpPr>
        <p:spPr>
          <a:xfrm>
            <a:off x="3810000" y="2514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6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tutorvista.com/content/immune-system/vaccine-for-rabies-origi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484"/>
            <a:ext cx="8458200" cy="640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78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                           </a:t>
            </a:r>
            <a:r>
              <a:rPr lang="en-US" b="1" u="sng" dirty="0" smtClean="0"/>
              <a:t>BEST FROM WEST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Pasteur further </a:t>
            </a:r>
            <a:r>
              <a:rPr lang="en-US" b="1" dirty="0" smtClean="0"/>
              <a:t>introduced a</a:t>
            </a:r>
            <a:r>
              <a:rPr lang="en-US" dirty="0" smtClean="0"/>
              <a:t> </a:t>
            </a:r>
            <a:r>
              <a:rPr lang="en-US" b="1" dirty="0" smtClean="0"/>
              <a:t>vaccine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rabies.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 </a:t>
            </a:r>
            <a:r>
              <a:rPr lang="en-US" b="1" dirty="0" smtClean="0"/>
              <a:t>knew </a:t>
            </a:r>
            <a:r>
              <a:rPr lang="en-US" dirty="0" smtClean="0"/>
              <a:t>that the causative agent of rabies </a:t>
            </a:r>
            <a:r>
              <a:rPr lang="en-US" dirty="0" smtClean="0">
                <a:solidFill>
                  <a:srgbClr val="FF0000"/>
                </a:solidFill>
              </a:rPr>
              <a:t>attacked the brain and spinal cord.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 took spinal cords from rabbits which died from the disease and </a:t>
            </a:r>
            <a:r>
              <a:rPr lang="en-US" dirty="0" smtClean="0">
                <a:solidFill>
                  <a:srgbClr val="FF0000"/>
                </a:solidFill>
              </a:rPr>
              <a:t>suspended these cord in dry air.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In this way </a:t>
            </a:r>
            <a:r>
              <a:rPr lang="en-US" dirty="0" smtClean="0">
                <a:solidFill>
                  <a:srgbClr val="FF0000"/>
                </a:solidFill>
              </a:rPr>
              <a:t>rabies MO in the nervous tissue lost their virulence </a:t>
            </a:r>
            <a:r>
              <a:rPr lang="en-US" dirty="0" smtClean="0"/>
              <a:t>and emulsion of spinal cord  was used as </a:t>
            </a:r>
            <a:r>
              <a:rPr lang="en-US" b="1" dirty="0" smtClean="0"/>
              <a:t>vaccine</a:t>
            </a:r>
            <a:r>
              <a:rPr lang="en-US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540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Robert Koch and Anthrax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first to </a:t>
            </a:r>
            <a:r>
              <a:rPr lang="en-US" b="1" dirty="0" smtClean="0"/>
              <a:t>demonstrate</a:t>
            </a:r>
            <a:r>
              <a:rPr lang="en-US" dirty="0" smtClean="0"/>
              <a:t> the role of </a:t>
            </a:r>
            <a:r>
              <a:rPr lang="en-US" dirty="0" smtClean="0">
                <a:solidFill>
                  <a:srgbClr val="FF0000"/>
                </a:solidFill>
              </a:rPr>
              <a:t>bacteria</a:t>
            </a:r>
            <a:r>
              <a:rPr lang="en-US" dirty="0" smtClean="0"/>
              <a:t> in </a:t>
            </a:r>
            <a:r>
              <a:rPr lang="en-US" b="1" dirty="0" smtClean="0"/>
              <a:t>causing disease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He isolated </a:t>
            </a:r>
            <a:r>
              <a:rPr lang="en-US" i="1" dirty="0" err="1" smtClean="0">
                <a:solidFill>
                  <a:srgbClr val="FF0000"/>
                </a:solidFill>
              </a:rPr>
              <a:t>Bacilus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anthracis</a:t>
            </a:r>
            <a:r>
              <a:rPr lang="en-US" i="1" dirty="0" smtClean="0"/>
              <a:t>, the causative agent of </a:t>
            </a:r>
            <a:r>
              <a:rPr lang="en-US" b="1" i="1" dirty="0" smtClean="0"/>
              <a:t>anthrax</a:t>
            </a:r>
            <a:r>
              <a:rPr lang="en-US" i="1" dirty="0" smtClean="0"/>
              <a:t>.</a:t>
            </a:r>
          </a:p>
          <a:p>
            <a:pPr algn="just"/>
            <a:endParaRPr lang="en-US" i="1" dirty="0"/>
          </a:p>
          <a:p>
            <a:pPr algn="just"/>
            <a:r>
              <a:rPr lang="en-US" dirty="0" smtClean="0"/>
              <a:t>He first time prepare, </a:t>
            </a:r>
            <a:r>
              <a:rPr lang="en-US" dirty="0" smtClean="0">
                <a:solidFill>
                  <a:srgbClr val="FF0000"/>
                </a:solidFill>
              </a:rPr>
              <a:t>fix and stained bacteria using aniline dyes </a:t>
            </a:r>
            <a:r>
              <a:rPr lang="en-US" dirty="0" smtClean="0"/>
              <a:t>which open new area in </a:t>
            </a:r>
            <a:r>
              <a:rPr lang="en-US" b="1" dirty="0" smtClean="0"/>
              <a:t>bacteriological technique</a:t>
            </a:r>
            <a:r>
              <a:rPr lang="en-US" i="1" dirty="0" smtClean="0"/>
              <a:t>.</a:t>
            </a:r>
            <a:endParaRPr lang="en-IN" i="1" dirty="0"/>
          </a:p>
        </p:txBody>
      </p:sp>
    </p:spTree>
    <p:extLst>
      <p:ext uri="{BB962C8B-B14F-4D97-AF65-F5344CB8AC3E}">
        <p14:creationId xmlns="" xmlns:p14="http://schemas.microsoft.com/office/powerpoint/2010/main" val="35249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He also </a:t>
            </a:r>
            <a:r>
              <a:rPr lang="en-US" b="1" dirty="0" smtClean="0"/>
              <a:t>described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Method of </a:t>
            </a:r>
            <a:r>
              <a:rPr lang="en-US" b="1" dirty="0" smtClean="0"/>
              <a:t>preparing cultures</a:t>
            </a:r>
            <a:r>
              <a:rPr lang="en-US" dirty="0" smtClean="0">
                <a:solidFill>
                  <a:srgbClr val="FF0000"/>
                </a:solidFill>
              </a:rPr>
              <a:t> on solid media </a:t>
            </a:r>
          </a:p>
          <a:p>
            <a:pPr lvl="1" algn="just"/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/>
              <a:t>isolation</a:t>
            </a:r>
            <a:r>
              <a:rPr lang="en-US" dirty="0" smtClean="0">
                <a:solidFill>
                  <a:srgbClr val="FF0000"/>
                </a:solidFill>
              </a:rPr>
              <a:t> of pure strains of bacteria from single colonies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 establish the </a:t>
            </a:r>
            <a:r>
              <a:rPr lang="en-US" b="1" dirty="0" smtClean="0"/>
              <a:t>causal relationship </a:t>
            </a:r>
            <a:r>
              <a:rPr lang="en-US" dirty="0" smtClean="0"/>
              <a:t>between a </a:t>
            </a:r>
            <a:r>
              <a:rPr lang="en-US" dirty="0" smtClean="0">
                <a:solidFill>
                  <a:srgbClr val="FF0000"/>
                </a:solidFill>
              </a:rPr>
              <a:t>MO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specific disease </a:t>
            </a:r>
            <a:r>
              <a:rPr lang="en-US" b="1" dirty="0" smtClean="0"/>
              <a:t>by applying set of criteria</a:t>
            </a:r>
            <a:r>
              <a:rPr lang="en-US" dirty="0" smtClean="0"/>
              <a:t> referred to as </a:t>
            </a:r>
            <a:r>
              <a:rPr lang="en-US" dirty="0" smtClean="0">
                <a:solidFill>
                  <a:srgbClr val="FF0000"/>
                </a:solidFill>
              </a:rPr>
              <a:t>Koch’s postulates 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7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u="sng" dirty="0" smtClean="0"/>
              <a:t>Koch’s Postulates are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The MO </a:t>
            </a:r>
            <a:r>
              <a:rPr lang="en-US" b="1" dirty="0" smtClean="0"/>
              <a:t>must be present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every case of disease</a:t>
            </a:r>
            <a:r>
              <a:rPr lang="en-U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smtClean="0"/>
              <a:t>The MO </a:t>
            </a:r>
            <a:r>
              <a:rPr lang="en-US" b="1" dirty="0" smtClean="0"/>
              <a:t>must be isolated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the diseased animals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grown in pure culture.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smtClean="0"/>
              <a:t>The disease </a:t>
            </a:r>
            <a:r>
              <a:rPr lang="en-US" b="1" dirty="0" smtClean="0"/>
              <a:t>must be reproduced </a:t>
            </a:r>
            <a:r>
              <a:rPr lang="en-US" dirty="0" smtClean="0">
                <a:solidFill>
                  <a:srgbClr val="FF0000"/>
                </a:solidFill>
              </a:rPr>
              <a:t>when a pure culture of the MO is inoculated into the susceptible host</a:t>
            </a:r>
            <a:r>
              <a:rPr lang="en-U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smtClean="0"/>
              <a:t>The same MO </a:t>
            </a:r>
            <a:r>
              <a:rPr lang="en-US" b="1" dirty="0" smtClean="0"/>
              <a:t>must be re-isolated </a:t>
            </a:r>
            <a:r>
              <a:rPr lang="en-US" dirty="0" smtClean="0">
                <a:solidFill>
                  <a:srgbClr val="FF0000"/>
                </a:solidFill>
              </a:rPr>
              <a:t>from the experimentally infected host.</a:t>
            </a:r>
          </a:p>
          <a:p>
            <a:pPr marL="514350" indent="-514350" algn="just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710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Koch’s Postulates</a:t>
            </a:r>
            <a:endParaRPr lang="en-IN" dirty="0"/>
          </a:p>
        </p:txBody>
      </p:sp>
      <p:pic>
        <p:nvPicPr>
          <p:cNvPr id="1026" name="Picture 2" descr="http://www.smccd.edu/accounts/case/bacillus/images/koc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257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7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Existence of microbial world was known only after the </a:t>
            </a:r>
            <a:r>
              <a:rPr lang="en-US" dirty="0" smtClean="0">
                <a:solidFill>
                  <a:srgbClr val="FF0000"/>
                </a:solidFill>
              </a:rPr>
              <a:t>invention of microscope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5530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98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Germ theory of disease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Pasteur</a:t>
            </a:r>
            <a:r>
              <a:rPr lang="en-US" dirty="0" smtClean="0"/>
              <a:t> investigated </a:t>
            </a:r>
            <a:r>
              <a:rPr lang="en-US" dirty="0" smtClean="0">
                <a:solidFill>
                  <a:srgbClr val="FF0000"/>
                </a:solidFill>
              </a:rPr>
              <a:t>silkworm disease </a:t>
            </a:r>
            <a:r>
              <a:rPr lang="en-US" dirty="0" smtClean="0"/>
              <a:t>and </a:t>
            </a:r>
            <a:r>
              <a:rPr lang="en-US" b="1" dirty="0" smtClean="0"/>
              <a:t>proved</a:t>
            </a:r>
            <a:r>
              <a:rPr lang="en-US" dirty="0" smtClean="0"/>
              <a:t> that the disease was due to </a:t>
            </a:r>
            <a:r>
              <a:rPr lang="en-US" dirty="0" smtClean="0">
                <a:solidFill>
                  <a:srgbClr val="FF0000"/>
                </a:solidFill>
              </a:rPr>
              <a:t>a protozoan parasite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b="1" dirty="0" smtClean="0"/>
              <a:t>Lord joseph </a:t>
            </a:r>
            <a:r>
              <a:rPr lang="en-US" b="1" dirty="0" err="1" smtClean="0"/>
              <a:t>lister</a:t>
            </a:r>
            <a:r>
              <a:rPr lang="en-US" dirty="0" smtClean="0"/>
              <a:t>, a famous English surgeon  in 1867, </a:t>
            </a:r>
            <a:r>
              <a:rPr lang="en-US" b="1" dirty="0" smtClean="0"/>
              <a:t>introduced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antiseptics for the prevention and cure of wound infection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 </a:t>
            </a:r>
            <a:r>
              <a:rPr lang="en-US" b="1" dirty="0" smtClean="0"/>
              <a:t>developed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antiseptic surgery </a:t>
            </a:r>
            <a:r>
              <a:rPr lang="en-US" b="1" dirty="0" smtClean="0"/>
              <a:t>to prevent </a:t>
            </a:r>
            <a:r>
              <a:rPr lang="en-US" dirty="0" smtClean="0"/>
              <a:t>MO from entering wounds </a:t>
            </a:r>
            <a:r>
              <a:rPr lang="en-US" dirty="0" smtClean="0">
                <a:solidFill>
                  <a:srgbClr val="FF0000"/>
                </a:solidFill>
              </a:rPr>
              <a:t>by the application of phenol on surgical dressing.</a:t>
            </a:r>
          </a:p>
          <a:p>
            <a:pPr algn="just"/>
            <a:endParaRPr lang="en-US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371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Joseph </a:t>
            </a:r>
            <a:r>
              <a:rPr lang="en-US" sz="2800" dirty="0" err="1" smtClean="0"/>
              <a:t>lister</a:t>
            </a:r>
            <a:r>
              <a:rPr lang="en-US" sz="2800" dirty="0" smtClean="0"/>
              <a:t> was the </a:t>
            </a:r>
            <a:r>
              <a:rPr lang="en-US" sz="2800" b="1" dirty="0" smtClean="0"/>
              <a:t>first to introduce </a:t>
            </a:r>
            <a:r>
              <a:rPr lang="en-US" sz="2800" dirty="0" smtClean="0">
                <a:solidFill>
                  <a:srgbClr val="FF0000"/>
                </a:solidFill>
              </a:rPr>
              <a:t>aseptic techniques </a:t>
            </a:r>
            <a:r>
              <a:rPr lang="en-US" sz="2800" dirty="0" smtClean="0"/>
              <a:t>for control of microbes by the use of </a:t>
            </a:r>
            <a:r>
              <a:rPr lang="en-US" sz="2800" dirty="0" smtClean="0">
                <a:solidFill>
                  <a:srgbClr val="FF0000"/>
                </a:solidFill>
              </a:rPr>
              <a:t>physical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chemical agent.</a:t>
            </a:r>
          </a:p>
          <a:p>
            <a:pPr algn="just"/>
            <a:endParaRPr lang="en-US" sz="2800" dirty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r>
              <a:rPr lang="en-US" dirty="0" smtClean="0"/>
              <a:t>Lister is known as </a:t>
            </a:r>
            <a:r>
              <a:rPr lang="en-US" dirty="0" smtClean="0">
                <a:solidFill>
                  <a:srgbClr val="FF0000"/>
                </a:solidFill>
              </a:rPr>
              <a:t>the father of antiseptic surgery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2590800" y="3048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23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b="1" dirty="0" smtClean="0"/>
              <a:t>confirm evidence </a:t>
            </a:r>
            <a:r>
              <a:rPr lang="en-US" sz="2400" dirty="0" smtClean="0"/>
              <a:t>that </a:t>
            </a:r>
            <a:r>
              <a:rPr lang="en-US" sz="2400" dirty="0" smtClean="0">
                <a:solidFill>
                  <a:srgbClr val="FF0000"/>
                </a:solidFill>
              </a:rPr>
              <a:t>MO actually caused disease </a:t>
            </a:r>
            <a:r>
              <a:rPr lang="en-US" sz="2400" dirty="0" smtClean="0"/>
              <a:t>, came from </a:t>
            </a:r>
            <a:r>
              <a:rPr lang="en-US" sz="2400" dirty="0" smtClean="0">
                <a:solidFill>
                  <a:srgbClr val="FF0000"/>
                </a:solidFill>
              </a:rPr>
              <a:t>experiment perform by </a:t>
            </a:r>
            <a:r>
              <a:rPr lang="en-US" sz="2400" b="1" u="sng" dirty="0" smtClean="0"/>
              <a:t>Robert Koch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And </a:t>
            </a:r>
            <a:r>
              <a:rPr lang="en-US" sz="2400" b="1" dirty="0" smtClean="0"/>
              <a:t>proof which support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 germ theory of disease became Koch postulate.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smtClean="0"/>
              <a:t>Richard petri, Koch’s assistant </a:t>
            </a:r>
            <a:r>
              <a:rPr lang="en-US" sz="2400" dirty="0" smtClean="0">
                <a:solidFill>
                  <a:srgbClr val="FF0000"/>
                </a:solidFill>
              </a:rPr>
              <a:t>designed a special plate to hold solid culture media.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This plate has </a:t>
            </a:r>
            <a:r>
              <a:rPr lang="en-US" sz="2400" b="1" dirty="0" smtClean="0"/>
              <a:t>great significance </a:t>
            </a:r>
            <a:r>
              <a:rPr lang="en-US" sz="2400" dirty="0" smtClean="0"/>
              <a:t>in the microbiology and is referred as </a:t>
            </a:r>
            <a:r>
              <a:rPr lang="en-US" sz="2400" u="sng" dirty="0" smtClean="0">
                <a:solidFill>
                  <a:srgbClr val="FF0000"/>
                </a:solidFill>
              </a:rPr>
              <a:t>petri plate</a:t>
            </a:r>
            <a:endParaRPr lang="en-IN" sz="2400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1.gstatic.com/images?q=tbn:ANd9GcSgVvgVoL6v6FmS2e4L68WS-H8crzfljjkG-roS5E9xF86nyjPv6iB1zePg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60" y="4632960"/>
            <a:ext cx="2721440" cy="2179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61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Discovery of chemotherapeutic agents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Paul Ehrlich in 1904 </a:t>
            </a:r>
            <a:r>
              <a:rPr lang="en-US" dirty="0" smtClean="0"/>
              <a:t>found that the </a:t>
            </a:r>
            <a:r>
              <a:rPr lang="en-US" dirty="0" smtClean="0">
                <a:solidFill>
                  <a:srgbClr val="FF0000"/>
                </a:solidFill>
              </a:rPr>
              <a:t>dye </a:t>
            </a:r>
            <a:r>
              <a:rPr lang="en-US" dirty="0" err="1" smtClean="0">
                <a:solidFill>
                  <a:srgbClr val="FF0000"/>
                </a:solidFill>
              </a:rPr>
              <a:t>Trypan</a:t>
            </a:r>
            <a:r>
              <a:rPr lang="en-US" dirty="0" smtClean="0">
                <a:solidFill>
                  <a:srgbClr val="FF0000"/>
                </a:solidFill>
              </a:rPr>
              <a:t> red</a:t>
            </a:r>
            <a:r>
              <a:rPr lang="en-US" dirty="0" smtClean="0"/>
              <a:t> was </a:t>
            </a:r>
            <a:r>
              <a:rPr lang="en-US" b="1" dirty="0" smtClean="0"/>
              <a:t>active against </a:t>
            </a:r>
            <a:r>
              <a:rPr lang="en-US" dirty="0" smtClean="0">
                <a:solidFill>
                  <a:srgbClr val="FF0000"/>
                </a:solidFill>
              </a:rPr>
              <a:t>trypanosome</a:t>
            </a:r>
            <a:r>
              <a:rPr lang="en-US" dirty="0" smtClean="0"/>
              <a:t> - </a:t>
            </a:r>
            <a:r>
              <a:rPr lang="en-US" b="1" dirty="0" smtClean="0"/>
              <a:t>cause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African sleeping sickness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dye with </a:t>
            </a:r>
            <a:r>
              <a:rPr lang="en-US" b="1" dirty="0" smtClean="0"/>
              <a:t>antimicrobial activity </a:t>
            </a:r>
            <a:r>
              <a:rPr lang="en-US" dirty="0" smtClean="0">
                <a:solidFill>
                  <a:srgbClr val="FF0000"/>
                </a:solidFill>
              </a:rPr>
              <a:t>was referred to as magic bullet.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Subsequently, </a:t>
            </a:r>
            <a:r>
              <a:rPr lang="en-US" b="1" dirty="0" smtClean="0"/>
              <a:t>Ehrlich in collaboration with </a:t>
            </a:r>
            <a:r>
              <a:rPr lang="en-US" b="1" dirty="0" err="1" smtClean="0"/>
              <a:t>sakahiro</a:t>
            </a:r>
            <a:r>
              <a:rPr lang="en-US" b="1" dirty="0" smtClean="0"/>
              <a:t> </a:t>
            </a:r>
            <a:r>
              <a:rPr lang="en-US" b="1" dirty="0" err="1" smtClean="0"/>
              <a:t>hata</a:t>
            </a:r>
            <a:r>
              <a:rPr lang="en-US" dirty="0" smtClean="0"/>
              <a:t>, a Japanese physician, </a:t>
            </a:r>
            <a:r>
              <a:rPr lang="en-US" b="1" dirty="0" smtClean="0"/>
              <a:t>introduced</a:t>
            </a:r>
            <a:r>
              <a:rPr lang="en-US" dirty="0" smtClean="0"/>
              <a:t> the drug </a:t>
            </a:r>
            <a:r>
              <a:rPr lang="en-US" dirty="0" err="1" smtClean="0">
                <a:solidFill>
                  <a:srgbClr val="FF0000"/>
                </a:solidFill>
              </a:rPr>
              <a:t>salvarsan</a:t>
            </a:r>
            <a:r>
              <a:rPr lang="en-US" dirty="0" smtClean="0"/>
              <a:t> as a </a:t>
            </a:r>
            <a:r>
              <a:rPr lang="en-US" b="1" dirty="0" smtClean="0"/>
              <a:t>treatment of </a:t>
            </a:r>
            <a:r>
              <a:rPr lang="en-US" dirty="0" err="1" smtClean="0">
                <a:solidFill>
                  <a:srgbClr val="FF0000"/>
                </a:solidFill>
              </a:rPr>
              <a:t>syphillis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caused by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treponema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pallidum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2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/>
              <a:t>Gerhardt </a:t>
            </a:r>
            <a:r>
              <a:rPr lang="en-US" b="1" dirty="0" err="1" smtClean="0"/>
              <a:t>domagk</a:t>
            </a:r>
            <a:r>
              <a:rPr lang="en-US" b="1" dirty="0" smtClean="0"/>
              <a:t> </a:t>
            </a:r>
            <a:r>
              <a:rPr lang="en-US" dirty="0" smtClean="0"/>
              <a:t>found that </a:t>
            </a:r>
            <a:r>
              <a:rPr lang="en-US" dirty="0" err="1" smtClean="0">
                <a:solidFill>
                  <a:srgbClr val="FF0000"/>
                </a:solidFill>
              </a:rPr>
              <a:t>prontosil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an </a:t>
            </a:r>
            <a:r>
              <a:rPr lang="en-US" dirty="0" err="1" smtClean="0"/>
              <a:t>azo</a:t>
            </a:r>
            <a:r>
              <a:rPr lang="en-US" dirty="0" smtClean="0"/>
              <a:t> dye </a:t>
            </a:r>
            <a:r>
              <a:rPr lang="en-US" b="1" dirty="0" smtClean="0"/>
              <a:t>derived from </a:t>
            </a:r>
            <a:r>
              <a:rPr lang="en-US" dirty="0" err="1" smtClean="0">
                <a:solidFill>
                  <a:srgbClr val="FF0000"/>
                </a:solidFill>
              </a:rPr>
              <a:t>para-aminobenzene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sulphonamide</a:t>
            </a:r>
            <a:r>
              <a:rPr lang="en-US" dirty="0" smtClean="0"/>
              <a:t> was active against specific bacteria.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Sir </a:t>
            </a:r>
            <a:r>
              <a:rPr lang="en-US" b="1" dirty="0" smtClean="0"/>
              <a:t>Alexander Fleming </a:t>
            </a:r>
            <a:r>
              <a:rPr lang="en-US" dirty="0" smtClean="0"/>
              <a:t>accidentally </a:t>
            </a:r>
            <a:r>
              <a:rPr lang="en-US" b="1" dirty="0" smtClean="0"/>
              <a:t>discovered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substance produced by fungus </a:t>
            </a:r>
            <a:r>
              <a:rPr lang="en-US" dirty="0" err="1" smtClean="0">
                <a:solidFill>
                  <a:srgbClr val="FF0000"/>
                </a:solidFill>
              </a:rPr>
              <a:t>penicillium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notatum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 </a:t>
            </a:r>
            <a:r>
              <a:rPr lang="en-US" b="1" dirty="0" smtClean="0"/>
              <a:t>extracted</a:t>
            </a:r>
            <a:r>
              <a:rPr lang="en-US" dirty="0" smtClean="0"/>
              <a:t> from the fungus a compound which he called </a:t>
            </a:r>
            <a:r>
              <a:rPr lang="en-US" dirty="0" smtClean="0">
                <a:solidFill>
                  <a:srgbClr val="FF0000"/>
                </a:solidFill>
              </a:rPr>
              <a:t>penicillin</a:t>
            </a:r>
            <a:r>
              <a:rPr lang="en-US" dirty="0" smtClean="0"/>
              <a:t> that could </a:t>
            </a:r>
            <a:r>
              <a:rPr lang="en-US" b="1" dirty="0" smtClean="0"/>
              <a:t>destroyed</a:t>
            </a:r>
            <a:r>
              <a:rPr lang="en-US" dirty="0" smtClean="0"/>
              <a:t> several pathogenic bacteria.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770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S. A. Waksman </a:t>
            </a:r>
            <a:r>
              <a:rPr lang="en-US" dirty="0" smtClean="0"/>
              <a:t>at Rutgers university, USA </a:t>
            </a:r>
            <a:r>
              <a:rPr lang="en-US" b="1" dirty="0" smtClean="0"/>
              <a:t>discovered</a:t>
            </a:r>
            <a:r>
              <a:rPr lang="en-US" dirty="0" smtClean="0"/>
              <a:t> another antibiotic </a:t>
            </a:r>
            <a:r>
              <a:rPr lang="en-US" dirty="0" smtClean="0">
                <a:solidFill>
                  <a:srgbClr val="FF0000"/>
                </a:solidFill>
              </a:rPr>
              <a:t>streptomycin</a:t>
            </a:r>
            <a:r>
              <a:rPr lang="en-US" dirty="0" smtClean="0"/>
              <a:t>, </a:t>
            </a:r>
            <a:r>
              <a:rPr lang="en-US" b="1" dirty="0" smtClean="0"/>
              <a:t>produced</a:t>
            </a:r>
            <a:r>
              <a:rPr lang="en-US" dirty="0" smtClean="0"/>
              <a:t> by two strains of </a:t>
            </a:r>
            <a:r>
              <a:rPr lang="en-US" dirty="0" err="1" smtClean="0">
                <a:solidFill>
                  <a:srgbClr val="FF0000"/>
                </a:solidFill>
              </a:rPr>
              <a:t>actinomycetes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streptomyces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griseus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Major contribution in the search for MO producing </a:t>
            </a:r>
            <a:r>
              <a:rPr lang="en-US" dirty="0" smtClean="0">
                <a:solidFill>
                  <a:srgbClr val="FF0000"/>
                </a:solidFill>
              </a:rPr>
              <a:t>antibiotics</a:t>
            </a:r>
            <a:r>
              <a:rPr lang="en-US" dirty="0" smtClean="0"/>
              <a:t> came from </a:t>
            </a:r>
            <a:r>
              <a:rPr lang="en-US" dirty="0" err="1" smtClean="0"/>
              <a:t>waksman</a:t>
            </a:r>
            <a:r>
              <a:rPr lang="en-US" dirty="0" smtClean="0"/>
              <a:t>, who showed that </a:t>
            </a:r>
            <a:r>
              <a:rPr lang="en-US" dirty="0" err="1" smtClean="0">
                <a:solidFill>
                  <a:srgbClr val="FF0000"/>
                </a:solidFill>
              </a:rPr>
              <a:t>actinomycetes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prolific </a:t>
            </a:r>
            <a:r>
              <a:rPr lang="en-US" b="1" dirty="0" smtClean="0"/>
              <a:t>producers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variety of antibiotics</a:t>
            </a:r>
            <a:r>
              <a:rPr lang="en-US" dirty="0" smtClean="0"/>
              <a:t>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768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Pharmaceutical Application of microbiology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smtClean="0"/>
              <a:t>Production of antibiotics:</a:t>
            </a:r>
          </a:p>
          <a:p>
            <a:pPr marL="400050" lvl="1" indent="0" algn="just">
              <a:buNone/>
            </a:pPr>
            <a:r>
              <a:rPr lang="en-US" dirty="0" smtClean="0"/>
              <a:t>Today’s 2/3</a:t>
            </a:r>
            <a:r>
              <a:rPr lang="en-US" baseline="30000" dirty="0" smtClean="0"/>
              <a:t>rd</a:t>
            </a:r>
            <a:r>
              <a:rPr lang="en-US" dirty="0" smtClean="0"/>
              <a:t> of antibiotics are produced from MO.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b="1" dirty="0" smtClean="0"/>
              <a:t>Penicillin</a:t>
            </a:r>
            <a:r>
              <a:rPr lang="en-US" dirty="0" smtClean="0"/>
              <a:t> from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penicillium</a:t>
            </a:r>
            <a:r>
              <a:rPr lang="en-US" dirty="0" smtClean="0"/>
              <a:t> species, </a:t>
            </a:r>
          </a:p>
          <a:p>
            <a:pPr marL="400050" lvl="1" indent="0" algn="just">
              <a:buNone/>
            </a:pPr>
            <a:r>
              <a:rPr lang="en-US" b="1" dirty="0"/>
              <a:t>	</a:t>
            </a:r>
            <a:r>
              <a:rPr lang="en-US" b="1" dirty="0" smtClean="0"/>
              <a:t>Streptomycin</a:t>
            </a:r>
            <a:r>
              <a:rPr lang="en-US" dirty="0" smtClean="0"/>
              <a:t> from </a:t>
            </a:r>
            <a:r>
              <a:rPr lang="en-US" i="1" dirty="0" err="1" smtClean="0">
                <a:solidFill>
                  <a:srgbClr val="FF0000"/>
                </a:solidFill>
              </a:rPr>
              <a:t>streptomyces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griseus</a:t>
            </a:r>
            <a:r>
              <a:rPr lang="en-US" i="1" dirty="0" smtClean="0"/>
              <a:t>, 	</a:t>
            </a:r>
            <a:r>
              <a:rPr lang="en-US" b="1" dirty="0" smtClean="0"/>
              <a:t>Tetracycline</a:t>
            </a:r>
            <a:r>
              <a:rPr lang="en-US" dirty="0" smtClean="0"/>
              <a:t> from 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streptomyces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aureofaciens</a:t>
            </a:r>
            <a:r>
              <a:rPr lang="en-US" i="1" dirty="0" smtClean="0"/>
              <a:t>, 	</a:t>
            </a:r>
            <a:r>
              <a:rPr lang="en-US" b="1" dirty="0" smtClean="0"/>
              <a:t>chloramphenicol</a:t>
            </a:r>
            <a:r>
              <a:rPr lang="en-US" i="1" dirty="0" smtClean="0"/>
              <a:t> from </a:t>
            </a:r>
            <a:r>
              <a:rPr lang="en-US" i="1" dirty="0" err="1" smtClean="0">
                <a:solidFill>
                  <a:srgbClr val="FF0000"/>
                </a:solidFill>
              </a:rPr>
              <a:t>streptomyces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venezuelae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800" b="1" dirty="0" smtClean="0"/>
              <a:t>2</a:t>
            </a:r>
            <a:r>
              <a:rPr lang="en-US" sz="2800" dirty="0" smtClean="0"/>
              <a:t>. </a:t>
            </a:r>
            <a:r>
              <a:rPr lang="en-US" sz="2800" b="1" dirty="0" smtClean="0"/>
              <a:t>Production of enzymes, vaccines, bio surfactants,    </a:t>
            </a:r>
          </a:p>
          <a:p>
            <a:pPr marL="0" indent="0" algn="just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alcohol and other pharmaceutical product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1509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5165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/>
              <a:t>3. Diagnosis of disease and </a:t>
            </a:r>
            <a:r>
              <a:rPr lang="en-US" b="1" dirty="0" smtClean="0"/>
              <a:t>treatment</a:t>
            </a:r>
          </a:p>
          <a:p>
            <a:pPr marL="0" indent="0" algn="just">
              <a:buNone/>
            </a:pPr>
            <a:r>
              <a:rPr lang="en-US" u="sng" dirty="0" smtClean="0"/>
              <a:t>Antibiotic susceptibility testing </a:t>
            </a:r>
            <a:r>
              <a:rPr lang="en-US" dirty="0" smtClean="0"/>
              <a:t>is mainly used for </a:t>
            </a:r>
            <a:r>
              <a:rPr lang="en-US" dirty="0" smtClean="0">
                <a:solidFill>
                  <a:srgbClr val="FF0000"/>
                </a:solidFill>
              </a:rPr>
              <a:t>selection of antibiotic </a:t>
            </a:r>
            <a:r>
              <a:rPr lang="en-US" dirty="0" smtClean="0"/>
              <a:t>for treatment of </a:t>
            </a:r>
            <a:r>
              <a:rPr lang="en-US" dirty="0" smtClean="0">
                <a:solidFill>
                  <a:srgbClr val="FF0000"/>
                </a:solidFill>
              </a:rPr>
              <a:t>microbial infection.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 smtClean="0"/>
              <a:t>4</a:t>
            </a:r>
            <a:r>
              <a:rPr lang="en-US" b="1" dirty="0"/>
              <a:t>. Sterile product </a:t>
            </a:r>
            <a:r>
              <a:rPr lang="en-US" b="1" dirty="0" smtClean="0"/>
              <a:t>preparation</a:t>
            </a:r>
          </a:p>
          <a:p>
            <a:pPr marL="0" indent="0" algn="just">
              <a:buNone/>
            </a:pPr>
            <a:r>
              <a:rPr lang="en-US" dirty="0" smtClean="0"/>
              <a:t>It deal with preparation of 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-Sterile room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-Aseptic technics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-detection of microbes by sampling and sterility testing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- Settle plates, contact plates and air sampling techniques are used for </a:t>
            </a:r>
            <a:r>
              <a:rPr lang="en-US" dirty="0" smtClean="0">
                <a:solidFill>
                  <a:srgbClr val="FF0000"/>
                </a:solidFill>
              </a:rPr>
              <a:t>detection of MO in sterile room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374603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667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 smtClean="0"/>
              <a:t>Sterilization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Dry heat sterilization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-Wet heat sterilization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-Membrane filtration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-Gaseous sterilization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-Chemical sterilization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All the sterilization process are </a:t>
            </a:r>
            <a:r>
              <a:rPr lang="en-US" b="1" dirty="0" smtClean="0"/>
              <a:t>validated using </a:t>
            </a:r>
            <a:r>
              <a:rPr lang="en-US" dirty="0" smtClean="0">
                <a:solidFill>
                  <a:srgbClr val="FF0000"/>
                </a:solidFill>
              </a:rPr>
              <a:t>biological indicators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847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Biological indicators: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Wet heat sterilization- </a:t>
            </a:r>
            <a:r>
              <a:rPr lang="en-US" i="1" dirty="0" smtClean="0">
                <a:solidFill>
                  <a:srgbClr val="FF0000"/>
                </a:solidFill>
              </a:rPr>
              <a:t>Bacillus </a:t>
            </a:r>
            <a:r>
              <a:rPr lang="en-US" i="1" dirty="0" err="1" smtClean="0">
                <a:solidFill>
                  <a:srgbClr val="FF0000"/>
                </a:solidFill>
              </a:rPr>
              <a:t>stearothermophilus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Dry heat sterilization-</a:t>
            </a:r>
            <a:r>
              <a:rPr lang="en-US" dirty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Bacillus </a:t>
            </a:r>
            <a:r>
              <a:rPr lang="en-US" i="1" dirty="0" err="1" smtClean="0">
                <a:solidFill>
                  <a:srgbClr val="FF0000"/>
                </a:solidFill>
              </a:rPr>
              <a:t>subtilus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Radiation sterilization-</a:t>
            </a:r>
            <a:r>
              <a:rPr lang="en-US" dirty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Bacillus </a:t>
            </a:r>
            <a:r>
              <a:rPr lang="en-US" i="1" dirty="0" err="1" smtClean="0">
                <a:solidFill>
                  <a:srgbClr val="FF0000"/>
                </a:solidFill>
              </a:rPr>
              <a:t>pumilis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Membrane filtration</a:t>
            </a:r>
            <a:r>
              <a:rPr lang="en-US" i="1" dirty="0" smtClean="0">
                <a:solidFill>
                  <a:srgbClr val="FF0000"/>
                </a:solidFill>
              </a:rPr>
              <a:t>- Pseudomonas </a:t>
            </a:r>
            <a:r>
              <a:rPr lang="en-US" i="1" dirty="0" err="1" smtClean="0">
                <a:solidFill>
                  <a:srgbClr val="FF0000"/>
                </a:solidFill>
              </a:rPr>
              <a:t>diminuta</a:t>
            </a:r>
            <a:r>
              <a:rPr lang="en-US" i="1" dirty="0" smtClean="0">
                <a:solidFill>
                  <a:srgbClr val="FF0000"/>
                </a:solidFill>
              </a:rPr>
              <a:t> etc.</a:t>
            </a:r>
            <a:endParaRPr lang="en-IN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7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         CONTRIBUTION OF SCIENTIST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103" y="0"/>
            <a:ext cx="658871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6</a:t>
            </a:r>
            <a:r>
              <a:rPr lang="en-US" b="1" dirty="0"/>
              <a:t>. Steroid </a:t>
            </a:r>
            <a:r>
              <a:rPr lang="en-US" b="1" dirty="0" smtClean="0"/>
              <a:t>biotransformation:</a:t>
            </a:r>
          </a:p>
          <a:p>
            <a:pPr marL="0" indent="0">
              <a:buNone/>
            </a:pPr>
            <a:r>
              <a:rPr lang="en-US" dirty="0" smtClean="0"/>
              <a:t>- Imp steroids can e </a:t>
            </a:r>
            <a:r>
              <a:rPr lang="en-US" b="1" dirty="0" smtClean="0"/>
              <a:t>produced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microbiological 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transformation</a:t>
            </a:r>
            <a:r>
              <a:rPr lang="en-US" dirty="0" smtClean="0"/>
              <a:t> of </a:t>
            </a:r>
            <a:r>
              <a:rPr lang="en-US" b="1" dirty="0" smtClean="0"/>
              <a:t>naturally occurring steroids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9838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7. Identification of </a:t>
            </a:r>
            <a:r>
              <a:rPr lang="en-US" b="1" dirty="0" smtClean="0"/>
              <a:t>MO</a:t>
            </a:r>
          </a:p>
          <a:p>
            <a:pPr marL="0" indent="0" algn="just">
              <a:buNone/>
            </a:pPr>
            <a:r>
              <a:rPr lang="en-US" b="1" dirty="0" smtClean="0"/>
              <a:t>- </a:t>
            </a:r>
            <a:r>
              <a:rPr lang="en-US" dirty="0" smtClean="0"/>
              <a:t>MO are </a:t>
            </a:r>
            <a:r>
              <a:rPr lang="en-US" b="1" dirty="0" smtClean="0"/>
              <a:t>isolated and identified </a:t>
            </a:r>
            <a:r>
              <a:rPr lang="en-US" dirty="0" smtClean="0"/>
              <a:t>by</a:t>
            </a:r>
          </a:p>
          <a:p>
            <a:pPr marL="0" indent="0" algn="just">
              <a:buNone/>
            </a:pPr>
            <a:r>
              <a:rPr lang="en-US" dirty="0" smtClean="0"/>
              <a:t> 	- </a:t>
            </a:r>
            <a:r>
              <a:rPr lang="en-US" sz="2800" dirty="0" smtClean="0">
                <a:solidFill>
                  <a:srgbClr val="FF0000"/>
                </a:solidFill>
              </a:rPr>
              <a:t>Morphological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- Biochemical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- Cultural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-Microscopic characteristic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genetic 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study</a:t>
            </a:r>
            <a:r>
              <a:rPr lang="en-US" sz="2800" dirty="0" smtClean="0"/>
              <a:t>.</a:t>
            </a:r>
            <a:endParaRPr lang="en-IN" sz="2800" dirty="0"/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372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/>
              <a:t>8. Testing of </a:t>
            </a:r>
            <a:r>
              <a:rPr lang="en-US" b="1" dirty="0" smtClean="0"/>
              <a:t>Pharmaceutical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en-US" b="1" dirty="0" smtClean="0"/>
              <a:t>Microbiological assay of antibiotics- </a:t>
            </a:r>
            <a:r>
              <a:rPr lang="en-US" dirty="0" smtClean="0">
                <a:solidFill>
                  <a:srgbClr val="FF0000"/>
                </a:solidFill>
              </a:rPr>
              <a:t>Compared test antibiotics with standard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- Evaluation of disinfectant-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Compared test </a:t>
            </a:r>
            <a:r>
              <a:rPr lang="en-US" dirty="0" smtClean="0">
                <a:solidFill>
                  <a:srgbClr val="FF0000"/>
                </a:solidFill>
              </a:rPr>
              <a:t>disinfectant with standard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- Antimicrobial preservative efficacy testing-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Compared test </a:t>
            </a:r>
            <a:r>
              <a:rPr lang="en-US" dirty="0" smtClean="0">
                <a:solidFill>
                  <a:srgbClr val="FF0000"/>
                </a:solidFill>
              </a:rPr>
              <a:t>preservative with </a:t>
            </a:r>
            <a:r>
              <a:rPr lang="en-US" dirty="0">
                <a:solidFill>
                  <a:srgbClr val="FF0000"/>
                </a:solidFill>
              </a:rPr>
              <a:t>standard</a:t>
            </a:r>
            <a:r>
              <a:rPr lang="en-US" dirty="0" smtClean="0"/>
              <a:t>  one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-Endotoxin or </a:t>
            </a:r>
            <a:r>
              <a:rPr lang="en-US" b="1" dirty="0" err="1" smtClean="0"/>
              <a:t>Pyrogens</a:t>
            </a:r>
            <a:r>
              <a:rPr lang="en-US" b="1" dirty="0" smtClean="0"/>
              <a:t> testing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-</a:t>
            </a:r>
            <a:r>
              <a:rPr lang="en-US" b="1" dirty="0" smtClean="0"/>
              <a:t>Test for support of the sterility assurance system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e.g. Bio burden testing-  Determination of </a:t>
            </a:r>
            <a:r>
              <a:rPr lang="en-US" dirty="0" smtClean="0">
                <a:solidFill>
                  <a:srgbClr val="FF0000"/>
                </a:solidFill>
              </a:rPr>
              <a:t>No of MO in 	product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------Pre-sterilization count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-----post-sterilization count 	</a:t>
            </a:r>
            <a:endParaRPr lang="en-IN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253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</a:t>
            </a:r>
            <a:r>
              <a:rPr lang="en-US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Dr. </a:t>
            </a:r>
            <a:r>
              <a:rPr lang="en-US" dirty="0" err="1" smtClean="0"/>
              <a:t>Chandrakant</a:t>
            </a:r>
            <a:r>
              <a:rPr lang="en-US" dirty="0" smtClean="0"/>
              <a:t> </a:t>
            </a:r>
            <a:r>
              <a:rPr lang="en-US" dirty="0" err="1" smtClean="0"/>
              <a:t>Kokare</a:t>
            </a:r>
            <a:r>
              <a:rPr lang="en-US" dirty="0" smtClean="0"/>
              <a:t>. </a:t>
            </a:r>
            <a:r>
              <a:rPr lang="en-US" dirty="0" err="1" smtClean="0"/>
              <a:t>Pharmaceuitical</a:t>
            </a:r>
            <a:r>
              <a:rPr lang="en-US" dirty="0" smtClean="0"/>
              <a:t> microbiology. Principal and applications. </a:t>
            </a:r>
            <a:r>
              <a:rPr lang="en-US" b="1" dirty="0" smtClean="0"/>
              <a:t>Page No-1.7 to 1.11 and 2.1 to 2.12.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190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Examine the blood of patients </a:t>
            </a:r>
            <a:r>
              <a:rPr lang="en-US" dirty="0" smtClean="0">
                <a:solidFill>
                  <a:srgbClr val="FF0000"/>
                </a:solidFill>
              </a:rPr>
              <a:t>suffering from plague</a:t>
            </a:r>
            <a:r>
              <a:rPr lang="en-US" dirty="0" smtClean="0"/>
              <a:t> under microscope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observed countless masses of small </a:t>
            </a:r>
            <a:r>
              <a:rPr lang="en-US" dirty="0" smtClean="0">
                <a:solidFill>
                  <a:srgbClr val="FF0000"/>
                </a:solidFill>
              </a:rPr>
              <a:t>worms.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rgbClr val="FF0000"/>
                </a:solidFill>
              </a:rPr>
              <a:t>causative agent of plague </a:t>
            </a:r>
            <a:r>
              <a:rPr lang="en-US" dirty="0" smtClean="0"/>
              <a:t> 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57200"/>
            <a:ext cx="868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Athanasius </a:t>
            </a:r>
            <a:r>
              <a:rPr lang="en-US" sz="3600" b="1" dirty="0" err="1" smtClean="0"/>
              <a:t>Kircher</a:t>
            </a:r>
            <a:r>
              <a:rPr lang="en-US" sz="3600" b="1" dirty="0" smtClean="0"/>
              <a:t> </a:t>
            </a:r>
            <a:r>
              <a:rPr lang="en-US" sz="3600" b="1" dirty="0"/>
              <a:t>(1602-1680)</a:t>
            </a:r>
            <a:endParaRPr lang="en-IN" sz="3600" b="1" dirty="0"/>
          </a:p>
          <a:p>
            <a:endParaRPr lang="en-US" sz="4400" dirty="0"/>
          </a:p>
          <a:p>
            <a:endParaRPr lang="en-IN" sz="4400" dirty="0"/>
          </a:p>
        </p:txBody>
      </p:sp>
      <p:sp>
        <p:nvSpPr>
          <p:cNvPr id="5" name="Down Arrow 4"/>
          <p:cNvSpPr/>
          <p:nvPr/>
        </p:nvSpPr>
        <p:spPr>
          <a:xfrm>
            <a:off x="2209800" y="35814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971800" y="4800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089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Robert Hook (1635-1703)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Developed a </a:t>
            </a:r>
            <a:r>
              <a:rPr lang="en-US" dirty="0" smtClean="0">
                <a:solidFill>
                  <a:srgbClr val="FF0000"/>
                </a:solidFill>
              </a:rPr>
              <a:t>compound microscope </a:t>
            </a:r>
            <a:r>
              <a:rPr lang="en-US" dirty="0" smtClean="0"/>
              <a:t>with multiple lenses and described the </a:t>
            </a:r>
            <a:r>
              <a:rPr lang="en-US" b="1" dirty="0" smtClean="0"/>
              <a:t>world of microbes.</a:t>
            </a:r>
            <a:endParaRPr lang="en-IN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287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13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		Antony Van </a:t>
            </a:r>
            <a:r>
              <a:rPr lang="en-US" b="1" dirty="0" err="1" smtClean="0"/>
              <a:t>Leeuwehoek</a:t>
            </a:r>
            <a:r>
              <a:rPr lang="en-US" b="1" dirty="0" smtClean="0"/>
              <a:t> (1632-1723)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He  was the 1st to observe and accurately describe the </a:t>
            </a:r>
            <a:r>
              <a:rPr lang="en-US" dirty="0" smtClean="0">
                <a:solidFill>
                  <a:srgbClr val="FF0000"/>
                </a:solidFill>
              </a:rPr>
              <a:t>shape of human RBCs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 also observed and measured a large number of </a:t>
            </a:r>
            <a:r>
              <a:rPr lang="en-US" dirty="0" smtClean="0">
                <a:solidFill>
                  <a:srgbClr val="FF0000"/>
                </a:solidFill>
              </a:rPr>
              <a:t>minute living organisms</a:t>
            </a:r>
            <a:r>
              <a:rPr lang="en-US" dirty="0" smtClean="0"/>
              <a:t> including </a:t>
            </a:r>
            <a:r>
              <a:rPr lang="en-US" b="1" dirty="0" smtClean="0"/>
              <a:t>bacteria</a:t>
            </a:r>
            <a:r>
              <a:rPr lang="en-US" dirty="0" smtClean="0"/>
              <a:t> and </a:t>
            </a:r>
            <a:r>
              <a:rPr lang="en-US" b="1" dirty="0" smtClean="0"/>
              <a:t>protozoa</a:t>
            </a:r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524000" cy="199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407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Spontaneous generation (abiogenesis)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Scientist and philosophers were in </a:t>
            </a:r>
            <a:r>
              <a:rPr lang="en-US" dirty="0" smtClean="0">
                <a:solidFill>
                  <a:srgbClr val="FF0000"/>
                </a:solidFill>
              </a:rPr>
              <a:t>deep disagreement</a:t>
            </a:r>
            <a:r>
              <a:rPr lang="en-US" dirty="0" smtClean="0"/>
              <a:t> over controversial concept of spontaneous generation.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Many people living in the </a:t>
            </a:r>
            <a:r>
              <a:rPr lang="en-US" dirty="0" smtClean="0">
                <a:solidFill>
                  <a:srgbClr val="FF0000"/>
                </a:solidFill>
              </a:rPr>
              <a:t>seventeenth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eighteenth</a:t>
            </a:r>
            <a:r>
              <a:rPr lang="en-US" dirty="0" smtClean="0"/>
              <a:t> centuries believed in 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r>
              <a:rPr lang="en-US" dirty="0" smtClean="0"/>
              <a:t>	the </a:t>
            </a:r>
            <a:r>
              <a:rPr lang="en-US" dirty="0" smtClean="0">
                <a:solidFill>
                  <a:srgbClr val="FF0000"/>
                </a:solidFill>
              </a:rPr>
              <a:t>ability of living creature to arise from </a:t>
            </a:r>
            <a:r>
              <a:rPr lang="en-US" b="1" dirty="0" smtClean="0"/>
              <a:t>non-living matter </a:t>
            </a:r>
            <a:r>
              <a:rPr lang="en-US" dirty="0" smtClean="0"/>
              <a:t>such as dead animals, meats or broth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4038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9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Experiment to prove and disapprove abiogenesis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Francesco </a:t>
            </a:r>
            <a:r>
              <a:rPr lang="en-US" dirty="0" err="1" smtClean="0"/>
              <a:t>Redii</a:t>
            </a:r>
            <a:r>
              <a:rPr lang="en-US" dirty="0" smtClean="0"/>
              <a:t> (1629-1679)-</a:t>
            </a:r>
            <a:r>
              <a:rPr lang="en-US" dirty="0" smtClean="0">
                <a:solidFill>
                  <a:srgbClr val="FF0000"/>
                </a:solidFill>
              </a:rPr>
              <a:t>Disapprove</a:t>
            </a:r>
          </a:p>
          <a:p>
            <a:r>
              <a:rPr lang="en-US" dirty="0" smtClean="0"/>
              <a:t>John Needham (1713-1781)- </a:t>
            </a:r>
            <a:r>
              <a:rPr lang="en-US" dirty="0" smtClean="0">
                <a:solidFill>
                  <a:srgbClr val="FF0000"/>
                </a:solidFill>
              </a:rPr>
              <a:t>Support</a:t>
            </a:r>
          </a:p>
          <a:p>
            <a:r>
              <a:rPr lang="en-US" dirty="0" smtClean="0"/>
              <a:t>Louis </a:t>
            </a:r>
            <a:r>
              <a:rPr lang="en-US" dirty="0" err="1" smtClean="0"/>
              <a:t>pasteur</a:t>
            </a:r>
            <a:r>
              <a:rPr lang="en-US" dirty="0" smtClean="0"/>
              <a:t> (1822-1895)- </a:t>
            </a:r>
            <a:r>
              <a:rPr lang="en-US" dirty="0" smtClean="0">
                <a:solidFill>
                  <a:srgbClr val="FF0000"/>
                </a:solidFill>
              </a:rPr>
              <a:t>Strongly disapprove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22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1565</Words>
  <Application>Microsoft Office PowerPoint</Application>
  <PresentationFormat>On-screen Show (4:3)</PresentationFormat>
  <Paragraphs>270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 Introduction, History &amp; Pharmaceutical Application Of Microbiology</vt:lpstr>
      <vt:lpstr>Introduction</vt:lpstr>
      <vt:lpstr>History</vt:lpstr>
      <vt:lpstr>Slide 4</vt:lpstr>
      <vt:lpstr>Slide 5</vt:lpstr>
      <vt:lpstr>              Robert Hook (1635-1703)</vt:lpstr>
      <vt:lpstr>  Antony Van Leeuwehoek (1632-1723) </vt:lpstr>
      <vt:lpstr>Spontaneous generation (abiogenesis)</vt:lpstr>
      <vt:lpstr>Experiment to prove and disapprove abiogenesis </vt:lpstr>
      <vt:lpstr> Francesco Redii (1629-1679)-Disapprove </vt:lpstr>
      <vt:lpstr>John Needham (1713-1781)- Support </vt:lpstr>
      <vt:lpstr>  Louis pasteur (1822-1895)- Strongly disapprove  </vt:lpstr>
      <vt:lpstr>Louis Pasteur experiment 1 GUN COTTON EXPERIMENT</vt:lpstr>
      <vt:lpstr>Slide 14</vt:lpstr>
      <vt:lpstr>Slide 15</vt:lpstr>
      <vt:lpstr>Slide 16</vt:lpstr>
      <vt:lpstr>Slide 17</vt:lpstr>
      <vt:lpstr>Exp No 3: Pasture study on beer and wine fermentation Pasteurization????</vt:lpstr>
      <vt:lpstr>Exp No 4: Aerobic, anaerobic and facultative anaerobics</vt:lpstr>
      <vt:lpstr>Opening of field of sterilization by the Pasteur</vt:lpstr>
      <vt:lpstr>Tyndallisation</vt:lpstr>
      <vt:lpstr>Principal of immunization demonstrated by Pasteur Learn from failure</vt:lpstr>
      <vt:lpstr>Slide 23</vt:lpstr>
      <vt:lpstr>Slide 24</vt:lpstr>
      <vt:lpstr>Slide 25</vt:lpstr>
      <vt:lpstr>Robert Koch and Anthrax</vt:lpstr>
      <vt:lpstr>Slide 27</vt:lpstr>
      <vt:lpstr>Slide 28</vt:lpstr>
      <vt:lpstr>Koch’s Postulates</vt:lpstr>
      <vt:lpstr>Germ theory of disease </vt:lpstr>
      <vt:lpstr>Slide 31</vt:lpstr>
      <vt:lpstr>Slide 32</vt:lpstr>
      <vt:lpstr>Discovery of chemotherapeutic agents</vt:lpstr>
      <vt:lpstr>Slide 34</vt:lpstr>
      <vt:lpstr>Slide 35</vt:lpstr>
      <vt:lpstr>Pharmaceutical Application of microbiology</vt:lpstr>
      <vt:lpstr>Slide 37</vt:lpstr>
      <vt:lpstr>Slide 38</vt:lpstr>
      <vt:lpstr>Slide 39</vt:lpstr>
      <vt:lpstr>Slide 40</vt:lpstr>
      <vt:lpstr>Slide 41</vt:lpstr>
      <vt:lpstr>Slide 42</vt:lpstr>
      <vt:lpstr>Reference: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history of microbiology</dc:title>
  <dc:creator>SAMSUNG</dc:creator>
  <cp:lastModifiedBy>sufiyan</cp:lastModifiedBy>
  <cp:revision>117</cp:revision>
  <dcterms:created xsi:type="dcterms:W3CDTF">2006-08-16T00:00:00Z</dcterms:created>
  <dcterms:modified xsi:type="dcterms:W3CDTF">2015-02-06T09:58:08Z</dcterms:modified>
</cp:coreProperties>
</file>