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8" r:id="rId3"/>
    <p:sldId id="257" r:id="rId4"/>
    <p:sldId id="259" r:id="rId5"/>
    <p:sldId id="260" r:id="rId6"/>
    <p:sldId id="262" r:id="rId7"/>
    <p:sldId id="261"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D8BBB-3759-4A1A-87C2-1F030AA622F1}" type="datetimeFigureOut">
              <a:rPr lang="en-IN" smtClean="0"/>
              <a:pPr/>
              <a:t>03-09-2014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00F8089-4EE4-4F3C-AC3A-9ED184DD0363}"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D8BBB-3759-4A1A-87C2-1F030AA622F1}" type="datetimeFigureOut">
              <a:rPr lang="en-IN" smtClean="0"/>
              <a:pPr/>
              <a:t>03-09-2014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F8089-4EE4-4F3C-AC3A-9ED184DD036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Digestive system</a:t>
            </a:r>
            <a:endParaRPr lang="en-IN" dirty="0"/>
          </a:p>
        </p:txBody>
      </p:sp>
      <p:sp>
        <p:nvSpPr>
          <p:cNvPr id="3" name="Subtitle 2"/>
          <p:cNvSpPr>
            <a:spLocks noGrp="1"/>
          </p:cNvSpPr>
          <p:nvPr>
            <p:ph type="subTitle" idx="1"/>
          </p:nvPr>
        </p:nvSpPr>
        <p:spPr/>
        <p:txBody>
          <a:bodyPr>
            <a:normAutofit fontScale="70000" lnSpcReduction="20000"/>
          </a:bodyPr>
          <a:lstStyle/>
          <a:p>
            <a:r>
              <a:rPr lang="en-US" dirty="0" smtClean="0"/>
              <a:t>Presented by—</a:t>
            </a:r>
          </a:p>
          <a:p>
            <a:r>
              <a:rPr lang="en-US" dirty="0" err="1" smtClean="0">
                <a:solidFill>
                  <a:srgbClr val="FF0000"/>
                </a:solidFill>
              </a:rPr>
              <a:t>Mirza</a:t>
            </a:r>
            <a:r>
              <a:rPr lang="en-US" dirty="0" smtClean="0">
                <a:solidFill>
                  <a:srgbClr val="FF0000"/>
                </a:solidFill>
              </a:rPr>
              <a:t> </a:t>
            </a:r>
            <a:r>
              <a:rPr lang="en-US" dirty="0" err="1" smtClean="0">
                <a:solidFill>
                  <a:srgbClr val="FF0000"/>
                </a:solidFill>
              </a:rPr>
              <a:t>Salman</a:t>
            </a:r>
            <a:r>
              <a:rPr lang="en-US" dirty="0" smtClean="0">
                <a:solidFill>
                  <a:srgbClr val="FF0000"/>
                </a:solidFill>
              </a:rPr>
              <a:t> </a:t>
            </a:r>
            <a:r>
              <a:rPr lang="en-US" dirty="0" err="1" smtClean="0">
                <a:solidFill>
                  <a:srgbClr val="FF0000"/>
                </a:solidFill>
              </a:rPr>
              <a:t>Baig</a:t>
            </a:r>
            <a:endParaRPr lang="en-US" dirty="0" smtClean="0">
              <a:solidFill>
                <a:srgbClr val="FF0000"/>
              </a:solidFill>
            </a:endParaRPr>
          </a:p>
          <a:p>
            <a:r>
              <a:rPr lang="en-US" dirty="0" smtClean="0"/>
              <a:t>Faculty of Pharmacy </a:t>
            </a:r>
          </a:p>
          <a:p>
            <a:r>
              <a:rPr lang="en-US" dirty="0" smtClean="0"/>
              <a:t>School of Pharmacy </a:t>
            </a:r>
          </a:p>
          <a:p>
            <a:r>
              <a:rPr lang="en-US" dirty="0" smtClean="0"/>
              <a:t>AIKTC, New </a:t>
            </a:r>
            <a:r>
              <a:rPr lang="en-US" dirty="0" err="1" smtClean="0"/>
              <a:t>Panvel</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n-IN" b="1" dirty="0" smtClean="0"/>
              <a:t>NERVE SUPPLY TO GIT</a:t>
            </a:r>
            <a:endParaRPr lang="en-IN" dirty="0"/>
          </a:p>
        </p:txBody>
      </p:sp>
      <p:sp>
        <p:nvSpPr>
          <p:cNvPr id="3" name="Content Placeholder 2"/>
          <p:cNvSpPr>
            <a:spLocks noGrp="1"/>
          </p:cNvSpPr>
          <p:nvPr>
            <p:ph idx="1"/>
          </p:nvPr>
        </p:nvSpPr>
        <p:spPr>
          <a:xfrm>
            <a:off x="457200" y="1124744"/>
            <a:ext cx="8507288" cy="4669979"/>
          </a:xfrm>
        </p:spPr>
        <p:txBody>
          <a:bodyPr>
            <a:normAutofit fontScale="85000" lnSpcReduction="10000"/>
          </a:bodyPr>
          <a:lstStyle/>
          <a:p>
            <a:pPr>
              <a:buNone/>
            </a:pPr>
            <a:r>
              <a:rPr lang="en-IN" b="1" dirty="0" smtClean="0"/>
              <a:t>The parasympathetic supply.</a:t>
            </a:r>
          </a:p>
          <a:p>
            <a:r>
              <a:rPr lang="en-IN" dirty="0" smtClean="0"/>
              <a:t> This supply to most of the alimentary tract is provided by one pair of cranial nerves, the </a:t>
            </a:r>
            <a:r>
              <a:rPr lang="en-IN" i="1" dirty="0" err="1" smtClean="0">
                <a:solidFill>
                  <a:srgbClr val="FF0000"/>
                </a:solidFill>
              </a:rPr>
              <a:t>vagus</a:t>
            </a:r>
            <a:r>
              <a:rPr lang="en-IN" i="1" dirty="0" smtClean="0">
                <a:solidFill>
                  <a:srgbClr val="FF0000"/>
                </a:solidFill>
              </a:rPr>
              <a:t> nerves</a:t>
            </a:r>
            <a:r>
              <a:rPr lang="en-IN" i="1" dirty="0" smtClean="0"/>
              <a:t>. </a:t>
            </a:r>
          </a:p>
          <a:p>
            <a:r>
              <a:rPr lang="en-IN" i="1" dirty="0" smtClean="0"/>
              <a:t>Stimulation causes smooth muscle </a:t>
            </a:r>
            <a:r>
              <a:rPr lang="en-IN" dirty="0" smtClean="0"/>
              <a:t>contraction and the secretion of digestive juices. </a:t>
            </a:r>
          </a:p>
          <a:p>
            <a:r>
              <a:rPr lang="en-IN" dirty="0" smtClean="0"/>
              <a:t>The most distal part of the tract is supplied by </a:t>
            </a:r>
            <a:r>
              <a:rPr lang="en-IN" i="1" dirty="0" smtClean="0">
                <a:solidFill>
                  <a:srgbClr val="FF0000"/>
                </a:solidFill>
              </a:rPr>
              <a:t>sacral nerves</a:t>
            </a:r>
          </a:p>
          <a:p>
            <a:pPr>
              <a:buNone/>
            </a:pPr>
            <a:r>
              <a:rPr lang="en-IN" b="1" dirty="0" smtClean="0"/>
              <a:t>The sympathetic supply. </a:t>
            </a:r>
          </a:p>
          <a:p>
            <a:r>
              <a:rPr lang="en-IN" dirty="0" smtClean="0"/>
              <a:t>This is provided by numerous nerves which emerge from the spinal cord in the thoracic and lumbar regions</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BLOOD SUPPLY TO GIT</a:t>
            </a:r>
            <a:endParaRPr lang="en-IN" dirty="0"/>
          </a:p>
        </p:txBody>
      </p:sp>
      <p:sp>
        <p:nvSpPr>
          <p:cNvPr id="3" name="Content Placeholder 2"/>
          <p:cNvSpPr>
            <a:spLocks noGrp="1"/>
          </p:cNvSpPr>
          <p:nvPr>
            <p:ph idx="1"/>
          </p:nvPr>
        </p:nvSpPr>
        <p:spPr/>
        <p:txBody>
          <a:bodyPr>
            <a:normAutofit/>
          </a:bodyPr>
          <a:lstStyle/>
          <a:p>
            <a:r>
              <a:rPr lang="en-IN" sz="4000" b="1" dirty="0" smtClean="0"/>
              <a:t>Arterial Blood supply</a:t>
            </a:r>
          </a:p>
          <a:p>
            <a:pPr>
              <a:buNone/>
            </a:pPr>
            <a:endParaRPr lang="en-IN" sz="4000" b="1" dirty="0" smtClean="0"/>
          </a:p>
          <a:p>
            <a:r>
              <a:rPr lang="en-IN" sz="4000" b="1" dirty="0" smtClean="0"/>
              <a:t>Venous drainage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Arterial Blood supply</a:t>
            </a:r>
            <a:endParaRPr lang="en-IN" dirty="0"/>
          </a:p>
        </p:txBody>
      </p:sp>
      <p:sp>
        <p:nvSpPr>
          <p:cNvPr id="3" name="Content Placeholder 2"/>
          <p:cNvSpPr>
            <a:spLocks noGrp="1"/>
          </p:cNvSpPr>
          <p:nvPr>
            <p:ph idx="1"/>
          </p:nvPr>
        </p:nvSpPr>
        <p:spPr/>
        <p:txBody>
          <a:bodyPr>
            <a:normAutofit/>
          </a:bodyPr>
          <a:lstStyle/>
          <a:p>
            <a:r>
              <a:rPr lang="en-IN" b="1" dirty="0" smtClean="0"/>
              <a:t>In the thorax. The oesophagus is supplied by paired </a:t>
            </a:r>
            <a:r>
              <a:rPr lang="en-IN" i="1" dirty="0" smtClean="0">
                <a:solidFill>
                  <a:srgbClr val="FF0000"/>
                </a:solidFill>
              </a:rPr>
              <a:t>oesophageal arteries</a:t>
            </a:r>
            <a:r>
              <a:rPr lang="en-IN" i="1" dirty="0" smtClean="0"/>
              <a:t>, </a:t>
            </a:r>
            <a:r>
              <a:rPr lang="en-IN" dirty="0" smtClean="0"/>
              <a:t>branches from the thoracic aorta.</a:t>
            </a:r>
          </a:p>
          <a:p>
            <a:r>
              <a:rPr lang="en-IN" b="1" dirty="0" smtClean="0"/>
              <a:t>In the abdomen and pelvis. The alimentary tract, pancreas, </a:t>
            </a:r>
            <a:r>
              <a:rPr lang="en-IN" dirty="0" smtClean="0"/>
              <a:t>liver and </a:t>
            </a:r>
            <a:r>
              <a:rPr lang="en-IN" dirty="0" err="1" smtClean="0"/>
              <a:t>biliary</a:t>
            </a:r>
            <a:r>
              <a:rPr lang="en-IN" dirty="0" smtClean="0"/>
              <a:t> tract are supplied by the unpaired branches from the aorta: the </a:t>
            </a:r>
            <a:r>
              <a:rPr lang="en-IN" i="1" dirty="0" err="1" smtClean="0">
                <a:solidFill>
                  <a:srgbClr val="FF0000"/>
                </a:solidFill>
              </a:rPr>
              <a:t>coeliac</a:t>
            </a:r>
            <a:r>
              <a:rPr lang="en-IN" i="1" dirty="0" smtClean="0">
                <a:solidFill>
                  <a:srgbClr val="FF0000"/>
                </a:solidFill>
              </a:rPr>
              <a:t> artery </a:t>
            </a:r>
            <a:r>
              <a:rPr lang="en-IN" i="1" dirty="0" smtClean="0"/>
              <a:t>and</a:t>
            </a:r>
            <a:r>
              <a:rPr lang="en-IN" i="1" dirty="0" smtClean="0">
                <a:solidFill>
                  <a:srgbClr val="FF0000"/>
                </a:solidFill>
              </a:rPr>
              <a:t> the superior </a:t>
            </a:r>
            <a:r>
              <a:rPr lang="en-IN" i="1" dirty="0" smtClean="0"/>
              <a:t>and</a:t>
            </a:r>
            <a:r>
              <a:rPr lang="en-IN" dirty="0" smtClean="0">
                <a:solidFill>
                  <a:srgbClr val="FF0000"/>
                </a:solidFill>
              </a:rPr>
              <a:t> </a:t>
            </a:r>
            <a:r>
              <a:rPr lang="en-IN" i="1" dirty="0" smtClean="0">
                <a:solidFill>
                  <a:srgbClr val="FF0000"/>
                </a:solidFill>
              </a:rPr>
              <a:t>inferior mesenteric arteries</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rmAutofit fontScale="90000"/>
          </a:bodyPr>
          <a:lstStyle/>
          <a:p>
            <a:r>
              <a:rPr lang="en-IN" dirty="0" smtClean="0"/>
              <a:t>The </a:t>
            </a:r>
            <a:r>
              <a:rPr lang="en-IN" i="1" dirty="0" err="1" smtClean="0">
                <a:solidFill>
                  <a:srgbClr val="FF0000"/>
                </a:solidFill>
              </a:rPr>
              <a:t>coeliac</a:t>
            </a:r>
            <a:r>
              <a:rPr lang="en-IN" i="1" dirty="0" smtClean="0">
                <a:solidFill>
                  <a:srgbClr val="FF0000"/>
                </a:solidFill>
              </a:rPr>
              <a:t> artery </a:t>
            </a:r>
            <a:r>
              <a:rPr lang="en-IN" dirty="0" smtClean="0"/>
              <a:t>&amp; the organs they supply</a:t>
            </a:r>
            <a:endParaRPr lang="en-IN" dirty="0"/>
          </a:p>
        </p:txBody>
      </p:sp>
      <p:pic>
        <p:nvPicPr>
          <p:cNvPr id="1027" name="Picture 3" descr="C:\Users\Hcl\Desktop\Digest.png"/>
          <p:cNvPicPr>
            <a:picLocks noGrp="1" noChangeAspect="1" noChangeArrowheads="1"/>
          </p:cNvPicPr>
          <p:nvPr>
            <p:ph idx="1"/>
          </p:nvPr>
        </p:nvPicPr>
        <p:blipFill>
          <a:blip r:embed="rId2" cstate="print"/>
          <a:srcRect/>
          <a:stretch>
            <a:fillRect/>
          </a:stretch>
        </p:blipFill>
        <p:spPr bwMode="auto">
          <a:xfrm>
            <a:off x="283555" y="1412776"/>
            <a:ext cx="8536917" cy="49251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normAutofit fontScale="90000"/>
          </a:bodyPr>
          <a:lstStyle/>
          <a:p>
            <a:r>
              <a:rPr lang="en-IN" dirty="0" smtClean="0"/>
              <a:t>Blood supply to the small and large intestines</a:t>
            </a:r>
            <a:endParaRPr lang="en-IN" dirty="0"/>
          </a:p>
        </p:txBody>
      </p:sp>
      <p:pic>
        <p:nvPicPr>
          <p:cNvPr id="2052" name="Picture 4" descr="C:\Users\Hcl\Desktop\Digest.png"/>
          <p:cNvPicPr>
            <a:picLocks noGrp="1" noChangeAspect="1" noChangeArrowheads="1"/>
          </p:cNvPicPr>
          <p:nvPr>
            <p:ph idx="1"/>
          </p:nvPr>
        </p:nvPicPr>
        <p:blipFill>
          <a:blip r:embed="rId2" cstate="print"/>
          <a:srcRect/>
          <a:stretch>
            <a:fillRect/>
          </a:stretch>
        </p:blipFill>
        <p:spPr bwMode="auto">
          <a:xfrm>
            <a:off x="1403648" y="1144880"/>
            <a:ext cx="6336704" cy="54366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Venous drainage</a:t>
            </a:r>
            <a:br>
              <a:rPr lang="en-IN" b="1" dirty="0" smtClean="0"/>
            </a:br>
            <a:endParaRPr lang="en-IN" dirty="0"/>
          </a:p>
        </p:txBody>
      </p:sp>
      <p:sp>
        <p:nvSpPr>
          <p:cNvPr id="3" name="Content Placeholder 2"/>
          <p:cNvSpPr>
            <a:spLocks noGrp="1"/>
          </p:cNvSpPr>
          <p:nvPr>
            <p:ph idx="1"/>
          </p:nvPr>
        </p:nvSpPr>
        <p:spPr>
          <a:xfrm>
            <a:off x="539552" y="1340768"/>
            <a:ext cx="8229600" cy="4525963"/>
          </a:xfrm>
        </p:spPr>
        <p:txBody>
          <a:bodyPr>
            <a:normAutofit lnSpcReduction="10000"/>
          </a:bodyPr>
          <a:lstStyle/>
          <a:p>
            <a:r>
              <a:rPr lang="en-IN" b="1" dirty="0" smtClean="0"/>
              <a:t>In the thorax. Venous blood from the oesophagus </a:t>
            </a:r>
            <a:r>
              <a:rPr lang="en-IN" dirty="0" smtClean="0"/>
              <a:t>passes in the oesophageal veins to the </a:t>
            </a:r>
            <a:r>
              <a:rPr lang="en-IN" i="1" dirty="0" err="1" smtClean="0">
                <a:solidFill>
                  <a:srgbClr val="FF0000"/>
                </a:solidFill>
              </a:rPr>
              <a:t>azygos</a:t>
            </a:r>
            <a:r>
              <a:rPr lang="en-IN" i="1" dirty="0" smtClean="0">
                <a:solidFill>
                  <a:srgbClr val="FF0000"/>
                </a:solidFill>
              </a:rPr>
              <a:t> and </a:t>
            </a:r>
            <a:r>
              <a:rPr lang="en-IN" i="1" dirty="0" err="1" smtClean="0">
                <a:solidFill>
                  <a:srgbClr val="FF0000"/>
                </a:solidFill>
              </a:rPr>
              <a:t>hemiazygos</a:t>
            </a:r>
            <a:r>
              <a:rPr lang="en-IN" i="1" dirty="0" smtClean="0">
                <a:solidFill>
                  <a:srgbClr val="FF0000"/>
                </a:solidFill>
              </a:rPr>
              <a:t> veins</a:t>
            </a:r>
            <a:r>
              <a:rPr lang="en-IN" i="1" dirty="0" smtClean="0"/>
              <a:t>, </a:t>
            </a:r>
            <a:r>
              <a:rPr lang="en-IN" dirty="0" err="1" smtClean="0"/>
              <a:t>hemiazygos</a:t>
            </a:r>
            <a:r>
              <a:rPr lang="en-IN" dirty="0" smtClean="0"/>
              <a:t> joins the left </a:t>
            </a:r>
            <a:r>
              <a:rPr lang="en-IN" dirty="0" err="1" smtClean="0"/>
              <a:t>brachiocephalic</a:t>
            </a:r>
            <a:r>
              <a:rPr lang="en-IN" dirty="0" smtClean="0"/>
              <a:t> vein</a:t>
            </a:r>
          </a:p>
          <a:p>
            <a:r>
              <a:rPr lang="en-IN" b="1" dirty="0" smtClean="0"/>
              <a:t>In the abdomen and pelvis. The veins that drain blood </a:t>
            </a:r>
            <a:r>
              <a:rPr lang="en-IN" dirty="0" smtClean="0"/>
              <a:t>from the lower part of the oesophagus, the stomach, pancreas, small intestine, large intestine and most of the rectum join to form the </a:t>
            </a:r>
            <a:r>
              <a:rPr lang="en-IN" i="1" dirty="0" smtClean="0">
                <a:solidFill>
                  <a:srgbClr val="FF0000"/>
                </a:solidFill>
              </a:rPr>
              <a:t>portal vein</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fontScale="90000"/>
          </a:bodyPr>
          <a:lstStyle/>
          <a:p>
            <a:r>
              <a:rPr lang="en-IN" dirty="0" smtClean="0"/>
              <a:t>Venous drainage from the abdominal organs</a:t>
            </a:r>
            <a:endParaRPr lang="en-IN"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827584" y="1472143"/>
            <a:ext cx="7695398" cy="5053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934072"/>
            <a:ext cx="8229600" cy="1143000"/>
          </a:xfrm>
        </p:spPr>
        <p:txBody>
          <a:bodyPr/>
          <a:lstStyle/>
          <a:p>
            <a:r>
              <a:rPr lang="en-IN" b="1" dirty="0" smtClean="0"/>
              <a:t>TONGUE</a:t>
            </a:r>
            <a:endParaRPr lang="en-IN" dirty="0"/>
          </a:p>
        </p:txBody>
      </p:sp>
      <p:sp>
        <p:nvSpPr>
          <p:cNvPr id="3" name="Content Placeholder 2"/>
          <p:cNvSpPr>
            <a:spLocks noGrp="1"/>
          </p:cNvSpPr>
          <p:nvPr>
            <p:ph idx="1"/>
          </p:nvPr>
        </p:nvSpPr>
        <p:spPr>
          <a:xfrm>
            <a:off x="5292080" y="1600200"/>
            <a:ext cx="3394720" cy="4525963"/>
          </a:xfrm>
        </p:spPr>
        <p:txBody>
          <a:bodyPr/>
          <a:lstStyle/>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The tongue is a voluntary muscular structure which </a:t>
            </a:r>
            <a:r>
              <a:rPr lang="en-IN" dirty="0" smtClean="0">
                <a:solidFill>
                  <a:srgbClr val="FF0000"/>
                </a:solidFill>
              </a:rPr>
              <a:t>occupies the floor </a:t>
            </a:r>
            <a:r>
              <a:rPr lang="en-IN" dirty="0" smtClean="0"/>
              <a:t>of the mouth. </a:t>
            </a:r>
          </a:p>
          <a:p>
            <a:endParaRPr lang="en-IN" dirty="0" smtClean="0"/>
          </a:p>
          <a:p>
            <a:endParaRPr lang="en-IN" dirty="0" smtClean="0"/>
          </a:p>
          <a:p>
            <a:r>
              <a:rPr lang="en-IN" dirty="0" smtClean="0"/>
              <a:t>It is attached by its base to the </a:t>
            </a:r>
            <a:r>
              <a:rPr lang="en-IN" i="1" dirty="0" smtClean="0">
                <a:solidFill>
                  <a:srgbClr val="FF0000"/>
                </a:solidFill>
              </a:rPr>
              <a:t>hyoid bone </a:t>
            </a:r>
            <a:r>
              <a:rPr lang="en-IN" i="1" dirty="0" smtClean="0"/>
              <a:t>and by a fold of its </a:t>
            </a:r>
            <a:r>
              <a:rPr lang="en-IN" dirty="0" smtClean="0"/>
              <a:t>mucous membrane covering, called the </a:t>
            </a:r>
            <a:r>
              <a:rPr lang="en-IN" i="1" dirty="0" err="1" smtClean="0">
                <a:solidFill>
                  <a:srgbClr val="FF0000"/>
                </a:solidFill>
              </a:rPr>
              <a:t>frenulum</a:t>
            </a:r>
            <a:r>
              <a:rPr lang="en-IN" i="1" dirty="0" smtClean="0"/>
              <a:t>, to the </a:t>
            </a:r>
            <a:r>
              <a:rPr lang="en-IN" dirty="0" smtClean="0"/>
              <a:t>floor of the mouth.</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Structures seen in the widely open mouth.</a:t>
            </a:r>
            <a:endParaRPr lang="en-IN"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5496" y="2060848"/>
            <a:ext cx="9036496"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DIGESTIVE SYSTEM</a:t>
            </a:r>
            <a:endParaRPr lang="en-IN" dirty="0"/>
          </a:p>
        </p:txBody>
      </p:sp>
      <p:sp>
        <p:nvSpPr>
          <p:cNvPr id="3" name="Content Placeholder 2"/>
          <p:cNvSpPr>
            <a:spLocks noGrp="1"/>
          </p:cNvSpPr>
          <p:nvPr>
            <p:ph idx="1"/>
          </p:nvPr>
        </p:nvSpPr>
        <p:spPr/>
        <p:txBody>
          <a:bodyPr>
            <a:normAutofit lnSpcReduction="10000"/>
          </a:bodyPr>
          <a:lstStyle/>
          <a:p>
            <a:r>
              <a:rPr lang="en-IN" dirty="0" smtClean="0"/>
              <a:t>The digestive system is the collective name used to describe the </a:t>
            </a:r>
            <a:r>
              <a:rPr lang="en-IN" i="1" dirty="0" smtClean="0">
                <a:solidFill>
                  <a:srgbClr val="FF0000"/>
                </a:solidFill>
              </a:rPr>
              <a:t>alimentary canal</a:t>
            </a:r>
            <a:r>
              <a:rPr lang="en-IN" i="1" dirty="0" smtClean="0"/>
              <a:t>, some </a:t>
            </a:r>
            <a:r>
              <a:rPr lang="en-IN" i="1" dirty="0" smtClean="0">
                <a:solidFill>
                  <a:srgbClr val="FF0000"/>
                </a:solidFill>
              </a:rPr>
              <a:t>accessory organs </a:t>
            </a:r>
            <a:r>
              <a:rPr lang="en-IN" i="1" dirty="0" smtClean="0"/>
              <a:t>and a </a:t>
            </a:r>
            <a:r>
              <a:rPr lang="en-IN" dirty="0" smtClean="0"/>
              <a:t>variety of </a:t>
            </a:r>
            <a:r>
              <a:rPr lang="en-IN" i="1" dirty="0" smtClean="0">
                <a:solidFill>
                  <a:srgbClr val="FF0000"/>
                </a:solidFill>
              </a:rPr>
              <a:t>digestive processes </a:t>
            </a:r>
            <a:r>
              <a:rPr lang="en-IN" i="1" dirty="0" smtClean="0"/>
              <a:t>which take place at different </a:t>
            </a:r>
            <a:r>
              <a:rPr lang="en-IN" dirty="0" smtClean="0"/>
              <a:t>levels in the canal to prepare food eaten in the diet for absorption.</a:t>
            </a:r>
          </a:p>
          <a:p>
            <a:r>
              <a:rPr lang="en-IN" dirty="0" smtClean="0">
                <a:solidFill>
                  <a:srgbClr val="FF0000"/>
                </a:solidFill>
              </a:rPr>
              <a:t>Alimentary canal </a:t>
            </a:r>
            <a:r>
              <a:rPr lang="en-IN" dirty="0" smtClean="0"/>
              <a:t>begins at the mouth, passes through the thorax, abdomen and pelvis and ends at the anus.</a:t>
            </a:r>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Blood supply</a:t>
            </a:r>
            <a:br>
              <a:rPr lang="en-IN" b="1" dirty="0" smtClean="0"/>
            </a:br>
            <a:endParaRPr lang="en-IN" dirty="0"/>
          </a:p>
        </p:txBody>
      </p:sp>
      <p:sp>
        <p:nvSpPr>
          <p:cNvPr id="3" name="Content Placeholder 2"/>
          <p:cNvSpPr>
            <a:spLocks noGrp="1"/>
          </p:cNvSpPr>
          <p:nvPr>
            <p:ph idx="1"/>
          </p:nvPr>
        </p:nvSpPr>
        <p:spPr/>
        <p:txBody>
          <a:bodyPr/>
          <a:lstStyle/>
          <a:p>
            <a:r>
              <a:rPr lang="en-IN" dirty="0" smtClean="0"/>
              <a:t>The main arterial blood supply to the tongue is by the </a:t>
            </a:r>
            <a:r>
              <a:rPr lang="en-IN" i="1" dirty="0" smtClean="0">
                <a:solidFill>
                  <a:srgbClr val="FF0000"/>
                </a:solidFill>
              </a:rPr>
              <a:t>lingual branch of the external carotid artery</a:t>
            </a:r>
            <a:r>
              <a:rPr lang="en-IN" i="1" dirty="0" smtClean="0"/>
              <a:t>. </a:t>
            </a:r>
          </a:p>
          <a:p>
            <a:r>
              <a:rPr lang="en-IN" i="1" dirty="0" smtClean="0"/>
              <a:t>Venous drainage </a:t>
            </a:r>
            <a:r>
              <a:rPr lang="en-IN" dirty="0" smtClean="0"/>
              <a:t>is by the </a:t>
            </a:r>
            <a:r>
              <a:rPr lang="en-IN" i="1" dirty="0" smtClean="0">
                <a:solidFill>
                  <a:srgbClr val="FF0000"/>
                </a:solidFill>
              </a:rPr>
              <a:t>lingual vein which joins the internal jugular vein</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Nerve supply</a:t>
            </a:r>
            <a:endParaRPr lang="en-IN" dirty="0"/>
          </a:p>
        </p:txBody>
      </p:sp>
      <p:sp>
        <p:nvSpPr>
          <p:cNvPr id="3" name="Content Placeholder 2"/>
          <p:cNvSpPr>
            <a:spLocks noGrp="1"/>
          </p:cNvSpPr>
          <p:nvPr>
            <p:ph idx="1"/>
          </p:nvPr>
        </p:nvSpPr>
        <p:spPr>
          <a:xfrm>
            <a:off x="179512" y="1600200"/>
            <a:ext cx="8712968" cy="4525963"/>
          </a:xfrm>
        </p:spPr>
        <p:txBody>
          <a:bodyPr>
            <a:normAutofit fontScale="92500"/>
          </a:bodyPr>
          <a:lstStyle/>
          <a:p>
            <a:pPr>
              <a:buNone/>
            </a:pPr>
            <a:r>
              <a:rPr lang="en-IN" dirty="0" smtClean="0"/>
              <a:t>• The </a:t>
            </a:r>
            <a:r>
              <a:rPr lang="en-IN" i="1" dirty="0" smtClean="0">
                <a:solidFill>
                  <a:srgbClr val="FF0000"/>
                </a:solidFill>
              </a:rPr>
              <a:t>hypoglossal nerves </a:t>
            </a:r>
            <a:r>
              <a:rPr lang="en-IN" i="1" dirty="0" smtClean="0"/>
              <a:t>(12th cranial nerves) which</a:t>
            </a:r>
          </a:p>
          <a:p>
            <a:pPr>
              <a:buNone/>
            </a:pPr>
            <a:r>
              <a:rPr lang="en-IN" dirty="0" smtClean="0"/>
              <a:t>	supply the voluntary muscle tissue</a:t>
            </a:r>
          </a:p>
          <a:p>
            <a:pPr>
              <a:buNone/>
            </a:pPr>
            <a:r>
              <a:rPr lang="en-IN" dirty="0" smtClean="0"/>
              <a:t>• The </a:t>
            </a:r>
            <a:r>
              <a:rPr lang="en-IN" i="1" dirty="0" smtClean="0">
                <a:solidFill>
                  <a:srgbClr val="FF0000"/>
                </a:solidFill>
              </a:rPr>
              <a:t>lingual branch </a:t>
            </a:r>
            <a:r>
              <a:rPr lang="en-IN" i="1" dirty="0" smtClean="0"/>
              <a:t>of the </a:t>
            </a:r>
            <a:r>
              <a:rPr lang="en-IN" i="1" dirty="0" err="1" smtClean="0">
                <a:solidFill>
                  <a:srgbClr val="FF0000"/>
                </a:solidFill>
              </a:rPr>
              <a:t>mandibular</a:t>
            </a:r>
            <a:r>
              <a:rPr lang="en-IN" i="1" dirty="0" smtClean="0">
                <a:solidFill>
                  <a:srgbClr val="FF0000"/>
                </a:solidFill>
              </a:rPr>
              <a:t> </a:t>
            </a:r>
            <a:r>
              <a:rPr lang="en-IN" dirty="0" smtClean="0">
                <a:solidFill>
                  <a:srgbClr val="FF0000"/>
                </a:solidFill>
              </a:rPr>
              <a:t>nerves </a:t>
            </a:r>
            <a:r>
              <a:rPr lang="en-IN" dirty="0" smtClean="0"/>
              <a:t>which are</a:t>
            </a:r>
            <a:r>
              <a:rPr lang="en-IN" i="1" dirty="0" smtClean="0"/>
              <a:t> </a:t>
            </a:r>
            <a:r>
              <a:rPr lang="en-IN" dirty="0" smtClean="0"/>
              <a:t>the nerves of somatic (ordinary) sensation, i.e. pain, temperature and touch</a:t>
            </a:r>
          </a:p>
          <a:p>
            <a:pPr>
              <a:buNone/>
            </a:pPr>
            <a:r>
              <a:rPr lang="en-IN" dirty="0" smtClean="0"/>
              <a:t>• The</a:t>
            </a:r>
            <a:r>
              <a:rPr lang="en-IN" i="1" dirty="0" smtClean="0"/>
              <a:t> </a:t>
            </a:r>
            <a:r>
              <a:rPr lang="en-IN" i="1" dirty="0" smtClean="0">
                <a:solidFill>
                  <a:srgbClr val="FF0000"/>
                </a:solidFill>
              </a:rPr>
              <a:t>facial and </a:t>
            </a:r>
            <a:r>
              <a:rPr lang="en-IN" i="1" dirty="0" err="1" smtClean="0">
                <a:solidFill>
                  <a:srgbClr val="FF0000"/>
                </a:solidFill>
              </a:rPr>
              <a:t>glossophanryngeal</a:t>
            </a:r>
            <a:r>
              <a:rPr lang="en-IN" i="1" dirty="0" smtClean="0">
                <a:solidFill>
                  <a:srgbClr val="FF0000"/>
                </a:solidFill>
              </a:rPr>
              <a:t> nerves </a:t>
            </a:r>
            <a:r>
              <a:rPr lang="en-IN" i="1" dirty="0" smtClean="0"/>
              <a:t>(7th and 9th</a:t>
            </a:r>
          </a:p>
          <a:p>
            <a:pPr>
              <a:buNone/>
            </a:pPr>
            <a:r>
              <a:rPr lang="en-IN" dirty="0" smtClean="0"/>
              <a:t>	cranial nerves) which are the nerves of the special</a:t>
            </a:r>
          </a:p>
          <a:p>
            <a:pPr>
              <a:buNone/>
            </a:pPr>
            <a:r>
              <a:rPr lang="en-IN" dirty="0" smtClean="0"/>
              <a:t>	sensation of taste.</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Functions of the tongue</a:t>
            </a:r>
            <a:br>
              <a:rPr lang="en-IN" dirty="0" smtClean="0"/>
            </a:br>
            <a:endParaRPr lang="en-IN" dirty="0"/>
          </a:p>
        </p:txBody>
      </p:sp>
      <p:sp>
        <p:nvSpPr>
          <p:cNvPr id="3" name="Content Placeholder 2"/>
          <p:cNvSpPr>
            <a:spLocks noGrp="1"/>
          </p:cNvSpPr>
          <p:nvPr>
            <p:ph idx="1"/>
          </p:nvPr>
        </p:nvSpPr>
        <p:spPr/>
        <p:txBody>
          <a:bodyPr/>
          <a:lstStyle/>
          <a:p>
            <a:pPr>
              <a:buNone/>
            </a:pPr>
            <a:r>
              <a:rPr lang="en-IN" dirty="0" smtClean="0"/>
              <a:t>The tongue plays an important part in--</a:t>
            </a:r>
          </a:p>
          <a:p>
            <a:pPr lvl="1">
              <a:buNone/>
            </a:pPr>
            <a:r>
              <a:rPr lang="en-IN" sz="3200" dirty="0" smtClean="0"/>
              <a:t>• Mastication (chewing)</a:t>
            </a:r>
          </a:p>
          <a:p>
            <a:pPr lvl="1">
              <a:buNone/>
            </a:pPr>
            <a:r>
              <a:rPr lang="en-IN" sz="3200" dirty="0" smtClean="0"/>
              <a:t>• Deglutition (swallowing)</a:t>
            </a:r>
          </a:p>
          <a:p>
            <a:pPr lvl="1">
              <a:buNone/>
            </a:pPr>
            <a:r>
              <a:rPr lang="en-IN" sz="3200" dirty="0" smtClean="0"/>
              <a:t>• Speech </a:t>
            </a:r>
          </a:p>
          <a:p>
            <a:pPr lvl="1">
              <a:buNone/>
            </a:pPr>
            <a:r>
              <a:rPr lang="en-IN" sz="3200" dirty="0" smtClean="0"/>
              <a:t>• Taste </a:t>
            </a:r>
            <a:endParaRPr lang="en-IN"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4112"/>
            <a:ext cx="8229600" cy="1143000"/>
          </a:xfrm>
        </p:spPr>
        <p:txBody>
          <a:bodyPr/>
          <a:lstStyle/>
          <a:p>
            <a:r>
              <a:rPr lang="en-IN" b="1" dirty="0" smtClean="0"/>
              <a:t>TEETH</a:t>
            </a:r>
            <a:endParaRPr lang="en-IN" dirty="0"/>
          </a:p>
        </p:txBody>
      </p:sp>
      <p:sp>
        <p:nvSpPr>
          <p:cNvPr id="3" name="Content Placeholder 2"/>
          <p:cNvSpPr>
            <a:spLocks noGrp="1"/>
          </p:cNvSpPr>
          <p:nvPr>
            <p:ph idx="1"/>
          </p:nvPr>
        </p:nvSpPr>
        <p:spPr/>
        <p:txBody>
          <a:bodyPr/>
          <a:lstStyle/>
          <a:p>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79512" y="1412776"/>
            <a:ext cx="8712968" cy="4713387"/>
          </a:xfrm>
        </p:spPr>
        <p:txBody>
          <a:bodyPr>
            <a:normAutofit fontScale="92500" lnSpcReduction="10000"/>
          </a:bodyPr>
          <a:lstStyle/>
          <a:p>
            <a:r>
              <a:rPr lang="en-IN" dirty="0" smtClean="0"/>
              <a:t>The teeth are embedded in the alveoli (sockets) of the mandible and the maxilla.</a:t>
            </a:r>
          </a:p>
          <a:p>
            <a:r>
              <a:rPr lang="en-IN" dirty="0" smtClean="0"/>
              <a:t>Functions of the teeth</a:t>
            </a:r>
          </a:p>
          <a:p>
            <a:pPr lvl="1"/>
            <a:r>
              <a:rPr lang="en-IN" dirty="0" smtClean="0"/>
              <a:t>The </a:t>
            </a:r>
            <a:r>
              <a:rPr lang="en-IN" i="1" dirty="0" smtClean="0">
                <a:solidFill>
                  <a:srgbClr val="FF0000"/>
                </a:solidFill>
              </a:rPr>
              <a:t>incisor and canine </a:t>
            </a:r>
            <a:r>
              <a:rPr lang="en-IN" i="1" dirty="0" smtClean="0"/>
              <a:t>teeth are the cutting teeth and are </a:t>
            </a:r>
            <a:r>
              <a:rPr lang="en-IN" dirty="0" smtClean="0"/>
              <a:t>used for biting off pieces of food, </a:t>
            </a:r>
          </a:p>
          <a:p>
            <a:pPr lvl="1"/>
            <a:r>
              <a:rPr lang="en-IN" dirty="0" smtClean="0"/>
              <a:t>The </a:t>
            </a:r>
            <a:r>
              <a:rPr lang="en-IN" i="1" dirty="0" smtClean="0">
                <a:solidFill>
                  <a:srgbClr val="FF0000"/>
                </a:solidFill>
              </a:rPr>
              <a:t>premolar </a:t>
            </a:r>
            <a:r>
              <a:rPr lang="en-IN" dirty="0" smtClean="0">
                <a:solidFill>
                  <a:srgbClr val="FF0000"/>
                </a:solidFill>
              </a:rPr>
              <a:t>and </a:t>
            </a:r>
            <a:r>
              <a:rPr lang="en-IN" i="1" dirty="0" smtClean="0">
                <a:solidFill>
                  <a:srgbClr val="FF0000"/>
                </a:solidFill>
              </a:rPr>
              <a:t>molar </a:t>
            </a:r>
            <a:r>
              <a:rPr lang="en-IN" i="1" dirty="0" smtClean="0"/>
              <a:t>teeth, with broad, flat surfaces, are used for </a:t>
            </a:r>
            <a:r>
              <a:rPr lang="en-IN" dirty="0" smtClean="0"/>
              <a:t>grinding</a:t>
            </a:r>
            <a:endParaRPr lang="en-IN" i="1" dirty="0" smtClean="0"/>
          </a:p>
          <a:p>
            <a:r>
              <a:rPr lang="en-IN" i="1" dirty="0" smtClean="0"/>
              <a:t>Two dentitions, </a:t>
            </a:r>
          </a:p>
          <a:p>
            <a:pPr lvl="1"/>
            <a:r>
              <a:rPr lang="en-IN" i="1" dirty="0" smtClean="0"/>
              <a:t>the temporary </a:t>
            </a:r>
            <a:r>
              <a:rPr lang="en-IN" dirty="0" smtClean="0"/>
              <a:t>or </a:t>
            </a:r>
            <a:r>
              <a:rPr lang="en-IN" i="1" dirty="0" smtClean="0"/>
              <a:t>deciduous teeth </a:t>
            </a:r>
            <a:r>
              <a:rPr lang="en-IN" dirty="0" smtClean="0"/>
              <a:t>(20)</a:t>
            </a:r>
          </a:p>
          <a:p>
            <a:pPr lvl="1"/>
            <a:r>
              <a:rPr lang="en-IN" i="1" dirty="0" smtClean="0"/>
              <a:t>the permanent teeth </a:t>
            </a:r>
            <a:r>
              <a:rPr lang="en-IN" dirty="0" smtClean="0"/>
              <a:t>(32)</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88" y="274638"/>
            <a:ext cx="8686800" cy="1143000"/>
          </a:xfrm>
        </p:spPr>
        <p:txBody>
          <a:bodyPr>
            <a:normAutofit fontScale="90000"/>
          </a:bodyPr>
          <a:lstStyle/>
          <a:p>
            <a:r>
              <a:rPr lang="en-IN" dirty="0" smtClean="0"/>
              <a:t>Different shapes of the permanent teeth</a:t>
            </a:r>
            <a:endParaRPr lang="en-IN"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436590" y="2118987"/>
            <a:ext cx="6303762" cy="34702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Structure of a tooth</a:t>
            </a:r>
            <a:endParaRPr lang="en-IN" dirty="0"/>
          </a:p>
        </p:txBody>
      </p:sp>
      <p:sp>
        <p:nvSpPr>
          <p:cNvPr id="3" name="Content Placeholder 2"/>
          <p:cNvSpPr>
            <a:spLocks noGrp="1"/>
          </p:cNvSpPr>
          <p:nvPr>
            <p:ph idx="1"/>
          </p:nvPr>
        </p:nvSpPr>
        <p:spPr>
          <a:xfrm>
            <a:off x="251520" y="1600200"/>
            <a:ext cx="8640960" cy="4525963"/>
          </a:xfrm>
        </p:spPr>
        <p:txBody>
          <a:bodyPr/>
          <a:lstStyle/>
          <a:p>
            <a:pPr>
              <a:buNone/>
            </a:pPr>
            <a:r>
              <a:rPr lang="en-IN" i="1" dirty="0" smtClean="0"/>
              <a:t>The crown — the part which protrudes from the gum</a:t>
            </a:r>
          </a:p>
          <a:p>
            <a:pPr>
              <a:buNone/>
            </a:pPr>
            <a:endParaRPr lang="en-IN" i="1" dirty="0" smtClean="0"/>
          </a:p>
          <a:p>
            <a:pPr>
              <a:buNone/>
            </a:pPr>
            <a:r>
              <a:rPr lang="en-IN" i="1" dirty="0" smtClean="0"/>
              <a:t>The root — the part embedded in the bone</a:t>
            </a:r>
          </a:p>
          <a:p>
            <a:pPr>
              <a:buNone/>
            </a:pPr>
            <a:endParaRPr lang="en-IN" i="1" dirty="0" smtClean="0"/>
          </a:p>
          <a:p>
            <a:pPr>
              <a:buNone/>
            </a:pPr>
            <a:r>
              <a:rPr lang="en-IN" i="1" dirty="0" smtClean="0"/>
              <a:t>The neck — the slightly narrowed region where the </a:t>
            </a:r>
            <a:r>
              <a:rPr lang="en-IN" dirty="0" smtClean="0"/>
              <a:t>crown merges with the root.</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cstate="print"/>
          <a:srcRect/>
          <a:stretch>
            <a:fillRect/>
          </a:stretch>
        </p:blipFill>
        <p:spPr bwMode="auto">
          <a:xfrm>
            <a:off x="1764471" y="404664"/>
            <a:ext cx="6303492"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Blood supply to Teeth</a:t>
            </a:r>
            <a:endParaRPr lang="en-IN" dirty="0"/>
          </a:p>
        </p:txBody>
      </p:sp>
      <p:sp>
        <p:nvSpPr>
          <p:cNvPr id="3" name="Content Placeholder 2"/>
          <p:cNvSpPr>
            <a:spLocks noGrp="1"/>
          </p:cNvSpPr>
          <p:nvPr>
            <p:ph idx="1"/>
          </p:nvPr>
        </p:nvSpPr>
        <p:spPr/>
        <p:txBody>
          <a:bodyPr/>
          <a:lstStyle/>
          <a:p>
            <a:r>
              <a:rPr lang="en-IN" dirty="0" smtClean="0"/>
              <a:t>The arterial blood supply to the teeth is by branches of the </a:t>
            </a:r>
            <a:r>
              <a:rPr lang="en-IN" i="1" dirty="0" smtClean="0"/>
              <a:t>maxillary arteries</a:t>
            </a:r>
          </a:p>
          <a:p>
            <a:pPr>
              <a:buNone/>
            </a:pPr>
            <a:endParaRPr lang="en-IN" i="1" dirty="0" smtClean="0"/>
          </a:p>
          <a:p>
            <a:r>
              <a:rPr lang="en-IN" dirty="0" smtClean="0"/>
              <a:t>The venous drainage is by a number of veins which empty into the </a:t>
            </a:r>
            <a:r>
              <a:rPr lang="en-IN" i="1" dirty="0" smtClean="0"/>
              <a:t>internal jugular veins.</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34072"/>
            <a:ext cx="8229600" cy="1143000"/>
          </a:xfrm>
        </p:spPr>
        <p:txBody>
          <a:bodyPr/>
          <a:lstStyle/>
          <a:p>
            <a:r>
              <a:rPr lang="en-IN" b="1" dirty="0" smtClean="0"/>
              <a:t>SALIVARY GLANDS</a:t>
            </a:r>
            <a:endParaRPr lang="en-IN" dirty="0"/>
          </a:p>
        </p:txBody>
      </p:sp>
      <p:sp>
        <p:nvSpPr>
          <p:cNvPr id="3" name="Content Placeholder 2"/>
          <p:cNvSpPr>
            <a:spLocks noGrp="1"/>
          </p:cNvSpPr>
          <p:nvPr>
            <p:ph idx="1"/>
          </p:nvPr>
        </p:nvSpPr>
        <p:spPr/>
        <p:txBody>
          <a:bodyPr/>
          <a:lstStyle/>
          <a:p>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87624" y="620688"/>
            <a:ext cx="6947925" cy="5505475"/>
          </a:xfrm>
          <a:prstGeom prst="rect">
            <a:avLst/>
          </a:prstGeom>
          <a:noFill/>
          <a:ln w="9525">
            <a:noFill/>
            <a:miter lim="800000"/>
            <a:headEnd/>
            <a:tailEnd/>
          </a:ln>
        </p:spPr>
      </p:pic>
      <p:sp>
        <p:nvSpPr>
          <p:cNvPr id="4" name="Rectangle 3"/>
          <p:cNvSpPr/>
          <p:nvPr/>
        </p:nvSpPr>
        <p:spPr>
          <a:xfrm>
            <a:off x="2915816" y="6165304"/>
            <a:ext cx="3066993" cy="369332"/>
          </a:xfrm>
          <a:prstGeom prst="rect">
            <a:avLst/>
          </a:prstGeom>
        </p:spPr>
        <p:txBody>
          <a:bodyPr wrap="none">
            <a:spAutoFit/>
          </a:bodyPr>
          <a:lstStyle/>
          <a:p>
            <a:r>
              <a:rPr lang="en-IN" dirty="0" smtClean="0"/>
              <a:t>organs of the digestive system.</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b="1" dirty="0" smtClean="0"/>
              <a:t>Parotid glands</a:t>
            </a:r>
          </a:p>
          <a:p>
            <a:pPr>
              <a:buNone/>
            </a:pPr>
            <a:endParaRPr lang="en-IN" b="1" dirty="0" smtClean="0"/>
          </a:p>
          <a:p>
            <a:r>
              <a:rPr lang="en-IN" b="1" dirty="0" err="1" smtClean="0"/>
              <a:t>Submandibular</a:t>
            </a:r>
            <a:r>
              <a:rPr lang="en-IN" b="1" dirty="0" smtClean="0"/>
              <a:t> glands</a:t>
            </a:r>
          </a:p>
          <a:p>
            <a:pPr>
              <a:buNone/>
            </a:pPr>
            <a:endParaRPr lang="en-IN" b="1" dirty="0" smtClean="0"/>
          </a:p>
          <a:p>
            <a:r>
              <a:rPr lang="en-IN" b="1" dirty="0" smtClean="0"/>
              <a:t>Sublingual glands</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descr="C:\Users\Hcl\Desktop\salivaryd.png"/>
          <p:cNvPicPr>
            <a:picLocks noGrp="1" noChangeAspect="1" noChangeArrowheads="1"/>
          </p:cNvPicPr>
          <p:nvPr>
            <p:ph idx="1"/>
          </p:nvPr>
        </p:nvPicPr>
        <p:blipFill>
          <a:blip r:embed="rId2" cstate="print"/>
          <a:srcRect/>
          <a:stretch>
            <a:fillRect/>
          </a:stretch>
        </p:blipFill>
        <p:spPr bwMode="auto">
          <a:xfrm>
            <a:off x="483019" y="908720"/>
            <a:ext cx="8409461" cy="497629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Structure of the salivary glands</a:t>
            </a:r>
            <a:endParaRPr lang="en-IN" dirty="0"/>
          </a:p>
        </p:txBody>
      </p:sp>
      <p:sp>
        <p:nvSpPr>
          <p:cNvPr id="3" name="Content Placeholder 2"/>
          <p:cNvSpPr>
            <a:spLocks noGrp="1"/>
          </p:cNvSpPr>
          <p:nvPr>
            <p:ph idx="1"/>
          </p:nvPr>
        </p:nvSpPr>
        <p:spPr>
          <a:xfrm>
            <a:off x="457200" y="1600200"/>
            <a:ext cx="8435280" cy="4997152"/>
          </a:xfrm>
        </p:spPr>
        <p:txBody>
          <a:bodyPr/>
          <a:lstStyle/>
          <a:p>
            <a:r>
              <a:rPr lang="en-IN" dirty="0" smtClean="0"/>
              <a:t>They consist of a number of </a:t>
            </a:r>
            <a:r>
              <a:rPr lang="en-IN" i="1" dirty="0" smtClean="0"/>
              <a:t>lobules made up of small </a:t>
            </a:r>
            <a:r>
              <a:rPr lang="en-IN" i="1" dirty="0" err="1" smtClean="0">
                <a:solidFill>
                  <a:srgbClr val="FF0000"/>
                </a:solidFill>
              </a:rPr>
              <a:t>acini</a:t>
            </a:r>
            <a:r>
              <a:rPr lang="en-IN" i="1" dirty="0" smtClean="0"/>
              <a:t> </a:t>
            </a:r>
            <a:r>
              <a:rPr lang="en-IN" dirty="0" smtClean="0"/>
              <a:t>lined with </a:t>
            </a:r>
            <a:r>
              <a:rPr lang="en-IN" i="1" dirty="0" err="1" smtClean="0"/>
              <a:t>secretory</a:t>
            </a:r>
            <a:r>
              <a:rPr lang="en-IN" i="1" dirty="0" smtClean="0"/>
              <a:t> cells.</a:t>
            </a:r>
          </a:p>
          <a:p>
            <a:endParaRPr lang="en-IN" i="1" dirty="0" smtClean="0"/>
          </a:p>
          <a:p>
            <a:r>
              <a:rPr lang="en-IN" dirty="0" smtClean="0"/>
              <a:t>Secretions are poured into</a:t>
            </a:r>
          </a:p>
          <a:p>
            <a:pPr>
              <a:buNone/>
            </a:pPr>
            <a:r>
              <a:rPr lang="en-IN" dirty="0" smtClean="0"/>
              <a:t>	</a:t>
            </a:r>
            <a:r>
              <a:rPr lang="en-IN" dirty="0" err="1" smtClean="0"/>
              <a:t>ductules</a:t>
            </a:r>
            <a:r>
              <a:rPr lang="en-IN" dirty="0" smtClean="0"/>
              <a:t> which join up to</a:t>
            </a:r>
          </a:p>
          <a:p>
            <a:pPr>
              <a:buNone/>
            </a:pPr>
            <a:r>
              <a:rPr lang="en-IN" dirty="0" smtClean="0"/>
              <a:t>	form larger ducts </a:t>
            </a:r>
          </a:p>
          <a:p>
            <a:pPr>
              <a:buNone/>
            </a:pPr>
            <a:r>
              <a:rPr lang="en-IN" dirty="0" smtClean="0"/>
              <a:t>	leading into the mouth.</a:t>
            </a:r>
            <a:endParaRPr lang="en-IN" dirty="0"/>
          </a:p>
        </p:txBody>
      </p:sp>
      <p:pic>
        <p:nvPicPr>
          <p:cNvPr id="8195" name="Picture 3" descr="C:\Users\Hcl\Desktop\4.png"/>
          <p:cNvPicPr>
            <a:picLocks noChangeAspect="1" noChangeArrowheads="1"/>
          </p:cNvPicPr>
          <p:nvPr/>
        </p:nvPicPr>
        <p:blipFill>
          <a:blip r:embed="rId2" cstate="print"/>
          <a:srcRect/>
          <a:stretch>
            <a:fillRect/>
          </a:stretch>
        </p:blipFill>
        <p:spPr bwMode="auto">
          <a:xfrm>
            <a:off x="5940152" y="2996952"/>
            <a:ext cx="3168352" cy="345638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Composition of saliva</a:t>
            </a:r>
            <a:endParaRPr lang="en-IN" dirty="0"/>
          </a:p>
        </p:txBody>
      </p:sp>
      <p:sp>
        <p:nvSpPr>
          <p:cNvPr id="3" name="Content Placeholder 2"/>
          <p:cNvSpPr>
            <a:spLocks noGrp="1"/>
          </p:cNvSpPr>
          <p:nvPr>
            <p:ph idx="1"/>
          </p:nvPr>
        </p:nvSpPr>
        <p:spPr>
          <a:xfrm>
            <a:off x="395536" y="1600200"/>
            <a:ext cx="8291264" cy="4925144"/>
          </a:xfrm>
        </p:spPr>
        <p:txBody>
          <a:bodyPr>
            <a:normAutofit lnSpcReduction="10000"/>
          </a:bodyPr>
          <a:lstStyle/>
          <a:p>
            <a:pPr>
              <a:buNone/>
            </a:pPr>
            <a:r>
              <a:rPr lang="en-IN" dirty="0" smtClean="0"/>
              <a:t>About 1.5 litres of saliva is produced daily and it consists of</a:t>
            </a:r>
          </a:p>
          <a:p>
            <a:r>
              <a:rPr lang="en-IN" dirty="0" smtClean="0"/>
              <a:t>water</a:t>
            </a:r>
          </a:p>
          <a:p>
            <a:r>
              <a:rPr lang="en-IN" dirty="0" smtClean="0"/>
              <a:t>mineral salts</a:t>
            </a:r>
          </a:p>
          <a:p>
            <a:r>
              <a:rPr lang="en-IN" dirty="0" smtClean="0"/>
              <a:t>enzyme: salivary amylase</a:t>
            </a:r>
          </a:p>
          <a:p>
            <a:r>
              <a:rPr lang="en-IN" dirty="0" smtClean="0"/>
              <a:t>mucus</a:t>
            </a:r>
          </a:p>
          <a:p>
            <a:r>
              <a:rPr lang="en-IN" dirty="0" err="1" smtClean="0"/>
              <a:t>lysozyme</a:t>
            </a:r>
            <a:endParaRPr lang="en-IN" dirty="0" smtClean="0"/>
          </a:p>
          <a:p>
            <a:r>
              <a:rPr lang="en-IN" dirty="0" err="1" smtClean="0"/>
              <a:t>immunoglobulins</a:t>
            </a:r>
            <a:endParaRPr lang="en-IN" dirty="0" smtClean="0"/>
          </a:p>
          <a:p>
            <a:r>
              <a:rPr lang="en-IN" dirty="0" smtClean="0"/>
              <a:t>blood-clotting factors.</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Secretion of saliva</a:t>
            </a:r>
            <a:endParaRPr lang="en-IN" dirty="0"/>
          </a:p>
        </p:txBody>
      </p:sp>
      <p:sp>
        <p:nvSpPr>
          <p:cNvPr id="3" name="Content Placeholder 2"/>
          <p:cNvSpPr>
            <a:spLocks noGrp="1"/>
          </p:cNvSpPr>
          <p:nvPr>
            <p:ph idx="1"/>
          </p:nvPr>
        </p:nvSpPr>
        <p:spPr>
          <a:xfrm>
            <a:off x="0" y="1600200"/>
            <a:ext cx="8964488" cy="4525963"/>
          </a:xfrm>
        </p:spPr>
        <p:txBody>
          <a:bodyPr/>
          <a:lstStyle/>
          <a:p>
            <a:r>
              <a:rPr lang="en-IN" dirty="0" smtClean="0">
                <a:solidFill>
                  <a:srgbClr val="FF0000"/>
                </a:solidFill>
              </a:rPr>
              <a:t>Parasympathetic</a:t>
            </a:r>
            <a:r>
              <a:rPr lang="en-IN" dirty="0" smtClean="0"/>
              <a:t> stimulation causes </a:t>
            </a:r>
            <a:r>
              <a:rPr lang="en-IN" dirty="0" smtClean="0">
                <a:solidFill>
                  <a:schemeClr val="accent3"/>
                </a:solidFill>
              </a:rPr>
              <a:t>vasodilatation</a:t>
            </a:r>
            <a:r>
              <a:rPr lang="en-IN" dirty="0" smtClean="0"/>
              <a:t> and profuse secretion of watery saliva with a relatively low content of enzymes.</a:t>
            </a:r>
          </a:p>
          <a:p>
            <a:endParaRPr lang="en-IN" dirty="0" smtClean="0"/>
          </a:p>
          <a:p>
            <a:r>
              <a:rPr lang="en-IN" dirty="0" smtClean="0">
                <a:solidFill>
                  <a:srgbClr val="FF0000"/>
                </a:solidFill>
              </a:rPr>
              <a:t>Sympathetic </a:t>
            </a:r>
            <a:r>
              <a:rPr lang="en-IN" dirty="0" smtClean="0"/>
              <a:t>stimulation causes </a:t>
            </a:r>
            <a:r>
              <a:rPr lang="en-IN" dirty="0" smtClean="0">
                <a:solidFill>
                  <a:schemeClr val="accent3"/>
                </a:solidFill>
              </a:rPr>
              <a:t>vasoconstriction</a:t>
            </a:r>
            <a:r>
              <a:rPr lang="en-IN" dirty="0" smtClean="0"/>
              <a:t> and secretion of small amounts of saliva rich in organic material.</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Functions of saliva</a:t>
            </a:r>
            <a:endParaRPr lang="en-IN" dirty="0"/>
          </a:p>
        </p:txBody>
      </p:sp>
      <p:sp>
        <p:nvSpPr>
          <p:cNvPr id="3" name="Content Placeholder 2"/>
          <p:cNvSpPr>
            <a:spLocks noGrp="1"/>
          </p:cNvSpPr>
          <p:nvPr>
            <p:ph idx="1"/>
          </p:nvPr>
        </p:nvSpPr>
        <p:spPr/>
        <p:txBody>
          <a:bodyPr>
            <a:normAutofit lnSpcReduction="10000"/>
          </a:bodyPr>
          <a:lstStyle/>
          <a:p>
            <a:r>
              <a:rPr lang="en-IN" dirty="0" smtClean="0"/>
              <a:t>Chemical digestion of polysaccharides</a:t>
            </a:r>
          </a:p>
          <a:p>
            <a:r>
              <a:rPr lang="en-IN" dirty="0" smtClean="0"/>
              <a:t>Cleansing and lubricating-to prevent damage to the mucous membrane by rough or abrasive foodstuffs</a:t>
            </a:r>
          </a:p>
          <a:p>
            <a:r>
              <a:rPr lang="en-IN" dirty="0" smtClean="0"/>
              <a:t>Non-specific defence- </a:t>
            </a:r>
            <a:r>
              <a:rPr lang="en-IN" dirty="0" err="1" smtClean="0"/>
              <a:t>Lysozyme</a:t>
            </a:r>
            <a:r>
              <a:rPr lang="en-IN" dirty="0" smtClean="0"/>
              <a:t>, </a:t>
            </a:r>
            <a:r>
              <a:rPr lang="en-IN" dirty="0" err="1" smtClean="0"/>
              <a:t>immunoglobulins</a:t>
            </a:r>
            <a:r>
              <a:rPr lang="en-IN" dirty="0" smtClean="0"/>
              <a:t> and clotting factors combat invading microbes.</a:t>
            </a:r>
          </a:p>
          <a:p>
            <a:r>
              <a:rPr lang="en-IN" dirty="0" smtClean="0"/>
              <a:t>Taste- The taste buds are stimulated only by chemical substances in solution.</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p:spPr>
        <p:txBody>
          <a:bodyPr/>
          <a:lstStyle/>
          <a:p>
            <a:r>
              <a:rPr lang="en-IN" b="1" dirty="0" smtClean="0"/>
              <a:t>PHARYNX</a:t>
            </a:r>
            <a:endParaRPr lang="en-IN" dirty="0"/>
          </a:p>
        </p:txBody>
      </p:sp>
      <p:sp>
        <p:nvSpPr>
          <p:cNvPr id="3" name="Content Placeholder 2"/>
          <p:cNvSpPr>
            <a:spLocks noGrp="1"/>
          </p:cNvSpPr>
          <p:nvPr>
            <p:ph idx="1"/>
          </p:nvPr>
        </p:nvSpPr>
        <p:spPr/>
        <p:txBody>
          <a:bodyPr/>
          <a:lstStyle/>
          <a:p>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4400" dirty="0" err="1" smtClean="0"/>
              <a:t>nasopharynx</a:t>
            </a:r>
            <a:r>
              <a:rPr lang="en-IN" sz="4400" dirty="0" smtClean="0"/>
              <a:t>,</a:t>
            </a:r>
          </a:p>
          <a:p>
            <a:r>
              <a:rPr lang="en-IN" sz="4400" dirty="0" err="1" smtClean="0"/>
              <a:t>oropharynx</a:t>
            </a:r>
            <a:endParaRPr lang="en-IN" sz="4400" dirty="0" smtClean="0"/>
          </a:p>
          <a:p>
            <a:r>
              <a:rPr lang="en-IN" sz="4400" dirty="0" err="1" smtClean="0"/>
              <a:t>laryngopharynx</a:t>
            </a:r>
            <a:endParaRPr lang="en-IN" sz="4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a:stretch>
            <a:fillRect/>
          </a:stretch>
        </p:blipFill>
        <p:spPr bwMode="auto">
          <a:xfrm>
            <a:off x="942921" y="1268760"/>
            <a:ext cx="7301487" cy="4853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i="1" dirty="0" smtClean="0"/>
              <a:t>lining membrane (mucosa) is stratified </a:t>
            </a:r>
            <a:r>
              <a:rPr lang="en-IN" i="1" dirty="0" err="1" smtClean="0"/>
              <a:t>squamous</a:t>
            </a:r>
            <a:endParaRPr lang="en-IN" i="1" dirty="0" smtClean="0"/>
          </a:p>
          <a:p>
            <a:r>
              <a:rPr lang="en-IN" i="1" dirty="0" smtClean="0"/>
              <a:t>middle layer consists of fibrous tissue</a:t>
            </a:r>
          </a:p>
          <a:p>
            <a:r>
              <a:rPr lang="en-IN" i="1" dirty="0" smtClean="0"/>
              <a:t>outer layer consists of a number of involuntary constrictor </a:t>
            </a:r>
            <a:r>
              <a:rPr lang="en-IN" dirty="0" smtClean="0"/>
              <a:t>muscles</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DIGESTIVE SYSTEM</a:t>
            </a:r>
            <a:endParaRPr lang="en-IN" dirty="0"/>
          </a:p>
        </p:txBody>
      </p:sp>
      <p:sp>
        <p:nvSpPr>
          <p:cNvPr id="3" name="Content Placeholder 2"/>
          <p:cNvSpPr>
            <a:spLocks noGrp="1"/>
          </p:cNvSpPr>
          <p:nvPr>
            <p:ph idx="1"/>
          </p:nvPr>
        </p:nvSpPr>
        <p:spPr>
          <a:xfrm>
            <a:off x="0" y="1412776"/>
            <a:ext cx="8938320" cy="5184576"/>
          </a:xfrm>
        </p:spPr>
        <p:txBody>
          <a:bodyPr>
            <a:noAutofit/>
          </a:bodyPr>
          <a:lstStyle/>
          <a:p>
            <a:pPr algn="just">
              <a:buNone/>
            </a:pPr>
            <a:r>
              <a:rPr lang="en-IN" sz="2400" b="1" dirty="0" smtClean="0"/>
              <a:t>Ingestion. </a:t>
            </a:r>
            <a:r>
              <a:rPr lang="en-IN" sz="2400" dirty="0" smtClean="0"/>
              <a:t>This is the process of taking food into the alimentary tract.</a:t>
            </a:r>
          </a:p>
          <a:p>
            <a:pPr algn="just">
              <a:buNone/>
            </a:pPr>
            <a:r>
              <a:rPr lang="en-IN" sz="2400" b="1" dirty="0" smtClean="0"/>
              <a:t>Propulsion. </a:t>
            </a:r>
            <a:r>
              <a:rPr lang="en-IN" sz="2400" dirty="0" smtClean="0"/>
              <a:t>This moves the contents along the alimentary tract.</a:t>
            </a:r>
          </a:p>
          <a:p>
            <a:pPr algn="just">
              <a:buNone/>
            </a:pPr>
            <a:r>
              <a:rPr lang="en-IN" sz="2400" b="1" dirty="0" smtClean="0"/>
              <a:t>Digestion. </a:t>
            </a:r>
          </a:p>
          <a:p>
            <a:pPr algn="just">
              <a:buNone/>
            </a:pPr>
            <a:r>
              <a:rPr lang="en-IN" sz="2400" dirty="0" smtClean="0"/>
              <a:t>		• </a:t>
            </a:r>
            <a:r>
              <a:rPr lang="en-IN" sz="2400" i="1" dirty="0" smtClean="0"/>
              <a:t>mechanical breakdown of food by, e.g. mastication (</a:t>
            </a:r>
            <a:r>
              <a:rPr lang="en-IN" sz="2400" dirty="0" smtClean="0"/>
              <a:t>chewing)</a:t>
            </a:r>
          </a:p>
          <a:p>
            <a:pPr algn="just">
              <a:buNone/>
            </a:pPr>
            <a:r>
              <a:rPr lang="en-IN" sz="2400" dirty="0" smtClean="0"/>
              <a:t>		•</a:t>
            </a:r>
            <a:r>
              <a:rPr lang="en-IN" sz="2400" i="1" dirty="0" smtClean="0"/>
              <a:t>chemical digestion of food by enzymes present in </a:t>
            </a:r>
            <a:r>
              <a:rPr lang="en-IN" sz="2400" dirty="0" smtClean="0"/>
              <a:t>secretions 	produced by glands and accessory organs of  digestive system</a:t>
            </a:r>
          </a:p>
          <a:p>
            <a:pPr algn="just">
              <a:buNone/>
            </a:pPr>
            <a:r>
              <a:rPr lang="en-IN" sz="2400" b="1" dirty="0" smtClean="0"/>
              <a:t>Absorption. </a:t>
            </a:r>
            <a:r>
              <a:rPr lang="en-IN" sz="2400" dirty="0" smtClean="0"/>
              <a:t>This is the process by which digested food substances pass through the walls of some organs of the alimentary canal into the blood and lymph capillaries for circulation round the body.</a:t>
            </a:r>
          </a:p>
          <a:p>
            <a:pPr algn="just">
              <a:buNone/>
            </a:pPr>
            <a:r>
              <a:rPr lang="en-IN" sz="2400" b="1" dirty="0" smtClean="0"/>
              <a:t>Elimination. </a:t>
            </a:r>
            <a:r>
              <a:rPr lang="en-IN" sz="2400" dirty="0" smtClean="0"/>
              <a:t>Food substances which have been eaten but cannot be digested and absorbed are excreted by the bowel as faeces.</a:t>
            </a:r>
            <a:endParaRPr lang="en-IN"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140968"/>
            <a:ext cx="8229600" cy="1143000"/>
          </a:xfrm>
        </p:spPr>
        <p:txBody>
          <a:bodyPr/>
          <a:lstStyle/>
          <a:p>
            <a:r>
              <a:rPr lang="en-IN" b="1" dirty="0" smtClean="0"/>
              <a:t>OESOPHAGUS</a:t>
            </a:r>
            <a:endParaRPr lang="en-IN" dirty="0"/>
          </a:p>
        </p:txBody>
      </p:sp>
      <p:sp>
        <p:nvSpPr>
          <p:cNvPr id="3" name="Content Placeholder 2"/>
          <p:cNvSpPr>
            <a:spLocks noGrp="1"/>
          </p:cNvSpPr>
          <p:nvPr>
            <p:ph idx="1"/>
          </p:nvPr>
        </p:nvSpPr>
        <p:spPr/>
        <p:txBody>
          <a:bodyPr/>
          <a:lstStyle/>
          <a:p>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Oesophgus</a:t>
            </a:r>
            <a:endParaRPr lang="en-IN" dirty="0"/>
          </a:p>
        </p:txBody>
      </p:sp>
      <p:sp>
        <p:nvSpPr>
          <p:cNvPr id="3" name="Content Placeholder 2"/>
          <p:cNvSpPr>
            <a:spLocks noGrp="1"/>
          </p:cNvSpPr>
          <p:nvPr>
            <p:ph idx="1"/>
          </p:nvPr>
        </p:nvSpPr>
        <p:spPr>
          <a:xfrm>
            <a:off x="179512" y="1340768"/>
            <a:ext cx="8820472" cy="4785395"/>
          </a:xfrm>
        </p:spPr>
        <p:txBody>
          <a:bodyPr>
            <a:normAutofit fontScale="92500" lnSpcReduction="20000"/>
          </a:bodyPr>
          <a:lstStyle/>
          <a:p>
            <a:r>
              <a:rPr lang="en-IN" dirty="0" smtClean="0"/>
              <a:t>The oesophagus is about </a:t>
            </a:r>
            <a:r>
              <a:rPr lang="en-IN" dirty="0" smtClean="0">
                <a:solidFill>
                  <a:srgbClr val="FF0000"/>
                </a:solidFill>
              </a:rPr>
              <a:t>25 cm </a:t>
            </a:r>
            <a:r>
              <a:rPr lang="en-IN" dirty="0" smtClean="0"/>
              <a:t>long and about </a:t>
            </a:r>
            <a:r>
              <a:rPr lang="en-IN" dirty="0" smtClean="0">
                <a:solidFill>
                  <a:srgbClr val="FF0000"/>
                </a:solidFill>
              </a:rPr>
              <a:t>2 cm </a:t>
            </a:r>
            <a:r>
              <a:rPr lang="en-IN" dirty="0" smtClean="0"/>
              <a:t>in diameter and lies in the median plane in the thorax in front of the vertebral column behind the trachea and the heart.</a:t>
            </a:r>
          </a:p>
          <a:p>
            <a:r>
              <a:rPr lang="en-IN" dirty="0" smtClean="0"/>
              <a:t>It is continuous with the pharynx above and just below the diaphragm it joins the stomach</a:t>
            </a:r>
          </a:p>
          <a:p>
            <a:r>
              <a:rPr lang="en-IN" dirty="0" smtClean="0"/>
              <a:t>The upper </a:t>
            </a:r>
            <a:r>
              <a:rPr lang="en-IN" i="1" dirty="0" err="1" smtClean="0">
                <a:solidFill>
                  <a:srgbClr val="FF0000"/>
                </a:solidFill>
              </a:rPr>
              <a:t>cricopharyngeal</a:t>
            </a:r>
            <a:r>
              <a:rPr lang="en-IN" i="1" dirty="0" smtClean="0">
                <a:solidFill>
                  <a:srgbClr val="FF0000"/>
                </a:solidFill>
              </a:rPr>
              <a:t> sphincter</a:t>
            </a:r>
            <a:r>
              <a:rPr lang="en-IN" dirty="0" smtClean="0"/>
              <a:t> prevents air passing into the oesophagus during inspiration and the aspiration of oesophageal contents. </a:t>
            </a:r>
          </a:p>
          <a:p>
            <a:r>
              <a:rPr lang="en-IN" dirty="0" smtClean="0"/>
              <a:t>The </a:t>
            </a:r>
            <a:r>
              <a:rPr lang="en-IN" i="1" dirty="0" smtClean="0">
                <a:solidFill>
                  <a:srgbClr val="FF0000"/>
                </a:solidFill>
              </a:rPr>
              <a:t>cardiac or lower oesophageal sphincter </a:t>
            </a:r>
            <a:r>
              <a:rPr lang="en-IN" i="1" dirty="0" smtClean="0"/>
              <a:t>prevents the reflux of acid gastric </a:t>
            </a:r>
            <a:r>
              <a:rPr lang="en-IN" dirty="0" smtClean="0"/>
              <a:t>contents into the oesophagus.</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2123728" y="291150"/>
            <a:ext cx="4601049" cy="6378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US" dirty="0" smtClean="0"/>
              <a:t>Function of </a:t>
            </a:r>
            <a:r>
              <a:rPr lang="en-US" dirty="0" err="1" smtClean="0"/>
              <a:t>Oesophgus</a:t>
            </a:r>
            <a:endParaRPr lang="en-IN" dirty="0"/>
          </a:p>
        </p:txBody>
      </p:sp>
      <p:sp>
        <p:nvSpPr>
          <p:cNvPr id="3" name="Content Placeholder 2"/>
          <p:cNvSpPr>
            <a:spLocks noGrp="1"/>
          </p:cNvSpPr>
          <p:nvPr>
            <p:ph idx="1"/>
          </p:nvPr>
        </p:nvSpPr>
        <p:spPr>
          <a:xfrm>
            <a:off x="395536" y="1268760"/>
            <a:ext cx="8291264" cy="4713387"/>
          </a:xfrm>
        </p:spPr>
        <p:txBody>
          <a:bodyPr/>
          <a:lstStyle/>
          <a:p>
            <a:pPr>
              <a:buNone/>
            </a:pPr>
            <a:r>
              <a:rPr lang="en-IN" dirty="0" smtClean="0"/>
              <a:t>The presence of the bolus in the pharynx stimulates a wave of peristalsis which propels the bolus through the oesophagus to the stomach</a:t>
            </a:r>
          </a:p>
          <a:p>
            <a:endParaRPr lang="en-IN" dirty="0"/>
          </a:p>
        </p:txBody>
      </p:sp>
      <p:pic>
        <p:nvPicPr>
          <p:cNvPr id="1027" name="Picture 3"/>
          <p:cNvPicPr>
            <a:picLocks noChangeAspect="1" noChangeArrowheads="1"/>
          </p:cNvPicPr>
          <p:nvPr/>
        </p:nvPicPr>
        <p:blipFill>
          <a:blip r:embed="rId2" cstate="print"/>
          <a:srcRect/>
          <a:stretch>
            <a:fillRect/>
          </a:stretch>
        </p:blipFill>
        <p:spPr bwMode="auto">
          <a:xfrm>
            <a:off x="1259632" y="3356992"/>
            <a:ext cx="6624736" cy="3305175"/>
          </a:xfrm>
          <a:prstGeom prst="rect">
            <a:avLst/>
          </a:prstGeom>
          <a:noFill/>
          <a:ln w="9525">
            <a:noFill/>
            <a:miter lim="800000"/>
            <a:headEnd/>
            <a:tailEnd/>
          </a:ln>
        </p:spPr>
      </p:pic>
      <p:sp>
        <p:nvSpPr>
          <p:cNvPr id="6" name="Rectangle 5"/>
          <p:cNvSpPr/>
          <p:nvPr/>
        </p:nvSpPr>
        <p:spPr>
          <a:xfrm>
            <a:off x="5292080" y="3275692"/>
            <a:ext cx="3444469" cy="369332"/>
          </a:xfrm>
          <a:prstGeom prst="rect">
            <a:avLst/>
          </a:prstGeom>
        </p:spPr>
        <p:txBody>
          <a:bodyPr wrap="none">
            <a:spAutoFit/>
          </a:bodyPr>
          <a:lstStyle/>
          <a:p>
            <a:r>
              <a:rPr lang="en-IN" dirty="0" smtClean="0"/>
              <a:t>Movement of a bolus by peristalsis</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3140968"/>
            <a:ext cx="8229600" cy="2985195"/>
          </a:xfrm>
        </p:spPr>
        <p:txBody>
          <a:bodyPr/>
          <a:lstStyle/>
          <a:p>
            <a:pPr algn="ctr">
              <a:buNone/>
            </a:pPr>
            <a:r>
              <a:rPr lang="en-US" dirty="0" smtClean="0">
                <a:latin typeface="Algerian" pitchFamily="82" charset="0"/>
              </a:rPr>
              <a:t>Thank You</a:t>
            </a:r>
            <a:endParaRPr lang="en-IN" dirty="0">
              <a:latin typeface="Algerian"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General structure of the alimentary canal</a:t>
            </a:r>
            <a:endParaRPr lang="en-IN"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619673" y="1628800"/>
            <a:ext cx="5976663" cy="49905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Peritoneal cavity</a:t>
            </a:r>
            <a:endParaRPr lang="en-IN" dirty="0"/>
          </a:p>
        </p:txBody>
      </p:sp>
      <p:pic>
        <p:nvPicPr>
          <p:cNvPr id="4098" name="Picture 2" descr="C:\Users\Hcl\Desktop\1.png"/>
          <p:cNvPicPr>
            <a:picLocks noGrp="1" noChangeAspect="1" noChangeArrowheads="1"/>
          </p:cNvPicPr>
          <p:nvPr>
            <p:ph idx="1"/>
          </p:nvPr>
        </p:nvPicPr>
        <p:blipFill>
          <a:blip r:embed="rId2" cstate="print"/>
          <a:srcRect/>
          <a:stretch>
            <a:fillRect/>
          </a:stretch>
        </p:blipFill>
        <p:spPr bwMode="auto">
          <a:xfrm>
            <a:off x="1896351" y="1600200"/>
            <a:ext cx="5483961" cy="5257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5400" dirty="0" smtClean="0"/>
              <a:t>Peritoneum(1) </a:t>
            </a:r>
            <a:r>
              <a:rPr lang="en-IN" sz="2800" dirty="0" smtClean="0"/>
              <a:t>Outer</a:t>
            </a:r>
            <a:endParaRPr lang="en-IN" dirty="0"/>
          </a:p>
        </p:txBody>
      </p:sp>
      <p:sp>
        <p:nvSpPr>
          <p:cNvPr id="3" name="Content Placeholder 2"/>
          <p:cNvSpPr>
            <a:spLocks noGrp="1"/>
          </p:cNvSpPr>
          <p:nvPr>
            <p:ph idx="1"/>
          </p:nvPr>
        </p:nvSpPr>
        <p:spPr/>
        <p:txBody>
          <a:bodyPr>
            <a:normAutofit lnSpcReduction="10000"/>
          </a:bodyPr>
          <a:lstStyle/>
          <a:p>
            <a:r>
              <a:rPr lang="en-IN" dirty="0" smtClean="0"/>
              <a:t>The peritoneum is the largest serous membrane of the body </a:t>
            </a:r>
          </a:p>
          <a:p>
            <a:r>
              <a:rPr lang="en-IN" dirty="0" smtClean="0"/>
              <a:t> It consists of a closed sac, containing a small amount of serous fluid, within the abdominal cavity.</a:t>
            </a:r>
          </a:p>
          <a:p>
            <a:r>
              <a:rPr lang="en-IN" dirty="0" smtClean="0"/>
              <a:t>It is richly supplied with </a:t>
            </a:r>
            <a:r>
              <a:rPr lang="en-IN" dirty="0" smtClean="0">
                <a:solidFill>
                  <a:srgbClr val="FF0000"/>
                </a:solidFill>
              </a:rPr>
              <a:t>blood and lymph </a:t>
            </a:r>
            <a:r>
              <a:rPr lang="en-IN" dirty="0" smtClean="0"/>
              <a:t>vessels &amp; lymph nodes.</a:t>
            </a:r>
          </a:p>
          <a:p>
            <a:r>
              <a:rPr lang="en-IN" dirty="0" smtClean="0"/>
              <a:t>It provides a physical barrier to local spread of </a:t>
            </a:r>
            <a:r>
              <a:rPr lang="en-IN" dirty="0" smtClean="0">
                <a:solidFill>
                  <a:srgbClr val="FF0000"/>
                </a:solidFill>
              </a:rPr>
              <a:t>infection.</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22114"/>
          </a:xfrm>
        </p:spPr>
        <p:txBody>
          <a:bodyPr/>
          <a:lstStyle/>
          <a:p>
            <a:r>
              <a:rPr lang="en-US" dirty="0" smtClean="0"/>
              <a:t>Other layers(3) </a:t>
            </a:r>
            <a:endParaRPr lang="en-IN" dirty="0"/>
          </a:p>
        </p:txBody>
      </p:sp>
      <p:sp>
        <p:nvSpPr>
          <p:cNvPr id="3" name="Content Placeholder 2"/>
          <p:cNvSpPr>
            <a:spLocks noGrp="1"/>
          </p:cNvSpPr>
          <p:nvPr>
            <p:ph idx="1"/>
          </p:nvPr>
        </p:nvSpPr>
        <p:spPr>
          <a:xfrm>
            <a:off x="179512" y="1484784"/>
            <a:ext cx="8712968" cy="5040560"/>
          </a:xfrm>
        </p:spPr>
        <p:txBody>
          <a:bodyPr>
            <a:normAutofit fontScale="77500" lnSpcReduction="20000"/>
          </a:bodyPr>
          <a:lstStyle/>
          <a:p>
            <a:r>
              <a:rPr lang="en-US" dirty="0" smtClean="0">
                <a:solidFill>
                  <a:srgbClr val="FF0000"/>
                </a:solidFill>
              </a:rPr>
              <a:t>Muscle layer</a:t>
            </a:r>
            <a:r>
              <a:rPr lang="en-US" dirty="0" smtClean="0"/>
              <a:t> </a:t>
            </a:r>
            <a:r>
              <a:rPr lang="en-IN" dirty="0" smtClean="0"/>
              <a:t>two layers of </a:t>
            </a:r>
            <a:r>
              <a:rPr lang="en-IN" i="1" dirty="0" smtClean="0"/>
              <a:t>smooth (involuntary) muscle</a:t>
            </a:r>
          </a:p>
          <a:p>
            <a:r>
              <a:rPr lang="en-US" dirty="0" err="1" smtClean="0">
                <a:solidFill>
                  <a:srgbClr val="FF0000"/>
                </a:solidFill>
              </a:rPr>
              <a:t>Submucosa</a:t>
            </a:r>
            <a:r>
              <a:rPr lang="en-US" dirty="0" smtClean="0">
                <a:solidFill>
                  <a:srgbClr val="FF0000"/>
                </a:solidFill>
              </a:rPr>
              <a:t> </a:t>
            </a:r>
            <a:r>
              <a:rPr lang="en-IN" dirty="0" smtClean="0"/>
              <a:t>loose </a:t>
            </a:r>
            <a:r>
              <a:rPr lang="en-IN" dirty="0" err="1" smtClean="0"/>
              <a:t>areolar</a:t>
            </a:r>
            <a:r>
              <a:rPr lang="en-IN" dirty="0" smtClean="0"/>
              <a:t> connective tissue containing collagen.</a:t>
            </a:r>
            <a:endParaRPr lang="en-US" dirty="0" smtClean="0">
              <a:solidFill>
                <a:srgbClr val="FF0000"/>
              </a:solidFill>
            </a:endParaRPr>
          </a:p>
          <a:p>
            <a:r>
              <a:rPr lang="en-US" dirty="0" smtClean="0">
                <a:solidFill>
                  <a:srgbClr val="FF0000"/>
                </a:solidFill>
              </a:rPr>
              <a:t>Mucosa </a:t>
            </a:r>
            <a:r>
              <a:rPr lang="en-IN" dirty="0" smtClean="0"/>
              <a:t> </a:t>
            </a:r>
          </a:p>
          <a:p>
            <a:pPr>
              <a:buNone/>
            </a:pPr>
            <a:r>
              <a:rPr lang="en-IN" dirty="0" smtClean="0"/>
              <a:t>	•  </a:t>
            </a:r>
            <a:r>
              <a:rPr lang="en-IN" i="1" u="sng" dirty="0" smtClean="0"/>
              <a:t>Mucous membrane </a:t>
            </a:r>
            <a:r>
              <a:rPr lang="en-IN" i="1" dirty="0" smtClean="0"/>
              <a:t>formed by columnar epithelium  </a:t>
            </a:r>
            <a:r>
              <a:rPr lang="en-IN" dirty="0" smtClean="0"/>
              <a:t>(some part also by </a:t>
            </a:r>
            <a:r>
              <a:rPr lang="en-IN" i="1" dirty="0" smtClean="0"/>
              <a:t>stratified columnar epithelium</a:t>
            </a:r>
            <a:r>
              <a:rPr lang="en-IN" dirty="0" smtClean="0"/>
              <a:t>)</a:t>
            </a:r>
          </a:p>
          <a:p>
            <a:pPr>
              <a:buNone/>
            </a:pPr>
            <a:r>
              <a:rPr lang="en-IN" i="1" dirty="0" smtClean="0"/>
              <a:t> 		</a:t>
            </a:r>
            <a:r>
              <a:rPr lang="en-IN" dirty="0" smtClean="0"/>
              <a:t>Functions: </a:t>
            </a:r>
            <a:r>
              <a:rPr lang="en-IN" i="1" dirty="0" smtClean="0"/>
              <a:t>protection, secretion and absorption</a:t>
            </a:r>
          </a:p>
          <a:p>
            <a:pPr>
              <a:buNone/>
            </a:pPr>
            <a:r>
              <a:rPr lang="en-IN" dirty="0" smtClean="0"/>
              <a:t>	• </a:t>
            </a:r>
            <a:r>
              <a:rPr lang="en-IN" i="1" dirty="0" smtClean="0"/>
              <a:t>Lamina </a:t>
            </a:r>
            <a:r>
              <a:rPr lang="en-IN" i="1" dirty="0" err="1" smtClean="0"/>
              <a:t>propria</a:t>
            </a:r>
            <a:r>
              <a:rPr lang="en-IN" i="1" dirty="0" smtClean="0"/>
              <a:t> consisting </a:t>
            </a:r>
            <a:r>
              <a:rPr lang="en-IN" i="1" dirty="0" smtClean="0">
                <a:solidFill>
                  <a:srgbClr val="FF0000"/>
                </a:solidFill>
              </a:rPr>
              <a:t>of loose connective tissue</a:t>
            </a:r>
            <a:r>
              <a:rPr lang="en-IN" i="1" dirty="0" smtClean="0"/>
              <a:t>, </a:t>
            </a:r>
            <a:r>
              <a:rPr lang="en-IN" dirty="0" smtClean="0"/>
              <a:t>which </a:t>
            </a:r>
            <a:r>
              <a:rPr lang="en-IN" dirty="0" smtClean="0">
                <a:solidFill>
                  <a:srgbClr val="FF0000"/>
                </a:solidFill>
              </a:rPr>
              <a:t>supports the blood vessels</a:t>
            </a:r>
            <a:r>
              <a:rPr lang="en-IN" dirty="0" smtClean="0"/>
              <a:t> that nourish the inner epithelial layer, and varying amounts of	Lymphoid tissue that has a protective function</a:t>
            </a:r>
          </a:p>
          <a:p>
            <a:pPr>
              <a:buNone/>
            </a:pPr>
            <a:r>
              <a:rPr lang="en-IN" dirty="0" smtClean="0"/>
              <a:t>	• </a:t>
            </a:r>
            <a:r>
              <a:rPr lang="en-IN" i="1" dirty="0" err="1" smtClean="0"/>
              <a:t>Muscularis</a:t>
            </a:r>
            <a:r>
              <a:rPr lang="en-IN" i="1" dirty="0" smtClean="0"/>
              <a:t> mucosa, a thin outer layer of smooth muscle</a:t>
            </a:r>
          </a:p>
          <a:p>
            <a:pPr>
              <a:buNone/>
            </a:pPr>
            <a:r>
              <a:rPr lang="en-IN" dirty="0" smtClean="0"/>
              <a:t>		that provides involutions of the mucosa layer,</a:t>
            </a:r>
          </a:p>
          <a:p>
            <a:pPr>
              <a:buNone/>
            </a:pPr>
            <a:r>
              <a:rPr lang="en-IN" dirty="0" smtClean="0"/>
              <a:t>		e.g. gastric glands, </a:t>
            </a:r>
            <a:r>
              <a:rPr lang="en-IN" dirty="0" err="1" smtClean="0"/>
              <a:t>villi</a:t>
            </a:r>
            <a:r>
              <a:rPr lang="en-IN" dirty="0" smtClean="0"/>
              <a:t>.</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Mucous membrane</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Mucus lubricates the walls of the tract and protects them from digestive enzymes</a:t>
            </a:r>
          </a:p>
          <a:p>
            <a:r>
              <a:rPr lang="en-IN" dirty="0" smtClean="0"/>
              <a:t>The surface in the regions lined with columnar epithelium are collections of specialised cells, or glands, which pour their secretions into the lumen of the tract--</a:t>
            </a:r>
            <a:endParaRPr lang="en-IN" i="1" dirty="0" smtClean="0"/>
          </a:p>
          <a:p>
            <a:pPr lvl="1"/>
            <a:r>
              <a:rPr lang="en-IN" i="1" dirty="0" smtClean="0"/>
              <a:t>saliva from the salivary glands</a:t>
            </a:r>
          </a:p>
          <a:p>
            <a:pPr lvl="1"/>
            <a:r>
              <a:rPr lang="en-IN" i="1" dirty="0" smtClean="0"/>
              <a:t>gastric juice from the gastric glands</a:t>
            </a:r>
          </a:p>
          <a:p>
            <a:pPr lvl="1"/>
            <a:r>
              <a:rPr lang="en-IN" i="1" dirty="0" smtClean="0"/>
              <a:t>intestinal juice from the intestinal glands</a:t>
            </a:r>
          </a:p>
          <a:p>
            <a:pPr lvl="1"/>
            <a:r>
              <a:rPr lang="en-IN" i="1" dirty="0" smtClean="0"/>
              <a:t>pancreatic juice from the pancreas</a:t>
            </a:r>
          </a:p>
          <a:p>
            <a:pPr lvl="1"/>
            <a:r>
              <a:rPr lang="en-IN" i="1" dirty="0" smtClean="0"/>
              <a:t>bile from the liver.</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1091</Words>
  <Application>Microsoft Office PowerPoint</Application>
  <PresentationFormat>On-screen Show (4:3)</PresentationFormat>
  <Paragraphs>152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Digestive system</vt:lpstr>
      <vt:lpstr>THE DIGESTIVE SYSTEM</vt:lpstr>
      <vt:lpstr>Slide 3</vt:lpstr>
      <vt:lpstr>FUNCTION OF DIGESTIVE SYSTEM</vt:lpstr>
      <vt:lpstr>General structure of the alimentary canal</vt:lpstr>
      <vt:lpstr>Peritoneal cavity</vt:lpstr>
      <vt:lpstr>Peritoneum(1) Outer</vt:lpstr>
      <vt:lpstr>Other layers(3) </vt:lpstr>
      <vt:lpstr>Mucous membrane</vt:lpstr>
      <vt:lpstr>NERVE SUPPLY TO GIT</vt:lpstr>
      <vt:lpstr>BLOOD SUPPLY TO GIT</vt:lpstr>
      <vt:lpstr>Arterial Blood supply</vt:lpstr>
      <vt:lpstr>The coeliac artery &amp; the organs they supply</vt:lpstr>
      <vt:lpstr>Blood supply to the small and large intestines</vt:lpstr>
      <vt:lpstr>Venous drainage </vt:lpstr>
      <vt:lpstr>Venous drainage from the abdominal organs</vt:lpstr>
      <vt:lpstr>TONGUE</vt:lpstr>
      <vt:lpstr>Slide 18</vt:lpstr>
      <vt:lpstr>Structures seen in the widely open mouth.</vt:lpstr>
      <vt:lpstr>Blood supply </vt:lpstr>
      <vt:lpstr>Nerve supply</vt:lpstr>
      <vt:lpstr>Functions of the tongue </vt:lpstr>
      <vt:lpstr>TEETH</vt:lpstr>
      <vt:lpstr>Slide 24</vt:lpstr>
      <vt:lpstr>Different shapes of the permanent teeth</vt:lpstr>
      <vt:lpstr>Structure of a tooth</vt:lpstr>
      <vt:lpstr>Slide 27</vt:lpstr>
      <vt:lpstr>Blood supply to Teeth</vt:lpstr>
      <vt:lpstr>SALIVARY GLANDS</vt:lpstr>
      <vt:lpstr>Slide 30</vt:lpstr>
      <vt:lpstr>Slide 31</vt:lpstr>
      <vt:lpstr>Structure of the salivary glands</vt:lpstr>
      <vt:lpstr>Composition of saliva</vt:lpstr>
      <vt:lpstr>Secretion of saliva</vt:lpstr>
      <vt:lpstr>Functions of saliva</vt:lpstr>
      <vt:lpstr>PHARYNX</vt:lpstr>
      <vt:lpstr>Slide 37</vt:lpstr>
      <vt:lpstr>Slide 38</vt:lpstr>
      <vt:lpstr>Slide 39</vt:lpstr>
      <vt:lpstr>OESOPHAGUS</vt:lpstr>
      <vt:lpstr>Oesophgus</vt:lpstr>
      <vt:lpstr>Slide 42</vt:lpstr>
      <vt:lpstr>Function of Oesophgus</vt:lpstr>
      <vt:lpstr>Slide 44</vt:lpstr>
    </vt:vector>
  </TitlesOfParts>
  <Company>HCL Infosystems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Hcl</dc:creator>
  <cp:lastModifiedBy>Hcl</cp:lastModifiedBy>
  <cp:revision>144</cp:revision>
  <dcterms:created xsi:type="dcterms:W3CDTF">2014-08-14T09:40:42Z</dcterms:created>
  <dcterms:modified xsi:type="dcterms:W3CDTF">2014-09-03T11:44:03Z</dcterms:modified>
</cp:coreProperties>
</file>