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7" r:id="rId10"/>
    <p:sldId id="266" r:id="rId11"/>
    <p:sldId id="269" r:id="rId12"/>
    <p:sldId id="268" r:id="rId13"/>
    <p:sldId id="265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A2A6D-CF8E-4D41-A484-A3229AF8E3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D90EE-13D9-4E98-931A-7F28CF5C184F}">
      <dgm:prSet phldrT="[Text]"/>
      <dgm:spPr/>
      <dgm:t>
        <a:bodyPr/>
        <a:lstStyle/>
        <a:p>
          <a:r>
            <a:rPr lang="en-US" dirty="0" smtClean="0"/>
            <a:t>Cleansing creams</a:t>
          </a:r>
          <a:endParaRPr lang="en-US" dirty="0"/>
        </a:p>
      </dgm:t>
    </dgm:pt>
    <dgm:pt modelId="{15C50E00-0BB4-401D-AA3E-505983BECE79}" type="parTrans" cxnId="{3C876FB0-811F-4147-B0D1-42B9A6A8451F}">
      <dgm:prSet/>
      <dgm:spPr/>
      <dgm:t>
        <a:bodyPr/>
        <a:lstStyle/>
        <a:p>
          <a:endParaRPr lang="en-US"/>
        </a:p>
      </dgm:t>
    </dgm:pt>
    <dgm:pt modelId="{2037267A-C2FB-4E80-BD29-9BCC1FD3902A}" type="sibTrans" cxnId="{3C876FB0-811F-4147-B0D1-42B9A6A8451F}">
      <dgm:prSet/>
      <dgm:spPr/>
      <dgm:t>
        <a:bodyPr/>
        <a:lstStyle/>
        <a:p>
          <a:endParaRPr lang="en-US"/>
        </a:p>
      </dgm:t>
    </dgm:pt>
    <dgm:pt modelId="{CD109481-5A08-473F-B03D-C1C5193C98D8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Liquefying creams</a:t>
          </a:r>
          <a:endParaRPr lang="en-US" dirty="0"/>
        </a:p>
      </dgm:t>
    </dgm:pt>
    <dgm:pt modelId="{BE9D1746-AA55-4522-BBF9-DA37BCB5885B}" type="parTrans" cxnId="{84216A9A-0FA2-412C-B62C-1A9033CEE64F}">
      <dgm:prSet/>
      <dgm:spPr/>
      <dgm:t>
        <a:bodyPr/>
        <a:lstStyle/>
        <a:p>
          <a:endParaRPr lang="en-US"/>
        </a:p>
      </dgm:t>
    </dgm:pt>
    <dgm:pt modelId="{FB64FE35-98CE-455D-94AE-A9344A746903}" type="sibTrans" cxnId="{84216A9A-0FA2-412C-B62C-1A9033CEE64F}">
      <dgm:prSet/>
      <dgm:spPr/>
      <dgm:t>
        <a:bodyPr/>
        <a:lstStyle/>
        <a:p>
          <a:endParaRPr lang="en-US"/>
        </a:p>
      </dgm:t>
    </dgm:pt>
    <dgm:pt modelId="{ACD803C0-3FA7-4B8E-8202-A54163180495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Emulsified creams</a:t>
          </a:r>
          <a:endParaRPr lang="en-US" dirty="0"/>
        </a:p>
      </dgm:t>
    </dgm:pt>
    <dgm:pt modelId="{FACB613C-F250-4427-B6FB-EB249F71E42D}" type="parTrans" cxnId="{33465B5C-7044-47BF-A1D8-B5685AB38314}">
      <dgm:prSet/>
      <dgm:spPr/>
      <dgm:t>
        <a:bodyPr/>
        <a:lstStyle/>
        <a:p>
          <a:endParaRPr lang="en-US"/>
        </a:p>
      </dgm:t>
    </dgm:pt>
    <dgm:pt modelId="{98C1E346-84B4-4D2C-8F61-3AF07829F571}" type="sibTrans" cxnId="{33465B5C-7044-47BF-A1D8-B5685AB38314}">
      <dgm:prSet/>
      <dgm:spPr/>
      <dgm:t>
        <a:bodyPr/>
        <a:lstStyle/>
        <a:p>
          <a:endParaRPr lang="en-US"/>
        </a:p>
      </dgm:t>
    </dgm:pt>
    <dgm:pt modelId="{46D499B6-9448-4DD0-A735-B97FFE3BDBA9}" type="pres">
      <dgm:prSet presAssocID="{67BA2A6D-CF8E-4D41-A484-A3229AF8E3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5DD0FF-7F72-4AF5-ACC7-E11335BC1D48}" type="pres">
      <dgm:prSet presAssocID="{D37D90EE-13D9-4E98-931A-7F28CF5C184F}" presName="hierRoot1" presStyleCnt="0"/>
      <dgm:spPr/>
    </dgm:pt>
    <dgm:pt modelId="{4782FD8F-238E-4DD1-9A73-F2697522F684}" type="pres">
      <dgm:prSet presAssocID="{D37D90EE-13D9-4E98-931A-7F28CF5C184F}" presName="composite" presStyleCnt="0"/>
      <dgm:spPr/>
    </dgm:pt>
    <dgm:pt modelId="{DFA5F76C-2730-4F97-8606-7F39D193BA79}" type="pres">
      <dgm:prSet presAssocID="{D37D90EE-13D9-4E98-931A-7F28CF5C184F}" presName="background" presStyleLbl="node0" presStyleIdx="0" presStyleCnt="1"/>
      <dgm:spPr/>
    </dgm:pt>
    <dgm:pt modelId="{FB8EC28B-5AB3-4388-B862-01CE2916FD5C}" type="pres">
      <dgm:prSet presAssocID="{D37D90EE-13D9-4E98-931A-7F28CF5C184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6CA0F-064F-4B8F-896C-6DE4AB2AFBC8}" type="pres">
      <dgm:prSet presAssocID="{D37D90EE-13D9-4E98-931A-7F28CF5C184F}" presName="hierChild2" presStyleCnt="0"/>
      <dgm:spPr/>
    </dgm:pt>
    <dgm:pt modelId="{4788FF9A-8CD9-4395-A59F-0A98D17FF5D1}" type="pres">
      <dgm:prSet presAssocID="{BE9D1746-AA55-4522-BBF9-DA37BCB5885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ACE01B9-40FB-40A4-9BF9-C2C75C1F5A44}" type="pres">
      <dgm:prSet presAssocID="{CD109481-5A08-473F-B03D-C1C5193C98D8}" presName="hierRoot2" presStyleCnt="0"/>
      <dgm:spPr/>
    </dgm:pt>
    <dgm:pt modelId="{50AD2011-9D0B-4A26-9A19-B9060A52367D}" type="pres">
      <dgm:prSet presAssocID="{CD109481-5A08-473F-B03D-C1C5193C98D8}" presName="composite2" presStyleCnt="0"/>
      <dgm:spPr/>
    </dgm:pt>
    <dgm:pt modelId="{CBEAA177-05F5-4494-BA4A-1D0990165B28}" type="pres">
      <dgm:prSet presAssocID="{CD109481-5A08-473F-B03D-C1C5193C98D8}" presName="background2" presStyleLbl="node2" presStyleIdx="0" presStyleCnt="2"/>
      <dgm:spPr/>
    </dgm:pt>
    <dgm:pt modelId="{1669046F-1C81-4D8F-B065-EE819F44764D}" type="pres">
      <dgm:prSet presAssocID="{CD109481-5A08-473F-B03D-C1C5193C98D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C5E6-8516-467B-B350-7C1E1F702768}" type="pres">
      <dgm:prSet presAssocID="{CD109481-5A08-473F-B03D-C1C5193C98D8}" presName="hierChild3" presStyleCnt="0"/>
      <dgm:spPr/>
    </dgm:pt>
    <dgm:pt modelId="{763E200A-5DB9-4824-8057-F471302828EB}" type="pres">
      <dgm:prSet presAssocID="{FACB613C-F250-4427-B6FB-EB249F71E42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6DE474-82E3-48CC-91D7-0D9434E918C2}" type="pres">
      <dgm:prSet presAssocID="{ACD803C0-3FA7-4B8E-8202-A54163180495}" presName="hierRoot2" presStyleCnt="0"/>
      <dgm:spPr/>
    </dgm:pt>
    <dgm:pt modelId="{4690EDAC-579D-4B78-AE11-4CA10C1E9E1E}" type="pres">
      <dgm:prSet presAssocID="{ACD803C0-3FA7-4B8E-8202-A54163180495}" presName="composite2" presStyleCnt="0"/>
      <dgm:spPr/>
    </dgm:pt>
    <dgm:pt modelId="{507A9247-D5BB-4F1F-9635-5D3BF21C66DB}" type="pres">
      <dgm:prSet presAssocID="{ACD803C0-3FA7-4B8E-8202-A54163180495}" presName="background2" presStyleLbl="node2" presStyleIdx="1" presStyleCnt="2"/>
      <dgm:spPr/>
    </dgm:pt>
    <dgm:pt modelId="{2E760610-6F0C-4B28-BE14-2E69920549F6}" type="pres">
      <dgm:prSet presAssocID="{ACD803C0-3FA7-4B8E-8202-A5416318049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8569B8-29B4-401F-A534-D8E4F6815269}" type="pres">
      <dgm:prSet presAssocID="{ACD803C0-3FA7-4B8E-8202-A54163180495}" presName="hierChild3" presStyleCnt="0"/>
      <dgm:spPr/>
    </dgm:pt>
  </dgm:ptLst>
  <dgm:cxnLst>
    <dgm:cxn modelId="{B6E29497-CBBF-4991-B94A-A0F08FA90D39}" type="presOf" srcId="{CD109481-5A08-473F-B03D-C1C5193C98D8}" destId="{1669046F-1C81-4D8F-B065-EE819F44764D}" srcOrd="0" destOrd="0" presId="urn:microsoft.com/office/officeart/2005/8/layout/hierarchy1"/>
    <dgm:cxn modelId="{3C876FB0-811F-4147-B0D1-42B9A6A8451F}" srcId="{67BA2A6D-CF8E-4D41-A484-A3229AF8E3C3}" destId="{D37D90EE-13D9-4E98-931A-7F28CF5C184F}" srcOrd="0" destOrd="0" parTransId="{15C50E00-0BB4-401D-AA3E-505983BECE79}" sibTransId="{2037267A-C2FB-4E80-BD29-9BCC1FD3902A}"/>
    <dgm:cxn modelId="{33465B5C-7044-47BF-A1D8-B5685AB38314}" srcId="{D37D90EE-13D9-4E98-931A-7F28CF5C184F}" destId="{ACD803C0-3FA7-4B8E-8202-A54163180495}" srcOrd="1" destOrd="0" parTransId="{FACB613C-F250-4427-B6FB-EB249F71E42D}" sibTransId="{98C1E346-84B4-4D2C-8F61-3AF07829F571}"/>
    <dgm:cxn modelId="{8E6BBA43-0C52-4748-9FF4-25473338AA11}" type="presOf" srcId="{BE9D1746-AA55-4522-BBF9-DA37BCB5885B}" destId="{4788FF9A-8CD9-4395-A59F-0A98D17FF5D1}" srcOrd="0" destOrd="0" presId="urn:microsoft.com/office/officeart/2005/8/layout/hierarchy1"/>
    <dgm:cxn modelId="{D2524DC2-FFD4-4004-B952-26BFEA769E4E}" type="presOf" srcId="{67BA2A6D-CF8E-4D41-A484-A3229AF8E3C3}" destId="{46D499B6-9448-4DD0-A735-B97FFE3BDBA9}" srcOrd="0" destOrd="0" presId="urn:microsoft.com/office/officeart/2005/8/layout/hierarchy1"/>
    <dgm:cxn modelId="{115395D3-E861-4F8A-881D-5120E1C72677}" type="presOf" srcId="{D37D90EE-13D9-4E98-931A-7F28CF5C184F}" destId="{FB8EC28B-5AB3-4388-B862-01CE2916FD5C}" srcOrd="0" destOrd="0" presId="urn:microsoft.com/office/officeart/2005/8/layout/hierarchy1"/>
    <dgm:cxn modelId="{84216A9A-0FA2-412C-B62C-1A9033CEE64F}" srcId="{D37D90EE-13D9-4E98-931A-7F28CF5C184F}" destId="{CD109481-5A08-473F-B03D-C1C5193C98D8}" srcOrd="0" destOrd="0" parTransId="{BE9D1746-AA55-4522-BBF9-DA37BCB5885B}" sibTransId="{FB64FE35-98CE-455D-94AE-A9344A746903}"/>
    <dgm:cxn modelId="{EF3A76A8-9CDF-480D-96FA-04AA56DADE3E}" type="presOf" srcId="{ACD803C0-3FA7-4B8E-8202-A54163180495}" destId="{2E760610-6F0C-4B28-BE14-2E69920549F6}" srcOrd="0" destOrd="0" presId="urn:microsoft.com/office/officeart/2005/8/layout/hierarchy1"/>
    <dgm:cxn modelId="{8FED3D2A-FC8D-4F14-8DAC-EF6F47154B3C}" type="presOf" srcId="{FACB613C-F250-4427-B6FB-EB249F71E42D}" destId="{763E200A-5DB9-4824-8057-F471302828EB}" srcOrd="0" destOrd="0" presId="urn:microsoft.com/office/officeart/2005/8/layout/hierarchy1"/>
    <dgm:cxn modelId="{73B5BB7A-129E-43D0-BAE8-04CB8B0CA6EA}" type="presParOf" srcId="{46D499B6-9448-4DD0-A735-B97FFE3BDBA9}" destId="{6B5DD0FF-7F72-4AF5-ACC7-E11335BC1D48}" srcOrd="0" destOrd="0" presId="urn:microsoft.com/office/officeart/2005/8/layout/hierarchy1"/>
    <dgm:cxn modelId="{C9025AC8-337A-4475-AAB0-8CCF5A6BEC6F}" type="presParOf" srcId="{6B5DD0FF-7F72-4AF5-ACC7-E11335BC1D48}" destId="{4782FD8F-238E-4DD1-9A73-F2697522F684}" srcOrd="0" destOrd="0" presId="urn:microsoft.com/office/officeart/2005/8/layout/hierarchy1"/>
    <dgm:cxn modelId="{076E1228-7A07-4EB7-A695-779FAE8D9982}" type="presParOf" srcId="{4782FD8F-238E-4DD1-9A73-F2697522F684}" destId="{DFA5F76C-2730-4F97-8606-7F39D193BA79}" srcOrd="0" destOrd="0" presId="urn:microsoft.com/office/officeart/2005/8/layout/hierarchy1"/>
    <dgm:cxn modelId="{E80337A7-6CAF-4023-B672-5950662454B6}" type="presParOf" srcId="{4782FD8F-238E-4DD1-9A73-F2697522F684}" destId="{FB8EC28B-5AB3-4388-B862-01CE2916FD5C}" srcOrd="1" destOrd="0" presId="urn:microsoft.com/office/officeart/2005/8/layout/hierarchy1"/>
    <dgm:cxn modelId="{222FA881-45BE-4ABE-8B53-92625572DB86}" type="presParOf" srcId="{6B5DD0FF-7F72-4AF5-ACC7-E11335BC1D48}" destId="{DDC6CA0F-064F-4B8F-896C-6DE4AB2AFBC8}" srcOrd="1" destOrd="0" presId="urn:microsoft.com/office/officeart/2005/8/layout/hierarchy1"/>
    <dgm:cxn modelId="{0E76EA26-4B12-4E61-8D3D-99D4466DF872}" type="presParOf" srcId="{DDC6CA0F-064F-4B8F-896C-6DE4AB2AFBC8}" destId="{4788FF9A-8CD9-4395-A59F-0A98D17FF5D1}" srcOrd="0" destOrd="0" presId="urn:microsoft.com/office/officeart/2005/8/layout/hierarchy1"/>
    <dgm:cxn modelId="{5F4E7789-C4FB-4464-8C74-A7E5D97F2613}" type="presParOf" srcId="{DDC6CA0F-064F-4B8F-896C-6DE4AB2AFBC8}" destId="{CACE01B9-40FB-40A4-9BF9-C2C75C1F5A44}" srcOrd="1" destOrd="0" presId="urn:microsoft.com/office/officeart/2005/8/layout/hierarchy1"/>
    <dgm:cxn modelId="{EF82F68F-D620-428D-B508-EF7DB0CC670E}" type="presParOf" srcId="{CACE01B9-40FB-40A4-9BF9-C2C75C1F5A44}" destId="{50AD2011-9D0B-4A26-9A19-B9060A52367D}" srcOrd="0" destOrd="0" presId="urn:microsoft.com/office/officeart/2005/8/layout/hierarchy1"/>
    <dgm:cxn modelId="{649819C0-A053-4CA0-9D0E-EE0122E07AF0}" type="presParOf" srcId="{50AD2011-9D0B-4A26-9A19-B9060A52367D}" destId="{CBEAA177-05F5-4494-BA4A-1D0990165B28}" srcOrd="0" destOrd="0" presId="urn:microsoft.com/office/officeart/2005/8/layout/hierarchy1"/>
    <dgm:cxn modelId="{B9E42FC6-AC7B-43D4-BFFE-B80172FF1A88}" type="presParOf" srcId="{50AD2011-9D0B-4A26-9A19-B9060A52367D}" destId="{1669046F-1C81-4D8F-B065-EE819F44764D}" srcOrd="1" destOrd="0" presId="urn:microsoft.com/office/officeart/2005/8/layout/hierarchy1"/>
    <dgm:cxn modelId="{BDAECBB0-D56B-43D3-ACEA-50AF87208689}" type="presParOf" srcId="{CACE01B9-40FB-40A4-9BF9-C2C75C1F5A44}" destId="{F904C5E6-8516-467B-B350-7C1E1F702768}" srcOrd="1" destOrd="0" presId="urn:microsoft.com/office/officeart/2005/8/layout/hierarchy1"/>
    <dgm:cxn modelId="{A9D96203-CAFC-4A89-B90D-215460A2A295}" type="presParOf" srcId="{DDC6CA0F-064F-4B8F-896C-6DE4AB2AFBC8}" destId="{763E200A-5DB9-4824-8057-F471302828EB}" srcOrd="2" destOrd="0" presId="urn:microsoft.com/office/officeart/2005/8/layout/hierarchy1"/>
    <dgm:cxn modelId="{D2E58765-58F0-42A6-A16F-1F11FF681E22}" type="presParOf" srcId="{DDC6CA0F-064F-4B8F-896C-6DE4AB2AFBC8}" destId="{A06DE474-82E3-48CC-91D7-0D9434E918C2}" srcOrd="3" destOrd="0" presId="urn:microsoft.com/office/officeart/2005/8/layout/hierarchy1"/>
    <dgm:cxn modelId="{18364BC1-3241-4BF7-8FB1-BA9D38001608}" type="presParOf" srcId="{A06DE474-82E3-48CC-91D7-0D9434E918C2}" destId="{4690EDAC-579D-4B78-AE11-4CA10C1E9E1E}" srcOrd="0" destOrd="0" presId="urn:microsoft.com/office/officeart/2005/8/layout/hierarchy1"/>
    <dgm:cxn modelId="{4BF52ED3-1AC4-4860-8382-D0DCA04D405D}" type="presParOf" srcId="{4690EDAC-579D-4B78-AE11-4CA10C1E9E1E}" destId="{507A9247-D5BB-4F1F-9635-5D3BF21C66DB}" srcOrd="0" destOrd="0" presId="urn:microsoft.com/office/officeart/2005/8/layout/hierarchy1"/>
    <dgm:cxn modelId="{9D87AEE4-3682-44EB-BDAB-0061B4DB4DDC}" type="presParOf" srcId="{4690EDAC-579D-4B78-AE11-4CA10C1E9E1E}" destId="{2E760610-6F0C-4B28-BE14-2E69920549F6}" srcOrd="1" destOrd="0" presId="urn:microsoft.com/office/officeart/2005/8/layout/hierarchy1"/>
    <dgm:cxn modelId="{A61E0F74-C301-4E3C-B4E2-370201F14B99}" type="presParOf" srcId="{A06DE474-82E3-48CC-91D7-0D9434E918C2}" destId="{B38569B8-29B4-401F-A534-D8E4F6815269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D8674-BC45-4CB3-BEB3-1D6E83E15AB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A092D19-51FC-417F-8002-26AC3FB9F66F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Stearic</a:t>
          </a:r>
          <a:r>
            <a:rPr lang="en-US" sz="2400" dirty="0" smtClean="0">
              <a:solidFill>
                <a:schemeClr val="tx1"/>
              </a:solidFill>
            </a:rPr>
            <a:t> acid provides  oil phase and 20-30% of free acid </a:t>
          </a:r>
          <a:r>
            <a:rPr lang="en-US" sz="2800" dirty="0" smtClean="0">
              <a:solidFill>
                <a:schemeClr val="tx1"/>
              </a:solidFill>
            </a:rPr>
            <a:t>neutralized</a:t>
          </a:r>
          <a:r>
            <a:rPr lang="en-US" sz="2400" dirty="0" smtClean="0">
              <a:solidFill>
                <a:schemeClr val="tx1"/>
              </a:solidFill>
            </a:rPr>
            <a:t> by alkali</a:t>
          </a:r>
          <a:endParaRPr lang="en-US" sz="2400" dirty="0">
            <a:solidFill>
              <a:schemeClr val="tx1"/>
            </a:solidFill>
          </a:endParaRPr>
        </a:p>
      </dgm:t>
    </dgm:pt>
    <dgm:pt modelId="{D5DC1574-231C-4EEA-8863-1367F041FA48}" type="parTrans" cxnId="{F37473CF-4500-495B-8F82-026681C51D28}">
      <dgm:prSet/>
      <dgm:spPr/>
      <dgm:t>
        <a:bodyPr/>
        <a:lstStyle/>
        <a:p>
          <a:endParaRPr lang="en-US"/>
        </a:p>
      </dgm:t>
    </dgm:pt>
    <dgm:pt modelId="{594E40A1-CBF7-4AE1-9B43-0535FCFB7378}" type="sibTrans" cxnId="{F37473CF-4500-495B-8F82-026681C51D2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7AF0B8F-8F93-433B-A373-2EDDE6B03E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Emulsifier as soap from  KOH  ( IN SITU )</a:t>
          </a:r>
          <a:endParaRPr lang="en-US" dirty="0">
            <a:solidFill>
              <a:schemeClr val="tx1"/>
            </a:solidFill>
          </a:endParaRPr>
        </a:p>
      </dgm:t>
    </dgm:pt>
    <dgm:pt modelId="{FAF250C0-4B88-4258-B19D-124C768E1A03}" type="parTrans" cxnId="{5DF36236-D909-4697-B442-A7C4460CFEB2}">
      <dgm:prSet/>
      <dgm:spPr/>
      <dgm:t>
        <a:bodyPr/>
        <a:lstStyle/>
        <a:p>
          <a:endParaRPr lang="en-US"/>
        </a:p>
      </dgm:t>
    </dgm:pt>
    <dgm:pt modelId="{05051DF6-26B4-46BF-8A2D-DC4D37695DB7}" type="sibTrans" cxnId="{5DF36236-D909-4697-B442-A7C4460CFE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C855449-5C5A-4532-BF43-BBF091306F0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VANISHING CREAM in which oil phase melts above body temp and crystallizes as invisible form to give a non greasy and shiny  layer on skin </a:t>
          </a:r>
          <a:endParaRPr lang="en-US" b="1" dirty="0">
            <a:solidFill>
              <a:schemeClr val="tx1"/>
            </a:solidFill>
          </a:endParaRPr>
        </a:p>
      </dgm:t>
    </dgm:pt>
    <dgm:pt modelId="{042C975B-B1A0-413F-8FFD-AA03ADA25D5B}" type="parTrans" cxnId="{6291C1D7-C4C7-4A00-94C2-DDBB23C38175}">
      <dgm:prSet/>
      <dgm:spPr/>
      <dgm:t>
        <a:bodyPr/>
        <a:lstStyle/>
        <a:p>
          <a:endParaRPr lang="en-US"/>
        </a:p>
      </dgm:t>
    </dgm:pt>
    <dgm:pt modelId="{863A0758-F3F1-4211-BD22-4F83E3F4F5F9}" type="sibTrans" cxnId="{6291C1D7-C4C7-4A00-94C2-DDBB23C38175}">
      <dgm:prSet/>
      <dgm:spPr/>
      <dgm:t>
        <a:bodyPr/>
        <a:lstStyle/>
        <a:p>
          <a:endParaRPr lang="en-US"/>
        </a:p>
      </dgm:t>
    </dgm:pt>
    <dgm:pt modelId="{5F03A71D-F766-46F9-9953-6A6FAF33DA81}" type="pres">
      <dgm:prSet presAssocID="{530D8674-BC45-4CB3-BEB3-1D6E83E15ABC}" presName="Name0" presStyleCnt="0">
        <dgm:presLayoutVars>
          <dgm:dir/>
          <dgm:resizeHandles val="exact"/>
        </dgm:presLayoutVars>
      </dgm:prSet>
      <dgm:spPr/>
    </dgm:pt>
    <dgm:pt modelId="{3266F7A5-EF1A-4F19-8651-66885EB679A7}" type="pres">
      <dgm:prSet presAssocID="{530D8674-BC45-4CB3-BEB3-1D6E83E15ABC}" presName="vNodes" presStyleCnt="0"/>
      <dgm:spPr/>
    </dgm:pt>
    <dgm:pt modelId="{851A7824-CBF6-4DE7-B435-393494208198}" type="pres">
      <dgm:prSet presAssocID="{FA092D19-51FC-417F-8002-26AC3FB9F66F}" presName="node" presStyleLbl="node1" presStyleIdx="0" presStyleCnt="3" custScaleX="18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FFB2A-E054-40F2-AEF6-89FE6CAFB0DE}" type="pres">
      <dgm:prSet presAssocID="{594E40A1-CBF7-4AE1-9B43-0535FCFB7378}" presName="spacerT" presStyleCnt="0"/>
      <dgm:spPr/>
    </dgm:pt>
    <dgm:pt modelId="{694942E1-5FEC-4FE4-8697-70C28B9B8767}" type="pres">
      <dgm:prSet presAssocID="{594E40A1-CBF7-4AE1-9B43-0535FCFB737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50975D8-0BA1-48B5-83FA-CBF44B49FFFD}" type="pres">
      <dgm:prSet presAssocID="{594E40A1-CBF7-4AE1-9B43-0535FCFB7378}" presName="spacerB" presStyleCnt="0"/>
      <dgm:spPr/>
    </dgm:pt>
    <dgm:pt modelId="{6C4AF9F6-AA9E-41A9-ABE7-4325ED0F13D3}" type="pres">
      <dgm:prSet presAssocID="{F7AF0B8F-8F93-433B-A373-2EDDE6B03E89}" presName="node" presStyleLbl="node1" presStyleIdx="1" presStyleCnt="3" custScaleX="16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EAA42-3394-44BB-ADF1-2A763ABE66AF}" type="pres">
      <dgm:prSet presAssocID="{530D8674-BC45-4CB3-BEB3-1D6E83E15ABC}" presName="sibTransLast" presStyleLbl="sibTrans2D1" presStyleIdx="1" presStyleCnt="2" custScaleX="256875" custLinFactNeighborX="-62328" custLinFactNeighborY="-8028"/>
      <dgm:spPr/>
      <dgm:t>
        <a:bodyPr/>
        <a:lstStyle/>
        <a:p>
          <a:endParaRPr lang="en-US"/>
        </a:p>
      </dgm:t>
    </dgm:pt>
    <dgm:pt modelId="{8059B46A-614F-4BA5-B0D0-90C570C61281}" type="pres">
      <dgm:prSet presAssocID="{530D8674-BC45-4CB3-BEB3-1D6E83E15A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BEC75A2-8C3A-47F5-A865-4C27F8FB93B8}" type="pres">
      <dgm:prSet presAssocID="{530D8674-BC45-4CB3-BEB3-1D6E83E15ABC}" presName="lastNode" presStyleLbl="node1" presStyleIdx="2" presStyleCnt="3" custLinFactNeighborX="35686" custLinFactNeighborY="-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1C1D7-C4C7-4A00-94C2-DDBB23C38175}" srcId="{530D8674-BC45-4CB3-BEB3-1D6E83E15ABC}" destId="{3C855449-5C5A-4532-BF43-BBF091306F06}" srcOrd="2" destOrd="0" parTransId="{042C975B-B1A0-413F-8FFD-AA03ADA25D5B}" sibTransId="{863A0758-F3F1-4211-BD22-4F83E3F4F5F9}"/>
    <dgm:cxn modelId="{5DF36236-D909-4697-B442-A7C4460CFEB2}" srcId="{530D8674-BC45-4CB3-BEB3-1D6E83E15ABC}" destId="{F7AF0B8F-8F93-433B-A373-2EDDE6B03E89}" srcOrd="1" destOrd="0" parTransId="{FAF250C0-4B88-4258-B19D-124C768E1A03}" sibTransId="{05051DF6-26B4-46BF-8A2D-DC4D37695DB7}"/>
    <dgm:cxn modelId="{A5F03E29-51EA-4D14-98A6-C23FF65D3F92}" type="presOf" srcId="{530D8674-BC45-4CB3-BEB3-1D6E83E15ABC}" destId="{5F03A71D-F766-46F9-9953-6A6FAF33DA81}" srcOrd="0" destOrd="0" presId="urn:microsoft.com/office/officeart/2005/8/layout/equation2"/>
    <dgm:cxn modelId="{AC1EBC20-437E-4EFE-AE6B-C2D95B46EF7E}" type="presOf" srcId="{05051DF6-26B4-46BF-8A2D-DC4D37695DB7}" destId="{9CAEAA42-3394-44BB-ADF1-2A763ABE66AF}" srcOrd="0" destOrd="0" presId="urn:microsoft.com/office/officeart/2005/8/layout/equation2"/>
    <dgm:cxn modelId="{E920A41B-73A5-41E2-AF31-6761613CA88D}" type="presOf" srcId="{05051DF6-26B4-46BF-8A2D-DC4D37695DB7}" destId="{8059B46A-614F-4BA5-B0D0-90C570C61281}" srcOrd="1" destOrd="0" presId="urn:microsoft.com/office/officeart/2005/8/layout/equation2"/>
    <dgm:cxn modelId="{F37473CF-4500-495B-8F82-026681C51D28}" srcId="{530D8674-BC45-4CB3-BEB3-1D6E83E15ABC}" destId="{FA092D19-51FC-417F-8002-26AC3FB9F66F}" srcOrd="0" destOrd="0" parTransId="{D5DC1574-231C-4EEA-8863-1367F041FA48}" sibTransId="{594E40A1-CBF7-4AE1-9B43-0535FCFB7378}"/>
    <dgm:cxn modelId="{E9B83B21-8BB7-449E-880B-95F054DF529E}" type="presOf" srcId="{F7AF0B8F-8F93-433B-A373-2EDDE6B03E89}" destId="{6C4AF9F6-AA9E-41A9-ABE7-4325ED0F13D3}" srcOrd="0" destOrd="0" presId="urn:microsoft.com/office/officeart/2005/8/layout/equation2"/>
    <dgm:cxn modelId="{C5C390C0-57AA-402C-A97C-9B55CD674634}" type="presOf" srcId="{594E40A1-CBF7-4AE1-9B43-0535FCFB7378}" destId="{694942E1-5FEC-4FE4-8697-70C28B9B8767}" srcOrd="0" destOrd="0" presId="urn:microsoft.com/office/officeart/2005/8/layout/equation2"/>
    <dgm:cxn modelId="{AD2E625A-2976-4C8B-B15A-BF953DFBF372}" type="presOf" srcId="{FA092D19-51FC-417F-8002-26AC3FB9F66F}" destId="{851A7824-CBF6-4DE7-B435-393494208198}" srcOrd="0" destOrd="0" presId="urn:microsoft.com/office/officeart/2005/8/layout/equation2"/>
    <dgm:cxn modelId="{39892ACA-F626-4040-8502-886A852D828D}" type="presOf" srcId="{3C855449-5C5A-4532-BF43-BBF091306F06}" destId="{DBEC75A2-8C3A-47F5-A865-4C27F8FB93B8}" srcOrd="0" destOrd="0" presId="urn:microsoft.com/office/officeart/2005/8/layout/equation2"/>
    <dgm:cxn modelId="{9EF72ADF-FF1E-40F9-9E76-C847DA4FF449}" type="presParOf" srcId="{5F03A71D-F766-46F9-9953-6A6FAF33DA81}" destId="{3266F7A5-EF1A-4F19-8651-66885EB679A7}" srcOrd="0" destOrd="0" presId="urn:microsoft.com/office/officeart/2005/8/layout/equation2"/>
    <dgm:cxn modelId="{E9BA9E36-1811-49D0-BD53-6DFE9AEBE9CA}" type="presParOf" srcId="{3266F7A5-EF1A-4F19-8651-66885EB679A7}" destId="{851A7824-CBF6-4DE7-B435-393494208198}" srcOrd="0" destOrd="0" presId="urn:microsoft.com/office/officeart/2005/8/layout/equation2"/>
    <dgm:cxn modelId="{7D1F9DCC-B0B7-4D18-8451-B3FB3D07AF85}" type="presParOf" srcId="{3266F7A5-EF1A-4F19-8651-66885EB679A7}" destId="{462FFB2A-E054-40F2-AEF6-89FE6CAFB0DE}" srcOrd="1" destOrd="0" presId="urn:microsoft.com/office/officeart/2005/8/layout/equation2"/>
    <dgm:cxn modelId="{A452BED1-A6C5-4906-9033-B6C706801C0B}" type="presParOf" srcId="{3266F7A5-EF1A-4F19-8651-66885EB679A7}" destId="{694942E1-5FEC-4FE4-8697-70C28B9B8767}" srcOrd="2" destOrd="0" presId="urn:microsoft.com/office/officeart/2005/8/layout/equation2"/>
    <dgm:cxn modelId="{80547FF8-0858-4618-BF33-F1C4A9342CC8}" type="presParOf" srcId="{3266F7A5-EF1A-4F19-8651-66885EB679A7}" destId="{850975D8-0BA1-48B5-83FA-CBF44B49FFFD}" srcOrd="3" destOrd="0" presId="urn:microsoft.com/office/officeart/2005/8/layout/equation2"/>
    <dgm:cxn modelId="{C396488B-F154-4708-AF22-BE5214CA6D05}" type="presParOf" srcId="{3266F7A5-EF1A-4F19-8651-66885EB679A7}" destId="{6C4AF9F6-AA9E-41A9-ABE7-4325ED0F13D3}" srcOrd="4" destOrd="0" presId="urn:microsoft.com/office/officeart/2005/8/layout/equation2"/>
    <dgm:cxn modelId="{5C00B07B-43BC-4642-AB1E-B84DB07A2803}" type="presParOf" srcId="{5F03A71D-F766-46F9-9953-6A6FAF33DA81}" destId="{9CAEAA42-3394-44BB-ADF1-2A763ABE66AF}" srcOrd="1" destOrd="0" presId="urn:microsoft.com/office/officeart/2005/8/layout/equation2"/>
    <dgm:cxn modelId="{0A5F89E2-2675-46EE-A55F-6D226D7F58BA}" type="presParOf" srcId="{9CAEAA42-3394-44BB-ADF1-2A763ABE66AF}" destId="{8059B46A-614F-4BA5-B0D0-90C570C61281}" srcOrd="0" destOrd="0" presId="urn:microsoft.com/office/officeart/2005/8/layout/equation2"/>
    <dgm:cxn modelId="{5935CAEC-102E-4077-BE4E-8FF16343AFAA}" type="presParOf" srcId="{5F03A71D-F766-46F9-9953-6A6FAF33DA81}" destId="{DBEC75A2-8C3A-47F5-A865-4C27F8FB93B8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ECEE-BC5B-432F-B6F9-1573E8D36ACD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3895-8B51-466D-84C1-9934A4305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2192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Cleansing creams remove dirt from the skin  by binding to the dirt, suspending them and subsequently  wiped out gently with a cotton fabric</a:t>
            </a:r>
            <a:endParaRPr lang="en-US" sz="3200" dirty="0"/>
          </a:p>
        </p:txBody>
      </p:sp>
      <p:sp>
        <p:nvSpPr>
          <p:cNvPr id="13314" name="AutoShape 2" descr="Image result for cleansing c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myskin-images.s3.amazonaws.com/www.merlenorman.com/large/cleansing_cream_098c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3352800" cy="20955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609600"/>
            <a:ext cx="321453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 smtClean="0"/>
              <a:t>Cleansing creams </a:t>
            </a:r>
            <a:endParaRPr lang="en-US" sz="3200" b="1" i="1" dirty="0"/>
          </a:p>
        </p:txBody>
      </p:sp>
      <p:pic>
        <p:nvPicPr>
          <p:cNvPr id="13318" name="Picture 6" descr="http://mountainrose.wpengine.netdna-cdn.com/wp-content/uploads/2012/12/cream-beeswa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962400"/>
            <a:ext cx="2504448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Raw materials</a:t>
            </a:r>
          </a:p>
          <a:p>
            <a:pPr algn="ctr"/>
            <a:endParaRPr lang="en-US" sz="2500" b="1" u="sng" dirty="0" smtClean="0"/>
          </a:p>
          <a:p>
            <a:pPr marL="514350" indent="-514350">
              <a:buAutoNum type="alphaLcPeriod"/>
            </a:pPr>
            <a:r>
              <a:rPr lang="en-US" sz="2800" b="1" dirty="0" err="1" smtClean="0"/>
              <a:t>Stearic</a:t>
            </a:r>
            <a:r>
              <a:rPr lang="en-US" sz="2800" b="1" dirty="0" smtClean="0"/>
              <a:t> acid </a:t>
            </a:r>
            <a:r>
              <a:rPr lang="en-US" sz="2500" dirty="0" smtClean="0"/>
              <a:t>is the major component of vanishing cream-</a:t>
            </a:r>
          </a:p>
          <a:p>
            <a:pPr marL="457200" indent="-457200"/>
            <a:r>
              <a:rPr lang="en-US" sz="2500" dirty="0" smtClean="0"/>
              <a:t> ( good quality triple pressed must be selected)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 </a:t>
            </a:r>
            <a:r>
              <a:rPr lang="en-US" sz="2500" b="1" dirty="0" smtClean="0"/>
              <a:t>excess </a:t>
            </a:r>
            <a:r>
              <a:rPr lang="en-US" sz="2500" b="1" dirty="0" err="1" smtClean="0"/>
              <a:t>stearic</a:t>
            </a:r>
            <a:r>
              <a:rPr lang="en-US" sz="2500" b="1" dirty="0" smtClean="0"/>
              <a:t> acid, water and soap are </a:t>
            </a:r>
            <a:r>
              <a:rPr lang="en-US" sz="2500" dirty="0" smtClean="0"/>
              <a:t>basic constituents of </a:t>
            </a:r>
            <a:r>
              <a:rPr lang="en-US" sz="2500" dirty="0" err="1" smtClean="0"/>
              <a:t>stearate</a:t>
            </a:r>
            <a:r>
              <a:rPr lang="en-US" sz="2500" dirty="0" smtClean="0"/>
              <a:t> based creams</a:t>
            </a:r>
          </a:p>
          <a:p>
            <a:pPr marL="342900" indent="-342900">
              <a:buAutoNum type="arabicPeriod"/>
            </a:pPr>
            <a:r>
              <a:rPr lang="en-US" sz="2500" b="1" dirty="0" smtClean="0"/>
              <a:t>Soap formed in-situ by the reaction between a suitable alkali and </a:t>
            </a:r>
            <a:r>
              <a:rPr lang="en-US" sz="2500" b="1" dirty="0" err="1" smtClean="0"/>
              <a:t>stearic</a:t>
            </a:r>
            <a:r>
              <a:rPr lang="en-US" sz="2500" b="1" dirty="0" smtClean="0"/>
              <a:t> acid</a:t>
            </a:r>
            <a:r>
              <a:rPr lang="en-US" sz="2500" dirty="0" smtClean="0"/>
              <a:t> ( determines hardness of the cream) </a:t>
            </a:r>
          </a:p>
          <a:p>
            <a:pPr marL="342900" indent="-342900"/>
            <a:r>
              <a:rPr lang="en-US" sz="2500" dirty="0"/>
              <a:t> </a:t>
            </a:r>
            <a:r>
              <a:rPr lang="en-US" sz="2500" dirty="0" smtClean="0"/>
              <a:t> </a:t>
            </a:r>
          </a:p>
          <a:p>
            <a:pPr marL="342900" indent="-342900"/>
            <a:r>
              <a:rPr lang="en-US" sz="2500" dirty="0" smtClean="0"/>
              <a:t>b. </a:t>
            </a:r>
            <a:r>
              <a:rPr lang="en-US" sz="2800" b="1" dirty="0" smtClean="0"/>
              <a:t>Humectants</a:t>
            </a:r>
            <a:endParaRPr lang="en-US" sz="2500" b="1" dirty="0" smtClean="0"/>
          </a:p>
          <a:p>
            <a:pPr marL="342900" indent="-342900">
              <a:buAutoNum type="arabicPeriod"/>
            </a:pPr>
            <a:r>
              <a:rPr lang="en-US" sz="2500" b="1" dirty="0" smtClean="0"/>
              <a:t>Glycerin most favored  </a:t>
            </a:r>
            <a:r>
              <a:rPr lang="en-US" sz="2500" dirty="0" smtClean="0"/>
              <a:t>followed by sorbitol and propylene glycol</a:t>
            </a:r>
          </a:p>
          <a:p>
            <a:pPr marL="342900" indent="-342900"/>
            <a:r>
              <a:rPr lang="en-US" sz="2500" dirty="0" smtClean="0"/>
              <a:t>2. </a:t>
            </a:r>
            <a:r>
              <a:rPr lang="en-US" sz="2500" b="1" dirty="0" smtClean="0"/>
              <a:t>Prevents excessive drying </a:t>
            </a:r>
            <a:r>
              <a:rPr lang="en-US" sz="2500" dirty="0" smtClean="0"/>
              <a:t>out of cream, due to o/w type product</a:t>
            </a:r>
          </a:p>
          <a:p>
            <a:pPr marL="342900" indent="-342900"/>
            <a:r>
              <a:rPr lang="en-US" sz="2500" dirty="0" smtClean="0"/>
              <a:t>3. </a:t>
            </a:r>
            <a:r>
              <a:rPr lang="en-US" sz="2500" b="1" dirty="0" smtClean="0"/>
              <a:t>Product of water, </a:t>
            </a:r>
            <a:r>
              <a:rPr lang="en-US" sz="2500" b="1" dirty="0" err="1" smtClean="0"/>
              <a:t>stearic</a:t>
            </a:r>
            <a:r>
              <a:rPr lang="en-US" sz="2500" b="1" dirty="0" smtClean="0"/>
              <a:t> acid and soap will roll badly when rubbed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05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4400" b="1" i="1" u="sng" dirty="0" smtClean="0"/>
              <a:t>c. </a:t>
            </a:r>
            <a:r>
              <a:rPr lang="en-US" sz="3600" b="1" i="1" u="sng" dirty="0" smtClean="0"/>
              <a:t>Alkali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Potassium hydroxide , sodium hydroxide , potassium hydroxide, sodium carbonate, </a:t>
            </a:r>
            <a:r>
              <a:rPr lang="en-US" sz="2800" dirty="0" err="1" smtClean="0"/>
              <a:t>triethanolamine</a:t>
            </a:r>
            <a:r>
              <a:rPr lang="en-US" sz="2800" dirty="0" smtClean="0"/>
              <a:t> and borax 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Potassium hydroxide </a:t>
            </a:r>
            <a:r>
              <a:rPr lang="en-US" sz="2800" dirty="0" smtClean="0"/>
              <a:t>is mostly used  since makes a cream of fine texture </a:t>
            </a:r>
            <a:r>
              <a:rPr lang="en-US" sz="2800" b="1" dirty="0" smtClean="0"/>
              <a:t>without excessive harshness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Sodium or potassium hydroxide when used alone forms hard cream hence always  in combination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Carbonates not </a:t>
            </a:r>
            <a:r>
              <a:rPr lang="en-US" sz="2800" b="1" dirty="0" err="1" smtClean="0"/>
              <a:t>favoured</a:t>
            </a:r>
            <a:r>
              <a:rPr lang="en-US" sz="2800" b="1" dirty="0" smtClean="0"/>
              <a:t> </a:t>
            </a:r>
            <a:r>
              <a:rPr lang="en-US" sz="2800" dirty="0" smtClean="0"/>
              <a:t>, liberates </a:t>
            </a:r>
            <a:r>
              <a:rPr lang="en-US" sz="2800" b="1" dirty="0" smtClean="0"/>
              <a:t>CO2 and creams become spongy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Borax used in combination with potassium hydroxide or </a:t>
            </a:r>
            <a:r>
              <a:rPr lang="en-US" sz="2800" b="1" dirty="0" err="1" smtClean="0"/>
              <a:t>triethanolamine</a:t>
            </a:r>
            <a:r>
              <a:rPr lang="en-US" sz="2800" b="1" dirty="0" smtClean="0"/>
              <a:t> to form white emulsion</a:t>
            </a:r>
          </a:p>
          <a:p>
            <a:pPr marL="342900" indent="-342900"/>
            <a:r>
              <a:rPr lang="en-US" sz="2800" b="1" dirty="0" smtClean="0"/>
              <a:t>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381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FORMULATION OF VANISHING CREAM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Ideal formula: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0501131"/>
              </p:ext>
            </p:extLst>
          </p:nvPr>
        </p:nvGraphicFramePr>
        <p:xfrm>
          <a:off x="381000" y="1752596"/>
          <a:ext cx="8458201" cy="453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909"/>
                <a:gridCol w="2052475"/>
                <a:gridCol w="2696817"/>
              </a:tblGrid>
              <a:tr h="4124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Oil Phase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Stearic acid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20.0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Cetyl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alcohol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0.50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TriethanolamiNE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1.20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Alkali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Aqueous Phase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NaOH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/KOH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0.36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Alkali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Glycerine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8.0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Emollient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69.94 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Vehicle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Perfume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q.s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Fragrance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4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Preservative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q.s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Antimicrobial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67248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u="sng" dirty="0" smtClean="0"/>
              <a:t>MOISTURIZING CREAMS AND LOTIONS</a:t>
            </a:r>
            <a:endParaRPr lang="en-US" sz="32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DRY SKIN  RESULTS FROM: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PROLONGED EXPOSURE TO LOW HUMIDITY OR AIR MOVEMENT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PHYSICAL AND CHEMICAL CHANGES IN SKIN DUE TO AGING PROCESS </a:t>
            </a:r>
          </a:p>
          <a:p>
            <a:pPr marL="342900" indent="-342900"/>
            <a:r>
              <a:rPr lang="en-US" sz="2400" b="1" dirty="0" smtClean="0"/>
              <a:t> </a:t>
            </a:r>
            <a:r>
              <a:rPr lang="en-US" sz="2400" b="1" dirty="0" smtClean="0"/>
              <a:t>   </a:t>
            </a:r>
          </a:p>
          <a:p>
            <a:pPr marL="342900" indent="-342900"/>
            <a:r>
              <a:rPr lang="en-US" sz="2400" b="1" dirty="0" smtClean="0"/>
              <a:t>WHEN WATER IS LOST MORE RAPIDLY THAN IT IS RECEIVED FROM LOWER LAYERS OF SKIN, IT BECOMES DEHYDRATED MAKING IT ROUGH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THOSE CREAMS WHICH RESTORE WATER( MOISTURE) TO THE STRATUM CORNEUM ARE CALLED MOISTURISING CREAMS. </a:t>
            </a:r>
            <a:endParaRPr lang="en-US" sz="2400" b="1" dirty="0" smtClean="0"/>
          </a:p>
        </p:txBody>
      </p:sp>
      <p:pic>
        <p:nvPicPr>
          <p:cNvPr id="14338" name="Picture 2" descr="http://www.amakeupdiary.com/wp-content/uploads/2012/12/Cetap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066800"/>
            <a:ext cx="1822704" cy="2720454"/>
          </a:xfrm>
          <a:prstGeom prst="rect">
            <a:avLst/>
          </a:prstGeom>
          <a:noFill/>
        </p:spPr>
      </p:pic>
      <p:pic>
        <p:nvPicPr>
          <p:cNvPr id="14340" name="Picture 4" descr="http://www.airbetter.org/wp-content/uploads/2015/01/DRY-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191000"/>
            <a:ext cx="199217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APPROACH TO RESTORE WATER TO DRY SKIN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OCCLUSION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HUMECTANCY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RESTORATION OF DEFICIENT MATERIAL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64353"/>
            <a:ext cx="8153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u="sng" dirty="0" smtClean="0">
                <a:solidFill>
                  <a:srgbClr val="FF0000"/>
                </a:solidFill>
              </a:rPr>
              <a:t>OCCLUSION</a:t>
            </a:r>
            <a:r>
              <a:rPr lang="en-US" sz="2300" b="1" dirty="0" smtClean="0">
                <a:solidFill>
                  <a:srgbClr val="FF0000"/>
                </a:solidFill>
              </a:rPr>
              <a:t> RESULTS IN AN IMMEDIATE DECREASE IN THE RATE OF WATER LOSS THROUGH THE EPIDERMIS </a:t>
            </a:r>
          </a:p>
          <a:p>
            <a:endParaRPr lang="en-US" sz="2300" dirty="0" smtClean="0"/>
          </a:p>
          <a:p>
            <a:r>
              <a:rPr lang="en-US" sz="2300" b="1" i="1" u="sng" dirty="0" smtClean="0">
                <a:solidFill>
                  <a:srgbClr val="00B050"/>
                </a:solidFill>
              </a:rPr>
              <a:t>HUMECTANTS </a:t>
            </a:r>
            <a:r>
              <a:rPr lang="en-US" sz="2300" b="1" dirty="0" smtClean="0">
                <a:solidFill>
                  <a:srgbClr val="00B050"/>
                </a:solidFill>
              </a:rPr>
              <a:t>ATTRACTS MOISTURE TO THE SKIN </a:t>
            </a:r>
            <a:r>
              <a:rPr lang="en-US" sz="2300" dirty="0" smtClean="0"/>
              <a:t> </a:t>
            </a:r>
          </a:p>
          <a:p>
            <a:endParaRPr lang="en-US" sz="2300" dirty="0" smtClean="0"/>
          </a:p>
          <a:p>
            <a:r>
              <a:rPr lang="en-US" sz="2300" b="1" i="1" u="sng" dirty="0" smtClean="0">
                <a:solidFill>
                  <a:schemeClr val="accent2">
                    <a:lumMod val="75000"/>
                  </a:schemeClr>
                </a:solidFill>
              </a:rPr>
              <a:t>FACILE ADDITION OF WATER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TO SKIN DOES NOT SUFFICE TO PLASTICIZE IT </a:t>
            </a:r>
          </a:p>
          <a:p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AGING LEADS TO CHANGES IN LIPID COMPOSITION OF CELLULAR MEMBRANE . HENCE SUCH PRODUCTS SHOULD BE RICH IN PHOSPHOLIPIDS , AMINO ACIDS AND ESSENTIAL HORMONAL FACTORS</a:t>
            </a:r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doux.club/images/importanc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276" y="0"/>
            <a:ext cx="3329724" cy="6553200"/>
          </a:xfrm>
          <a:prstGeom prst="rect">
            <a:avLst/>
          </a:prstGeom>
          <a:noFill/>
        </p:spPr>
      </p:pic>
      <p:pic>
        <p:nvPicPr>
          <p:cNvPr id="40962" name="Picture 2" descr="http://tpe-hydratation-cutanee.e-monsite.com/medias/images/humecta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5201" cy="6553200"/>
          </a:xfrm>
          <a:prstGeom prst="rect">
            <a:avLst/>
          </a:prstGeom>
          <a:noFill/>
        </p:spPr>
      </p:pic>
      <p:pic>
        <p:nvPicPr>
          <p:cNvPr id="3" name="Picture 2" descr="http://drtedwilliams.net/cop/734/734Occlu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2743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RAW MATERIALS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COMPOUNDS PROVIDING OCCLUSION: NON PERMEABLE SUBSTANCES CAN BE USED MINERAL AND VEGETABLE OILS, LANOLINS AND SILICONES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FILM FORMING AGENTS: ALBUMIN, GELATIN 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HUMECTANTS:  GLYCEROL, ETHYLENE GLYCOL, PROPYLENE GLYCOL AND SORBITOL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EMOLIENTS :  IMPARTS SENSE OF WELL BEING TO THE SKIN BY CAUSING FLATTENING OF SURFACE CONTOURS </a:t>
            </a:r>
          </a:p>
          <a:p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i="1" dirty="0" smtClean="0"/>
              <a:t>Many </a:t>
            </a:r>
            <a:r>
              <a:rPr lang="en-US" sz="2400" b="1" i="1" dirty="0" smtClean="0"/>
              <a:t>humectants also </a:t>
            </a:r>
            <a:r>
              <a:rPr lang="en-US" sz="2400" b="1" i="1" dirty="0" smtClean="0"/>
              <a:t>have emollient properties, while not all emollients are humectants. The best moisturizers have a combination of emollients and humectants</a:t>
            </a:r>
            <a:r>
              <a:rPr lang="en-US" b="1" i="1" dirty="0" smtClean="0"/>
              <a:t>.  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724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NATURAL MOISTURIZING FACTOR</a:t>
            </a:r>
          </a:p>
          <a:p>
            <a:r>
              <a:rPr lang="en-US" sz="2400" b="1" i="1" u="sng" dirty="0" smtClean="0"/>
              <a:t> ( NMF )</a:t>
            </a:r>
          </a:p>
          <a:p>
            <a:endParaRPr lang="en-US" sz="2400" b="1" i="1" u="sng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THERE IS A NATURAL MOISTURIZING FACTOR IN THE SKIN  WHICH IS REMOVED BY MEANS OF WATER AND DETERGENTS SOLUTIONS AND APPEARS TO BE AMINO LIPID NATURE</a:t>
            </a:r>
          </a:p>
          <a:p>
            <a:endParaRPr lang="en-US" sz="2800" dirty="0" smtClean="0"/>
          </a:p>
          <a:p>
            <a:r>
              <a:rPr lang="en-US" sz="2800" dirty="0" smtClean="0"/>
              <a:t>E.G. UREA, PYRROLIDONE CARBOXYLIC ACID, AMMONIUM, URATES. </a:t>
            </a:r>
            <a:endParaRPr lang="en-US" sz="2800" dirty="0"/>
          </a:p>
        </p:txBody>
      </p:sp>
      <p:pic>
        <p:nvPicPr>
          <p:cNvPr id="11266" name="Picture 2" descr="http://drmineralskin.com/image/data/moisturiser_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426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762000"/>
            <a:ext cx="80009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solidFill>
                  <a:srgbClr val="C00000"/>
                </a:solidFill>
              </a:rPr>
              <a:t>UREA USED IN SKIN CREAMS</a:t>
            </a:r>
          </a:p>
          <a:p>
            <a:endParaRPr lang="en-US" sz="3200" i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</a:rPr>
              <a:t>UREA IS A COMPONENT OF HYDROLIPID EMULSION OF SKIN SURFACE </a:t>
            </a:r>
          </a:p>
          <a:p>
            <a:pPr marL="342900" indent="-342900"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</a:rPr>
              <a:t>SAFELY USED BETWEEN CONCENTRATION </a:t>
            </a:r>
          </a:p>
          <a:p>
            <a:pPr marL="342900" indent="-342900"/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    2-8%</a:t>
            </a:r>
          </a:p>
          <a:p>
            <a:pPr marL="342900" indent="-342900"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</a:rPr>
              <a:t>IN W/O EMULSIONS MOISTURIZING EFFECT DEVELOPS MORE SLOWLY BUT LASTS LONGER THAN OIL-IN – WATER EMULSIONS</a:t>
            </a:r>
          </a:p>
          <a:p>
            <a:pPr marL="342900" indent="-342900"/>
            <a:endParaRPr lang="en-US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3915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Ideal properties of cleansing cream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Liquefy</a:t>
            </a:r>
            <a:r>
              <a:rPr lang="en-US" sz="2800" dirty="0" smtClean="0"/>
              <a:t> easily at body temperatures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Viscosity should be low </a:t>
            </a:r>
            <a:r>
              <a:rPr lang="en-US" sz="2800" dirty="0" smtClean="0"/>
              <a:t>enough to permit  easy spreading but high enough to retain in suspension particles of dirt 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Penetrate the epidermis </a:t>
            </a:r>
            <a:r>
              <a:rPr lang="en-US" sz="2800" dirty="0" smtClean="0"/>
              <a:t>( via natural openings)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Emulsion type with a small</a:t>
            </a:r>
            <a:r>
              <a:rPr lang="en-US" sz="2800" dirty="0" smtClean="0"/>
              <a:t> percentage of water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Leave skin smooth, </a:t>
            </a:r>
            <a:r>
              <a:rPr lang="en-US" sz="2800" dirty="0" smtClean="0"/>
              <a:t>relaxed , non greasy and clean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Contain </a:t>
            </a:r>
            <a:r>
              <a:rPr lang="en-US" sz="2800" b="1" dirty="0" smtClean="0"/>
              <a:t>no chemical that is quickly absorbed </a:t>
            </a:r>
            <a:r>
              <a:rPr lang="en-US" sz="2800" dirty="0" smtClean="0"/>
              <a:t>by skin</a:t>
            </a:r>
            <a:endParaRPr lang="en-US" sz="2800" dirty="0"/>
          </a:p>
        </p:txBody>
      </p:sp>
      <p:sp>
        <p:nvSpPr>
          <p:cNvPr id="12290" name="AutoShape 2" descr="data:image/jpeg;base64,/9j/4AAQSkZJRgABAQAAAQABAAD/2wCEAAkGBxQTEhUUExQUFhUXGBoYGRcYGRwcGhwaGBgeGBcXHhgYHCggHR0lHBgaITEiJSkrLi4uHR8zODMsNygtLisBCgoKBQUFDgUFDisZExkrKysrKysrKysrKysrKysrKysrKysrKysrKysrKysrKysrKysrKysrKysrKysrKysrK//AABEIASAArwMBIgACEQEDEQH/xAAcAAAABwEBAAAAAAAAAAAAAAABAgMEBQYHAAj/xAA8EAABAwIDBQYFAwQBAwUAAAABAAIRAyEEMUEFElFh8AZxgZGhsQcTIsHRMuHxFCNCYlIVM5JDU3KCwv/EABQBAQAAAAAAAAAAAAAAAAAAAAD/xAAUEQEAAAAAAAAAAAAAAAAAAAAA/9oADAMBAAIRAxEAPwDHak3SacFwHP8AH7JJ4GYn7ICt5pVpSEo7XoFSPyiO4JRrRqujrwQIQucbJR4RW0/ygKAu3ULyitagMGICxHI4JOUHADklt4jSe5I/LKc4aBZzSRyMeOoQWnsfjHUzIqmm0kTIMGeYBBjWYWhbafSqUR814aRYVKb5gxIndmJ4LJsLj6zfpoVKjWnJm9yyjI+CJhdnVq5O4xziTJzzPE8UAbdwAY6zi8nN307p7iDPmoh1OFccB2Lxb53qZa0aki/coDbezPkEDe3pPsgjQuQNKFAMoN5C5FQHcDEoCT5IW1AM0D3cEAHkuYg3uKMECxdr13IN7QWHUpNxQCogWy6yQb/4Se/wXC1igPuyikIQ5AP2QKU0rhsOXODWiXEwEk1qtfYXBCpWcT/i23nf3HqgmNn9mWtpgbgc4i5P6c8yYkwNBAUy/soxwAbSo9+7fy8lY9l0Q7eJ0tyynJPcId8zF/LrJBRGdgt4y+qYGQa0Dwt75q27F7P06LWhg3YvxJmJJOaf1KxExaOXNPaFSRlfIfhAcUg5sC0WmPT7rB/iZg6lLGEPENIlh0IyK31g9VWPib2ebicG6oB/dotL2EcM3N8QEHnyEKFot11wQwgKVy5BCB7W2XUALtx0AxMGPNMd2D11otyfs+k8Ndc2kNOV8gWqidqOzT95xZTAEn9OepNuFuCClNI8VzkfFYR7LOaR32PfCSDuKAw7kUpQHgikygLvLgVxXEIOmULXIpXQge4MgyNTEen5Kvnw+wsCq8i/6Z8bj0Wf4I/WIWpdgKO/h3HU1Hn00QWvZriDAve9/VSGCfD768oRNmUSGk6T16680s5lxuybZ+yDq+HJcb65DzR2UjF7flOGOI5pHFVJlASlVNxJ8VI02hzYIkGxHeozCUiTA6k/yn727pbHv5oPOXanZRwuKrUiI3XSB/qbiOV/RRC0v434UDEUaoH66RB72n8OWZwg48kCFAg07Ye3Q9zalR4Aa6wi5tkeAn3U3j9q0nkNBYZsYdcgCNMhdZJTq7swSFJYDFsDYkyZG6DGguTwJJsgm+1GyKe9v7xn/VsgDQTIGuipmKw8G0+3utF2NiKlNu6WgM5xqLX8PJJ7SY0NeX06dhId+reIzgMbx5oM0YY1RnDgnW06LQQWuBnMAEQeF03Y7iLIElxQuC5ADkaUVGAQOMBIdI4e9vutu7K7LNDC02kfUbuJ4kz9/RUD4cdnjWrte5oNNhk6XiWjzWvl88I/CAzwS0CI5D99EtQAESmeKeRl0PBA0ufnp1mgknYxgMZzw9rI1RoN/Tio4YeTOk8bflOKuK/xEFAthxwzSLqdTfk5aQiVKha22vn3pDDbR3hEmb5oK18ZcFv4SjVH/p1C09z229QFixW+/ENjX7LrjVu4/wAQ4X8lgT0BSghCQuIsgXIslNm0H1KgbTic5JgADUngkyJMcVM7C2K+tVZTYYLpk8G23nG/AiOMoJ/s+5znFtImodSWWDogu3rEd2as+J2MalINcDvBtvqkSMrGwvxT7Z2HpYdnyqLf02MZk6zz/Kk6NAnO1sh55oMwr9hqz3w0C+pdYAcYECdEvU+F9cNkVKZMSRf3Wqbm6IjyPHMyLyivN/HJBiO2uytahT3qjQIN4OhMA90qtkL0ntbZzMTRfTeB9TSJjKZ+91nlD4btj633mMo1ufKEGWtarX2N7I1MU8OcC2iM3Rnf9LePetN2b2HwtEXpBzs5fc+XJWXBYcNAAEDL+AgabJ2ZToNDKbQ0AevE8TZOS2R+Us0AZnmo7aO0adIS4gcUDr+nnO46CQrVC2QLAWVWr9tn1XFmFovcDfe4DW2VrKsbdo42tZwqDi0uABByIaDI8UF3xG2mttInIje8VGv7YbpaSWEDScxHHuWZ19nPYSC0yOY901+Qf4QbDsjtOys9zS/O4mLf6zkVK4WnMkGYvGvKywtlRzZiRIgrZ9h1ntpUg8y4bs6/S4ZE6/sgU7dNH/TsQbXaAPFwlYM5an8Ve0LmRhGZFoc89+TR3RKy0myAAEByRkEIDNcd4aELTuxLZdXIiD8vdcMyNwQy40JBKzJ2c81ofwwxH1PZJuN6O4wfSEF/wzA0BoERrqerlO2tn2jrmkCOvXuS1KxtPPuCA88R46ZaJN9ks4z15ItRnlmg7DVIPf3cU4xFGDI1/Fkyn0PupGmZYRqgSkcNISjRbPmkqTDrH8IznG6BrjJggW56iMlVXdnWOfv1qj3icibZ68fZWnF1IET4dZ+eiqu1doHf3WxOg/bj+UEmz5VFkMa1o5AfZMfmmq423W8dbcJUIdoAPLZ+bUg2EQ2eJ01QbS2lhw3+/XL3aMom1v8AGRp+EEL2hcwEgv3jfo3zUBTrBzhwACU2riWOefksDWaau7zdFwWFcSHAWmCUFn2VskVC0mY4fefBXfBYEs3ToY55G2nV0z7KYdzqjPqkQJJGmRV1xWFBMgED7BBivxZqh2NcALta0HviVTGhah8XezxDm4tt2OAZUtk4Wa7uIt4LMCg4+CIjEopAQKawrl8OMTGKDf8Ak13hA58VTmm/fkrh8N6BOJLtGMcT35BBqhPVusktTeMuuKZB1vTrVL4efLNA6/CA52KK8W6z6CV3LXFj19kDKo7v4/t3p7g6tvLzGiZ1mn0v7o2GdGvWSB8HHeicz6dBdWP1kDq+XNDVb+lwtb8/wlGUPqk5flA02jREEN4eUqk7Q2XUh8XJENmIHA81farQ7K3Hu6+yZnCjeOR/JQY9jOzFdmcxqWgkayIGahTTaBGTg7O8dx8V6C+W3Ii3CNeKq+3ezlCo4fQWk3IFpGRPAn90GS0WaC50A91puz+zw+RTO+Nx+67KCRaeYiNOKDZvZNlM/M0Bz4ga9/4VtwWDDg57gIFmg6AaAaeCBXZ2Ja1sU6fy6bfpbObiMzClMM7emfJIUqbCxpi8deqUwgiZ68UB8bstmIo1MPVuyo0i2h/xI4QYK817b2W/C16lGoPqY4jvGjhyIIPivU2GZPWapfxW7DHFsGIoN/vsbDm6vaNB/sNOOXBB5/hE3krUYQSDYgwRzGneiOCAQ6Stc7JbFGHw4cR/cqfU7uP6W9cVUewnZ/59ffeP7dMySci7Rs+607EG/dx/HBAgx5njfr2T/CVTMR49eCYBoBvx0Tui0RYx7m6B+1tuuCMCSNT11kgptmwPD1S1ggZ1W9X0RWC8SDGmqXxDeU3ukpE8/PjAQSD/ANM8xl1zXf1OsotON0jKAka7bg+/cgWZUnObozQJvbrVM21CUrTJMk3QO9xptafDrrkmeJwAdfOPDuQsoSTMjo+CUrCBDfzqEEU/DltJwGvXij4KrIjQCYnXRHceM5jL1nyTVmE/uOJMDePjM2kIJrD1BYWn880sMQBMKHwjXCruiYieXVlMUaJAyH8oJHZr5uJhSrCozCM3W5QnVOqAb9yDLPjL2Ibuux1AQQQazBkR/wC538fNYu8r1ltmsw0nteRuuaWmYgh1oXk6q3dJAuASJ4wYlB6A2ds5mHpNpUwA1sX1JIuTzKJWF5T2oYF++/LM+ChcZjHOltFm8f8AkTDLm19ctEC7yMzEcerKNxXayhTlrd6q/RtMTfhIskWbKc8TXqF033R9Lb6RqpnZ2Ep0/wBNNre4fdBH09o4+sAKNCnRH/Kq6T/4gKL2tgdqgSMQw/6s+n/88Few6xvGii9r1jFuHXkgzuh2i2hQfFQueJgtcARzggWPNahgq+/Ta+LuEx9lC7F2bvAudGet/fuCsjGbog6DqyBti9pMpGm15vUeGNAzJ7uAGZTjEv3ssh6Z2TOts4Or06rhJpsO6NPrNz3wM0+DSDkIOY4eKBOgzeNhPNO2PAkCeZGV+aRfXN41uPRIv+kIFw4znF0tVcMrEjXjHdnokaz2/LveR19k3pYn6QJ/IlAaqB45+I/ZJGqCxzSIJNpz/lB8w70k8j45XHilGUxe15PmgYY/a4oVaYf+lw3ZnIgTHknWI7bYak27i85CnTaXOJjLgPNOsRsunXpup1Wy05cjmHAjIqJ2J2RZQfvNe/evc37jxyQRj/iZXY6H4CoGO/TvSHe0I+O7fVd2TRfQabg1G+H/ACvxySXxL+Y5hbSeQ2k01HGSDAtA45FY/jMY+oZe974/5EmPNBZO0nbSrXBaHuIMgmQO+AMp4qprgEEoPQ1RgMB2XVoKaPZFhYcs4/Mpdonr8rqlCbIGDySbBK1MRumACXctCUlji6kwlrN88AQPOf5VPrdp65B3KbGEA2MkmMxoJi8aoL3TqueDeP35pntljj+k70G/H95lZ0za+OxVQU2vLSdG/SB3nNWbY/YaqA51bE1WuJuKbjcDiTmboLlsxwYORj2UnVjutnPUKB2ThRRpimC4gf5OMuPG/inLsSQ7dnTrLuQSlmxoB1+Ujia31Wm+guj0jvNiRyRmNa0TAnlzQJ/LjvnPrmkawLt0Dx4nownQqyJtGXf1dBQqtm0DrPggauYcjI8euCQDvqN+hp7qTr09eN+SiqrbmIMzkgcYZgLhcSYmdUArE1TAlkwDOoHqmlc7kCTvGJ5A2HnKl8DT3Wy7qbIHlEjMTlr5QlK1J0Sk8MGsGQE3Omskn3Ve7TdvsNQY5lJwqVcoGQ8UElX2XTq77XkHfYWmc4II+5Xnfa2DNCtUougupuLTHLVWmp2qrCr/AFTnkuaSWtE7sxlGuap9es57nPeSXOJcSdSTJPmgKCirggQehyI675SjKuQPUpT5I8Y667kR1HoaoBeyR6dQoja+wqVZsOaORFiDxBCmmev2SlYCMtevG6Cm4HZdWk4AVQW3lzmt34yEui/irNhzDYnrxRKrBJEDo8ZQRw0QA8g8LdQkC6XX/hKgCLZ/lDToT+e/SEDnZ74uZ4dD90/xTSRLYUY76cxEemikdn4gHw4ICV7tAAz/AJQUKQAvpb0TiswQSMjoo2tUcLi8C48dED3EOgczp7+CDC0gPqN7fdIU6ZcZ08PXlZOcVXDGyYt1KCKxT4fvvi2p04lUvtD2rxT3buGlrQB+kXvfMjLJS+2dpBziBJMZNEm4y5WROz1QMJZUb/iYt5XQVCdpYgFpdVDYuZI83KLxOwalL/uAi8W42P3WrNb9G7M5HhlnJ604Km9sKLaWTnD/AFJnnr3oKTtGhu7t5ByTNKV6pdbgk4QGA1QAIoKMEHo2i/LPJHLdND+5yPWSaMfB/HDqyeNqa6X5WyCBI04y8f4SlR2nDn4rnjMBIvMX8uKBCsJzCSpMvnYwnFN3r114ohAnv690AAEW/hP8O219VGV6m60u4fhQuG7SGrV3QPpt1lzQTO2mS0kZBR2wMW7eg5E55dfwpcCR9REWuT+/ei/KpDVvG3v5wgmWPtfrqE0qUmg8Pt4BMcZ2koMbG+D3T/CVweJFZoqGQItpM5eCAK1fdg8LAZJrjabqn03hxj9ktiHycpEDX0spClhYe2bAD1z+6CIw+ywxxhthmdBaCSUd2zmPdAcN64t3KXxrALTAN3Xvxjrio2nhR83fA3Wjic+JQRmLwTsOyo7MAT5EXkcllu3sU6q9zjMDyW8Mpiq76hLTYzkRCqna3seG0MR8oAywloi8tO8fGAgxSEJK4lBNkANQ6IJRiUHoWbZo1Gpz5X89EnECUQx5oJAVrEc/HrrVI13259ff3QMaYRC7zQF+Zn1Zc5/ubZIhN+/280WnUmOU5+fkgJtNu/Tc0AmZtp3qkbFwD6dQtqNIc0wJFiBkRplC0Giyc48E7+UDmAYynP8AdBSXdlm1Hb+Ie+pP+AcQ0X0A5alQ21cPhqZLKLq7XcBUO6PBxPpxWm4mlwHXQWW/EPBiniGgO3R8psCCSTLpNuaCT7NYWiXB2IO/BswH6Z4nU8eCtpx1PTThFvDvWO4XHlhEE+InxA1U5gduOEb17DMdcUGn4F7WnezOnHj9/VSeFrgDfOZy+yoWA2uzci+8bkzEaR4DldLM2rujd35y155ILhSwzqjiSYAPeUnVqCnU+sEAWBgxfuTfDbW+j6SZBuO/1N0SvtwEfU0GOs0Et85oI3HAz1MJbE4xrGGRep9IB1MRAChGbQpMaaoLQ0CHScioPtN22oCnvscwvpyKbDmXkQHiMozugxrEs3XOac2uLfIx9kiUeo4kkkySZJOpNyUQIBC6UEoQYug35068h15pQTCKW69ZI7GoFWmM0i4367/NH8O45IhaM5QJ1TIB77aDK/7I1Kn4+KB7Y+3BHpEBA9wzfpm/361TprZB9E0piRPDwy70x212ow2GH11Jdoxtybcsu9BK12wJVK+J+zW1KFKvIBY7dJ4tdcc7EKpdpPiBXry2nNKmdB+ojm78KDxm2q1Si2k5x3GmQPSfVA3dXa02cTBSP9ZfXzlNaiBBLU9skcYTqj2gy3g4+Kr0LgguuA7XNp6OuIIgR4wk6/aQH/LekTFxfxVPlcgl8b2gqvYae8QyZIGpGUnNRS6LIqA0IA1cEKAAEMIAuQehXDLLT2/K5mf3Se/16oxIkm/mgVLBmknnTkj08p4olkHF2uuaSFzw4+PRRw0d/HwSbWnigisRsKtVkHFVA1x/S0AHz/CHB9hMJEvBe6M3OMqbL7DqLIleSNfvyQUTtf2GbSaatGYF3NMmOYVN2RsqpiK243LU6ALVcdVcKbw58gzM8Dp9lF9l8MKTYAEuuTxQU/tJ2QqYb6hLmakZjvVaIXoH5TXt3XCZzlZn207HGlNWiJZmQMx+yCjwjFAGriEHIUUIWoDSgXFy7uQGRUMrig4IWoIXAoN8ZVSgN0Vms+H5QNPp5oHDB+3ghYJ+6Ta6PHX3SzRzHV0AilfTguNK1kvTHXujhg70DCszPj7HxRXnS0XUi5ljxSFWkSCCEFS7R4m4piwdd3GxsPdds8Ax6+/gmHbWruVaZFgQ4eREplsrbH1fV5k9cEF9w9SwH89ycmkHAiJB4qM2fiA4cOc9aqVpx4/v6IM17cdi9ya1AS3NzRpmbfjvWfPavSIpgjdN+s5Wbdu+xcE1sO3m9o9wEGaFCEdzOSKQgCUIQIIQHQAoAhagFCAioUG7OxAz01/PiubWuReOKhMPiMgcuP7J2KpJPXNBIsrBOsNU8MlCfOufDNO8FXIy49W8UE7Sd7JxvHXrJR9PEZT69cEvTqoHJd6fygPgkDVsT1ZNsViLH3/KCm/EmlLKbxfddHgWkn2VOwFJzhI8P4WpfLFQ7pEgCYOVra+Kp2KoihWIyaeVu5B2zNpvpnddPnb0V52XjA5oIOarVXCNflwT3Y7HU3QckFuY7r7IXukaHTTuTem6wN8vulw7v6y8UGbfELsjug4iiOb2gZc1m7wvSNakHAh15mRnn4XWI9uNhnDYgx+h5Lm8uI8EFZjggRiEUoOR2ogQoDFcEBXAINcfgoB7o6902l7fwpWrVMWjlx4pk7D1Kh3WCTz05oGhxhABJ6CD/rgbz5Z+6l6HZQZ1nkng2w8zcqRodm8O0iKYP/yJPcgrtDtCT+rJOaPaPP3+6tDNm0QABSp8P0hG/oKIH/ap/wDi3nIyQVXEdqQJA14rsJjMRXP0Mhtpc4Q0a638ArQzBU2n6WNH/wBR7wjz17IGdLD/ACm3N8y79vFUXbIdUeYm2fnorztV5FMx6e6quxqYLzvCZQKdnKsiDnrr7ZqyMojPXOQoR+ENKrIyPX3U7hneft1JQPsOLZ2ThreP7pKm3LuSzXSIGfV0BgT1zVd7e7B/qcMd2C9n1N5kZgd4lWSBZGItfh/CDzSZFvPvCTVm7fbJ/p8W+B9L/qHjmB3FVhB0IVwHXiuKDiulAF0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xQTEhUUExQUFhUXGBoYGRcYGRwcGhwaGBgeGBcXHhgYHCggHR0lHBgaITEiJSkrLi4uHR8zODMsNygtLisBCgoKBQUFDgUFDisZExkrKysrKysrKysrKysrKysrKysrKysrKysrKysrKysrKysrKysrKysrKysrKysrKysrK//AABEIASAArwMBIgACEQEDEQH/xAAcAAAABwEBAAAAAAAAAAAAAAABAgMEBQYHAAj/xAA8EAABAwIDBQYFAwQBAwUAAAABAAIRAyEEMUEFElFh8AZxgZGhsQcTIsHRMuHxFCNCYlIVM5JDU3KCwv/EABQBAQAAAAAAAAAAAAAAAAAAAAD/xAAUEQEAAAAAAAAAAAAAAAAAAAAA/9oADAMBAAIRAxEAPwDHak3SacFwHP8AH7JJ4GYn7ICt5pVpSEo7XoFSPyiO4JRrRqujrwQIQucbJR4RW0/ygKAu3ULyitagMGICxHI4JOUHADklt4jSe5I/LKc4aBZzSRyMeOoQWnsfjHUzIqmm0kTIMGeYBBjWYWhbafSqUR814aRYVKb5gxIndmJ4LJsLj6zfpoVKjWnJm9yyjI+CJhdnVq5O4xziTJzzPE8UAbdwAY6zi8nN307p7iDPmoh1OFccB2Lxb53qZa0aki/coDbezPkEDe3pPsgjQuQNKFAMoN5C5FQHcDEoCT5IW1AM0D3cEAHkuYg3uKMECxdr13IN7QWHUpNxQCogWy6yQb/4Se/wXC1igPuyikIQ5AP2QKU0rhsOXODWiXEwEk1qtfYXBCpWcT/i23nf3HqgmNn9mWtpgbgc4i5P6c8yYkwNBAUy/soxwAbSo9+7fy8lY9l0Q7eJ0tyynJPcId8zF/LrJBRGdgt4y+qYGQa0Dwt75q27F7P06LWhg3YvxJmJJOaf1KxExaOXNPaFSRlfIfhAcUg5sC0WmPT7rB/iZg6lLGEPENIlh0IyK31g9VWPib2ebicG6oB/dotL2EcM3N8QEHnyEKFot11wQwgKVy5BCB7W2XUALtx0AxMGPNMd2D11otyfs+k8Ndc2kNOV8gWqidqOzT95xZTAEn9OepNuFuCClNI8VzkfFYR7LOaR32PfCSDuKAw7kUpQHgikygLvLgVxXEIOmULXIpXQge4MgyNTEen5Kvnw+wsCq8i/6Z8bj0Wf4I/WIWpdgKO/h3HU1Hn00QWvZriDAve9/VSGCfD768oRNmUSGk6T16680s5lxuybZ+yDq+HJcb65DzR2UjF7flOGOI5pHFVJlASlVNxJ8VI02hzYIkGxHeozCUiTA6k/yn727pbHv5oPOXanZRwuKrUiI3XSB/qbiOV/RRC0v434UDEUaoH66RB72n8OWZwg48kCFAg07Ye3Q9zalR4Aa6wi5tkeAn3U3j9q0nkNBYZsYdcgCNMhdZJTq7swSFJYDFsDYkyZG6DGguTwJJsgm+1GyKe9v7xn/VsgDQTIGuipmKw8G0+3utF2NiKlNu6WgM5xqLX8PJJ7SY0NeX06dhId+reIzgMbx5oM0YY1RnDgnW06LQQWuBnMAEQeF03Y7iLIElxQuC5ADkaUVGAQOMBIdI4e9vutu7K7LNDC02kfUbuJ4kz9/RUD4cdnjWrte5oNNhk6XiWjzWvl88I/CAzwS0CI5D99EtQAESmeKeRl0PBA0ufnp1mgknYxgMZzw9rI1RoN/Tio4YeTOk8bflOKuK/xEFAthxwzSLqdTfk5aQiVKha22vn3pDDbR3hEmb5oK18ZcFv4SjVH/p1C09z229QFixW+/ENjX7LrjVu4/wAQ4X8lgT0BSghCQuIsgXIslNm0H1KgbTic5JgADUngkyJMcVM7C2K+tVZTYYLpk8G23nG/AiOMoJ/s+5znFtImodSWWDogu3rEd2as+J2MalINcDvBtvqkSMrGwvxT7Z2HpYdnyqLf02MZk6zz/Kk6NAnO1sh55oMwr9hqz3w0C+pdYAcYECdEvU+F9cNkVKZMSRf3Wqbm6IjyPHMyLyivN/HJBiO2uytahT3qjQIN4OhMA90qtkL0ntbZzMTRfTeB9TSJjKZ+91nlD4btj633mMo1ufKEGWtarX2N7I1MU8OcC2iM3Rnf9LePetN2b2HwtEXpBzs5fc+XJWXBYcNAAEDL+AgabJ2ZToNDKbQ0AevE8TZOS2R+Us0AZnmo7aO0adIS4gcUDr+nnO46CQrVC2QLAWVWr9tn1XFmFovcDfe4DW2VrKsbdo42tZwqDi0uABByIaDI8UF3xG2mttInIje8VGv7YbpaSWEDScxHHuWZ19nPYSC0yOY901+Qf4QbDsjtOys9zS/O4mLf6zkVK4WnMkGYvGvKywtlRzZiRIgrZ9h1ntpUg8y4bs6/S4ZE6/sgU7dNH/TsQbXaAPFwlYM5an8Ve0LmRhGZFoc89+TR3RKy0myAAEByRkEIDNcd4aELTuxLZdXIiD8vdcMyNwQy40JBKzJ2c81ofwwxH1PZJuN6O4wfSEF/wzA0BoERrqerlO2tn2jrmkCOvXuS1KxtPPuCA88R46ZaJN9ks4z15ItRnlmg7DVIPf3cU4xFGDI1/Fkyn0PupGmZYRqgSkcNISjRbPmkqTDrH8IznG6BrjJggW56iMlVXdnWOfv1qj3icibZ68fZWnF1IET4dZ+eiqu1doHf3WxOg/bj+UEmz5VFkMa1o5AfZMfmmq423W8dbcJUIdoAPLZ+bUg2EQ2eJ01QbS2lhw3+/XL3aMom1v8AGRp+EEL2hcwEgv3jfo3zUBTrBzhwACU2riWOefksDWaau7zdFwWFcSHAWmCUFn2VskVC0mY4fefBXfBYEs3ToY55G2nV0z7KYdzqjPqkQJJGmRV1xWFBMgED7BBivxZqh2NcALta0HviVTGhah8XezxDm4tt2OAZUtk4Wa7uIt4LMCg4+CIjEopAQKawrl8OMTGKDf8Ak13hA58VTmm/fkrh8N6BOJLtGMcT35BBqhPVusktTeMuuKZB1vTrVL4efLNA6/CA52KK8W6z6CV3LXFj19kDKo7v4/t3p7g6tvLzGiZ1mn0v7o2GdGvWSB8HHeicz6dBdWP1kDq+XNDVb+lwtb8/wlGUPqk5flA02jREEN4eUqk7Q2XUh8XJENmIHA81farQ7K3Hu6+yZnCjeOR/JQY9jOzFdmcxqWgkayIGahTTaBGTg7O8dx8V6C+W3Ii3CNeKq+3ezlCo4fQWk3IFpGRPAn90GS0WaC50A91puz+zw+RTO+Nx+67KCRaeYiNOKDZvZNlM/M0Bz4ga9/4VtwWDDg57gIFmg6AaAaeCBXZ2Ja1sU6fy6bfpbObiMzClMM7emfJIUqbCxpi8deqUwgiZ68UB8bstmIo1MPVuyo0i2h/xI4QYK817b2W/C16lGoPqY4jvGjhyIIPivU2GZPWapfxW7DHFsGIoN/vsbDm6vaNB/sNOOXBB5/hE3krUYQSDYgwRzGneiOCAQ6Stc7JbFGHw4cR/cqfU7uP6W9cVUewnZ/59ffeP7dMySci7Rs+607EG/dx/HBAgx5njfr2T/CVTMR49eCYBoBvx0Tui0RYx7m6B+1tuuCMCSNT11kgptmwPD1S1ggZ1W9X0RWC8SDGmqXxDeU3ukpE8/PjAQSD/ANM8xl1zXf1OsotON0jKAka7bg+/cgWZUnObozQJvbrVM21CUrTJMk3QO9xptafDrrkmeJwAdfOPDuQsoSTMjo+CUrCBDfzqEEU/DltJwGvXij4KrIjQCYnXRHceM5jL1nyTVmE/uOJMDePjM2kIJrD1BYWn880sMQBMKHwjXCruiYieXVlMUaJAyH8oJHZr5uJhSrCozCM3W5QnVOqAb9yDLPjL2Ibuux1AQQQazBkR/wC538fNYu8r1ltmsw0nteRuuaWmYgh1oXk6q3dJAuASJ4wYlB6A2ds5mHpNpUwA1sX1JIuTzKJWF5T2oYF++/LM+ChcZjHOltFm8f8AkTDLm19ctEC7yMzEcerKNxXayhTlrd6q/RtMTfhIskWbKc8TXqF033R9Lb6RqpnZ2Ep0/wBNNre4fdBH09o4+sAKNCnRH/Kq6T/4gKL2tgdqgSMQw/6s+n/88Few6xvGii9r1jFuHXkgzuh2i2hQfFQueJgtcARzggWPNahgq+/Ta+LuEx9lC7F2bvAudGet/fuCsjGbog6DqyBti9pMpGm15vUeGNAzJ7uAGZTjEv3ssh6Z2TOts4Or06rhJpsO6NPrNz3wM0+DSDkIOY4eKBOgzeNhPNO2PAkCeZGV+aRfXN41uPRIv+kIFw4znF0tVcMrEjXjHdnokaz2/LveR19k3pYn6QJ/IlAaqB45+I/ZJGqCxzSIJNpz/lB8w70k8j45XHilGUxe15PmgYY/a4oVaYf+lw3ZnIgTHknWI7bYak27i85CnTaXOJjLgPNOsRsunXpup1Wy05cjmHAjIqJ2J2RZQfvNe/evc37jxyQRj/iZXY6H4CoGO/TvSHe0I+O7fVd2TRfQabg1G+H/ACvxySXxL+Y5hbSeQ2k01HGSDAtA45FY/jMY+oZe974/5EmPNBZO0nbSrXBaHuIMgmQO+AMp4qprgEEoPQ1RgMB2XVoKaPZFhYcs4/Mpdonr8rqlCbIGDySbBK1MRumACXctCUlji6kwlrN88AQPOf5VPrdp65B3KbGEA2MkmMxoJi8aoL3TqueDeP35pntljj+k70G/H95lZ0za+OxVQU2vLSdG/SB3nNWbY/YaqA51bE1WuJuKbjcDiTmboLlsxwYORj2UnVjutnPUKB2ThRRpimC4gf5OMuPG/inLsSQ7dnTrLuQSlmxoB1+Ujia31Wm+guj0jvNiRyRmNa0TAnlzQJ/LjvnPrmkawLt0Dx4nownQqyJtGXf1dBQqtm0DrPggauYcjI8euCQDvqN+hp7qTr09eN+SiqrbmIMzkgcYZgLhcSYmdUArE1TAlkwDOoHqmlc7kCTvGJ5A2HnKl8DT3Wy7qbIHlEjMTlr5QlK1J0Sk8MGsGQE3Omskn3Ve7TdvsNQY5lJwqVcoGQ8UElX2XTq77XkHfYWmc4II+5Xnfa2DNCtUougupuLTHLVWmp2qrCr/AFTnkuaSWtE7sxlGuap9es57nPeSXOJcSdSTJPmgKCirggQehyI675SjKuQPUpT5I8Y667kR1HoaoBeyR6dQoja+wqVZsOaORFiDxBCmmev2SlYCMtevG6Cm4HZdWk4AVQW3lzmt34yEui/irNhzDYnrxRKrBJEDo8ZQRw0QA8g8LdQkC6XX/hKgCLZ/lDToT+e/SEDnZ74uZ4dD90/xTSRLYUY76cxEemikdn4gHw4ICV7tAAz/AJQUKQAvpb0TiswQSMjoo2tUcLi8C48dED3EOgczp7+CDC0gPqN7fdIU6ZcZ08PXlZOcVXDGyYt1KCKxT4fvvi2p04lUvtD2rxT3buGlrQB+kXvfMjLJS+2dpBziBJMZNEm4y5WROz1QMJZUb/iYt5XQVCdpYgFpdVDYuZI83KLxOwalL/uAi8W42P3WrNb9G7M5HhlnJ604Km9sKLaWTnD/AFJnnr3oKTtGhu7t5ByTNKV6pdbgk4QGA1QAIoKMEHo2i/LPJHLdND+5yPWSaMfB/HDqyeNqa6X5WyCBI04y8f4SlR2nDn4rnjMBIvMX8uKBCsJzCSpMvnYwnFN3r114ohAnv690AAEW/hP8O219VGV6m60u4fhQuG7SGrV3QPpt1lzQTO2mS0kZBR2wMW7eg5E55dfwpcCR9REWuT+/ei/KpDVvG3v5wgmWPtfrqE0qUmg8Pt4BMcZ2koMbG+D3T/CVweJFZoqGQItpM5eCAK1fdg8LAZJrjabqn03hxj9ktiHycpEDX0spClhYe2bAD1z+6CIw+ywxxhthmdBaCSUd2zmPdAcN64t3KXxrALTAN3Xvxjrio2nhR83fA3Wjic+JQRmLwTsOyo7MAT5EXkcllu3sU6q9zjMDyW8Mpiq76hLTYzkRCqna3seG0MR8oAywloi8tO8fGAgxSEJK4lBNkANQ6IJRiUHoWbZo1Gpz5X89EnECUQx5oJAVrEc/HrrVI13259ff3QMaYRC7zQF+Zn1Zc5/ubZIhN+/280WnUmOU5+fkgJtNu/Tc0AmZtp3qkbFwD6dQtqNIc0wJFiBkRplC0Giyc48E7+UDmAYynP8AdBSXdlm1Hb+Ie+pP+AcQ0X0A5alQ21cPhqZLKLq7XcBUO6PBxPpxWm4mlwHXQWW/EPBiniGgO3R8psCCSTLpNuaCT7NYWiXB2IO/BswH6Z4nU8eCtpx1PTThFvDvWO4XHlhEE+InxA1U5gduOEb17DMdcUGn4F7WnezOnHj9/VSeFrgDfOZy+yoWA2uzci+8bkzEaR4DldLM2rujd35y155ILhSwzqjiSYAPeUnVqCnU+sEAWBgxfuTfDbW+j6SZBuO/1N0SvtwEfU0GOs0Et85oI3HAz1MJbE4xrGGRep9IB1MRAChGbQpMaaoLQ0CHScioPtN22oCnvscwvpyKbDmXkQHiMozugxrEs3XOac2uLfIx9kiUeo4kkkySZJOpNyUQIBC6UEoQYug35068h15pQTCKW69ZI7GoFWmM0i4367/NH8O45IhaM5QJ1TIB77aDK/7I1Kn4+KB7Y+3BHpEBA9wzfpm/361TprZB9E0piRPDwy70x212ow2GH11Jdoxtybcsu9BK12wJVK+J+zW1KFKvIBY7dJ4tdcc7EKpdpPiBXry2nNKmdB+ojm78KDxm2q1Si2k5x3GmQPSfVA3dXa02cTBSP9ZfXzlNaiBBLU9skcYTqj2gy3g4+Kr0LgguuA7XNp6OuIIgR4wk6/aQH/LekTFxfxVPlcgl8b2gqvYae8QyZIGpGUnNRS6LIqA0IA1cEKAAEMIAuQehXDLLT2/K5mf3Se/16oxIkm/mgVLBmknnTkj08p4olkHF2uuaSFzw4+PRRw0d/HwSbWnigisRsKtVkHFVA1x/S0AHz/CHB9hMJEvBe6M3OMqbL7DqLIleSNfvyQUTtf2GbSaatGYF3NMmOYVN2RsqpiK243LU6ALVcdVcKbw58gzM8Dp9lF9l8MKTYAEuuTxQU/tJ2QqYb6hLmakZjvVaIXoH5TXt3XCZzlZn207HGlNWiJZmQMx+yCjwjFAGriEHIUUIWoDSgXFy7uQGRUMrig4IWoIXAoN8ZVSgN0Vms+H5QNPp5oHDB+3ghYJ+6Ta6PHX3SzRzHV0AilfTguNK1kvTHXujhg70DCszPj7HxRXnS0XUi5ljxSFWkSCCEFS7R4m4piwdd3GxsPdds8Ax6+/gmHbWruVaZFgQ4eREplsrbH1fV5k9cEF9w9SwH89ycmkHAiJB4qM2fiA4cOc9aqVpx4/v6IM17cdi9ya1AS3NzRpmbfjvWfPavSIpgjdN+s5Wbdu+xcE1sO3m9o9wEGaFCEdzOSKQgCUIQIIQHQAoAhagFCAioUG7OxAz01/PiubWuReOKhMPiMgcuP7J2KpJPXNBIsrBOsNU8MlCfOufDNO8FXIy49W8UE7Sd7JxvHXrJR9PEZT69cEvTqoHJd6fygPgkDVsT1ZNsViLH3/KCm/EmlLKbxfddHgWkn2VOwFJzhI8P4WpfLFQ7pEgCYOVra+Kp2KoihWIyaeVu5B2zNpvpnddPnb0V52XjA5oIOarVXCNflwT3Y7HU3QckFuY7r7IXukaHTTuTem6wN8vulw7v6y8UGbfELsjug4iiOb2gZc1m7wvSNakHAh15mRnn4XWI9uNhnDYgx+h5Lm8uI8EFZjggRiEUoOR2ogQoDFcEBXAINcfgoB7o6902l7fwpWrVMWjlx4pk7D1Kh3WCTz05oGhxhABJ6CD/rgbz5Z+6l6HZQZ1nkng2w8zcqRodm8O0iKYP/yJPcgrtDtCT+rJOaPaPP3+6tDNm0QABSp8P0hG/oKIH/ap/wDi3nIyQVXEdqQJA14rsJjMRXP0Mhtpc4Q0a638ArQzBU2n6WNH/wBR7wjz17IGdLD/ACm3N8y79vFUXbIdUeYm2fnorztV5FMx6e6quxqYLzvCZQKdnKsiDnrr7ZqyMojPXOQoR+ENKrIyPX3U7hneft1JQPsOLZ2ThreP7pKm3LuSzXSIGfV0BgT1zVd7e7B/qcMd2C9n1N5kZgd4lWSBZGItfh/CDzSZFvPvCTVm7fbJ/p8W+B9L/qHjmB3FVhB0IVwHXiuKDiulAF0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www.bbeautilicious.com/wp-content/uploads/2012/08/freshlinefacecreamfordrysk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57136"/>
            <a:ext cx="1938337" cy="2000864"/>
          </a:xfrm>
          <a:prstGeom prst="rect">
            <a:avLst/>
          </a:prstGeom>
          <a:noFill/>
        </p:spPr>
      </p:pic>
      <p:pic>
        <p:nvPicPr>
          <p:cNvPr id="12296" name="Picture 8" descr="http://egarden.asia/wp-content/uploads/2014/06/How-to-Apply-BB-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572000"/>
            <a:ext cx="4258234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/>
              <a:t>ADVANTAGES :</a:t>
            </a:r>
          </a:p>
          <a:p>
            <a:pPr algn="ctr"/>
            <a:endParaRPr lang="en-US" sz="3600" b="1" i="1" u="sng" dirty="0" smtClean="0"/>
          </a:p>
          <a:p>
            <a:pPr marL="342900" indent="-342900">
              <a:buAutoNum type="arabicPeriod"/>
            </a:pPr>
            <a:r>
              <a:rPr lang="en-US" sz="2800" b="1" i="1" dirty="0" smtClean="0"/>
              <a:t>UREA LACKS ANY SENSITIZING OR PHOTODYNAMIC ACTIVITIES 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DOES NOT STAIN , COLORLESS AND ODORLESS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MOISTURIZING ACTION (GOOD BINDING CAPACITY)</a:t>
            </a:r>
          </a:p>
          <a:p>
            <a:pPr marL="342900" indent="-342900"/>
            <a:r>
              <a:rPr lang="en-US" sz="2800" b="1" i="1" dirty="0" smtClean="0"/>
              <a:t>     BINDS WATER BY INCLUDING IN ITS CRYSTAL STRUCTURE </a:t>
            </a:r>
          </a:p>
          <a:p>
            <a:pPr marL="342900" indent="-342900"/>
            <a:r>
              <a:rPr lang="en-US" sz="2800" b="1" i="1" dirty="0" smtClean="0"/>
              <a:t>4. DESQUAMATING ACTION</a:t>
            </a:r>
          </a:p>
          <a:p>
            <a:pPr marL="342900" indent="-342900"/>
            <a:r>
              <a:rPr lang="en-US" sz="2800" b="1" i="1" dirty="0" smtClean="0"/>
              <a:t>5. ANTIMICROBIAL ACTION</a:t>
            </a:r>
          </a:p>
          <a:p>
            <a:pPr marL="342900" indent="-342900"/>
            <a:r>
              <a:rPr lang="en-US" sz="2800" b="1" i="1" dirty="0" smtClean="0"/>
              <a:t>6. ENHANCE OF THE PENETRATION</a:t>
            </a:r>
          </a:p>
          <a:p>
            <a:pPr marL="342900" indent="-342900"/>
            <a:r>
              <a:rPr lang="en-US" sz="2800" b="1" i="1" dirty="0" smtClean="0"/>
              <a:t>7. ANTI-INFLAMMATORY ACTION 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772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DISADVANTAGES:</a:t>
            </a:r>
          </a:p>
          <a:p>
            <a:endParaRPr lang="en-US" sz="3600" b="1" u="sng" dirty="0" smtClean="0"/>
          </a:p>
          <a:p>
            <a:pPr marL="342900" indent="-342900">
              <a:buAutoNum type="arabicPeriod"/>
            </a:pPr>
            <a:r>
              <a:rPr lang="en-US" sz="2800" i="1" dirty="0" smtClean="0">
                <a:solidFill>
                  <a:srgbClr val="00B050"/>
                </a:solidFill>
              </a:rPr>
              <a:t>DEGRADATION WITH PROGRESSIVE ALKANIZATION, DEVELOPMENT OF UNPLEASANT ODOUR OR RECRYSTALLIZATION  MAKE UREA DIFFICULT TO INCORPORATE  INTO STABLE PREPARATION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2. </a:t>
            </a:r>
            <a:r>
              <a:rPr lang="en-US" sz="2800" i="1" dirty="0" smtClean="0">
                <a:solidFill>
                  <a:srgbClr val="0070C0"/>
                </a:solidFill>
              </a:rPr>
              <a:t>UREA IS TOLERATED DIFFRENTLY BY SLIGHTLY INFLAMMED, DAMAGES SKIN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533401"/>
          <a:ext cx="79248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FORMULA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PERCENTAGE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STEARIC</a:t>
                      </a:r>
                      <a:r>
                        <a:rPr lang="en-US" sz="2400" b="1" baseline="0" dirty="0" smtClean="0"/>
                        <a:t> ACID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WHITE SOFT PETROLATUM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ISOPROPYL MYRISTATE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EMULSIFIERS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ALCOHOL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CARBOPOL 934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0.25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TRIETHANOLAMINE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PRESERVATIVE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Q.S</a:t>
                      </a:r>
                      <a:endParaRPr lang="en-US" sz="2400" b="1" dirty="0"/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Q.S to 100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41301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 AND BODY CREAMS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HANDS MAY BE EXPOSED TO WATER , WATER SOAP, WATER DETERGENT SEVERAL TIMES A DAY WHICH RESULTS IN REMOVAL OF LIPIDS AND OTHER SECRETIONS OF CELLS</a:t>
            </a:r>
          </a:p>
          <a:p>
            <a:endParaRPr lang="en-US" sz="2400" dirty="0" smtClean="0"/>
          </a:p>
          <a:p>
            <a:r>
              <a:rPr lang="en-US" sz="2400" b="1" dirty="0" smtClean="0"/>
              <a:t>WATER PREVENTS HANDS FROM CHAPPING BUT EVAPORATES RAPIDLY LEAVING SKIN DRY AND IMMERSED FOR LONGER PERIOD LEADS TO ABNORMAL DEGREE OF HYDRATION</a:t>
            </a:r>
          </a:p>
          <a:p>
            <a:endParaRPr lang="en-US" sz="2400" dirty="0" smtClean="0"/>
          </a:p>
          <a:p>
            <a:r>
              <a:rPr lang="en-US" sz="2400" i="1" dirty="0" smtClean="0"/>
              <a:t>HENCE FORMULATIONS MEANT FOR HAND ARE CENTERED AROUND EMMOLLIENTS LIKE LANOLIN,STEROLS,PHOSPHOLIPIDS AND HYDROCARBONS</a:t>
            </a:r>
            <a:endParaRPr lang="en-US" sz="2400" i="1" dirty="0"/>
          </a:p>
        </p:txBody>
      </p:sp>
      <p:pic>
        <p:nvPicPr>
          <p:cNvPr id="7170" name="Picture 2" descr="http://sterexmedical.com/images/products/thumbnails/HandBodyLotion/GP_handBodyLotion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2057400" cy="2514600"/>
          </a:xfrm>
          <a:prstGeom prst="rect">
            <a:avLst/>
          </a:prstGeom>
          <a:noFill/>
        </p:spPr>
      </p:pic>
      <p:pic>
        <p:nvPicPr>
          <p:cNvPr id="7172" name="Picture 4" descr="http://dry-cracked-hands.com/wp-content/uploads/2014/08/dry_cracked_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2743200"/>
            <a:ext cx="2438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543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/>
              <a:t>IDEAL PROPERTIES </a:t>
            </a:r>
          </a:p>
          <a:p>
            <a:pPr algn="ctr"/>
            <a:endParaRPr lang="en-US" sz="3200" b="1" i="1" u="sng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SHOULD SOFTEN HANDS EASILY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SHOLD APPLY EASILY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SHOULD NOT LEAVE A TACKY FILM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NON INTERFERENCE WITH NORMAL PERSPIRATION OF SKIN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SHOULD HAVE PLEASANT SMELL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SHOULD HAVE AN APPEALING COLOUR.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1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FORMULATION OF HAND LOTIONS OFFER TWO PROBLEMS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LOTION EXHIBITS GELLING PROPERTY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VISCOSITY OF LOTION MAY BE LOW SO THAT IT RUN OUT OF CONTAINER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b="1" dirty="0" smtClean="0"/>
              <a:t>STEARATE TYPE ARE MORE SUSCEPTIBLE TO GELATION AND SHEAR ACTION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u="sng" dirty="0" smtClean="0"/>
              <a:t>FORMULATION CONSIDERATIONS</a:t>
            </a:r>
          </a:p>
          <a:p>
            <a:pPr marL="342900" indent="-342900"/>
            <a:r>
              <a:rPr lang="en-US" sz="2400" dirty="0" smtClean="0"/>
              <a:t>1.EXCESSIVE POLYOL FATTY ACID ESTERS OR FATTY ALCOHOL SHOULD NOT BE USED IN HAND LOTIONS</a:t>
            </a:r>
          </a:p>
          <a:p>
            <a:pPr marL="342900" indent="-342900"/>
            <a:r>
              <a:rPr lang="en-US" sz="2400" dirty="0" smtClean="0"/>
              <a:t>2. DISPERSED WAX PHASE BE PLASTICIZED WITH MINERAL OIL</a:t>
            </a:r>
          </a:p>
          <a:p>
            <a:pPr marL="342900" indent="-342900"/>
            <a:r>
              <a:rPr lang="en-US" sz="2400" dirty="0" smtClean="0"/>
              <a:t>3. SMALL AMOUNTS OF SODIUM LAURYL SULPHATE BE INCORPORATED IN FORMULATION( 0.1-0.5%)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DEVELOPMENT OF FORMULATIONS OD HAND CREAMS WILL REQUIRE EMMOLLIENTS, VANISHING CREAM BASE, A COMBINATION OF WAXES,OILS AND HUMECTANTS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752600"/>
          <a:ext cx="7620000" cy="472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CETYL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LANOLIN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STEARIC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GLYCERIN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 HYDROXIDE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85749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838414">
                <a:tc>
                  <a:txBody>
                    <a:bodyPr/>
                    <a:lstStyle/>
                    <a:p>
                      <a:r>
                        <a:rPr lang="en-US" dirty="0" smtClean="0"/>
                        <a:t>PERFUME, PRESERVATIVE AND COLOUR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Q.S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IN SOME PREPARATIONS, DIMETHICONE IS ADDED TO PROTECT SKIN FROM IRRITANTS</a:t>
            </a:r>
            <a:endParaRPr lang="en-US" sz="2400" b="1" i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397000"/>
          <a:ext cx="72390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FORMULA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GLYCERYL STEARATE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2.5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CETYL ALCOHOL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DIMETHICONE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LANOLIN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PETROLATUM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SODIUM LAURYL SULPHATE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WATER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</a:t>
                      </a:r>
                      <a:r>
                        <a:rPr lang="en-US" b="1" baseline="0" dirty="0" smtClean="0"/>
                        <a:t> MAKE 100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810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rème cleanser dispenser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52600"/>
            <a:ext cx="2171701" cy="1447801"/>
          </a:xfrm>
          <a:prstGeom prst="rect">
            <a:avLst/>
          </a:prstGeom>
          <a:noFill/>
        </p:spPr>
      </p:pic>
      <p:pic>
        <p:nvPicPr>
          <p:cNvPr id="11268" name="Picture 4" descr="http://cleansingmilk.org/cleansing_creams_files/jar%20of%20white%20face%20cre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143000"/>
            <a:ext cx="2057400" cy="2107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763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Liquefied creams</a:t>
            </a:r>
          </a:p>
          <a:p>
            <a:r>
              <a:rPr lang="en-US" sz="2800" b="1" dirty="0" smtClean="0"/>
              <a:t>Definition: </a:t>
            </a:r>
            <a:r>
              <a:rPr lang="en-US" sz="2400" b="1" dirty="0" smtClean="0"/>
              <a:t>Simple form in which components melted together till homogeneous and poured to set in  containers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1.Product must be solid but must liquefy on application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2.Should not be too liquid to flow  off the skin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u="sng" dirty="0" smtClean="0"/>
              <a:t>RAW MATERIALS REQUIRED: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Oily phase: mineral oil, vegetable oil, paraffin wax, </a:t>
            </a:r>
            <a:r>
              <a:rPr lang="en-US" sz="2800" b="1" dirty="0" err="1" smtClean="0"/>
              <a:t>stearic</a:t>
            </a:r>
            <a:r>
              <a:rPr lang="en-US" sz="2800" b="1" dirty="0" smtClean="0"/>
              <a:t> acid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Purified water: distilled or decomposed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Emulsifying agents:</a:t>
            </a:r>
          </a:p>
          <a:p>
            <a:pPr marL="342900" indent="-342900">
              <a:buAutoNum type="alphaLcPeriod"/>
            </a:pPr>
            <a:r>
              <a:rPr lang="en-US" sz="2400" b="1" dirty="0" smtClean="0"/>
              <a:t>Non- ionic emulsifiers-spans and </a:t>
            </a:r>
            <a:r>
              <a:rPr lang="en-US" sz="2400" b="1" dirty="0" err="1" smtClean="0"/>
              <a:t>tweens</a:t>
            </a:r>
            <a:r>
              <a:rPr lang="en-US" sz="2400" b="1" dirty="0" smtClean="0"/>
              <a:t>( 2%) </a:t>
            </a:r>
          </a:p>
          <a:p>
            <a:pPr marL="342900" indent="-342900">
              <a:buAutoNum type="alphaLcPeriod"/>
            </a:pPr>
            <a:r>
              <a:rPr lang="en-US" sz="2400" b="1" dirty="0" err="1" smtClean="0"/>
              <a:t>Triethanolamine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stearate</a:t>
            </a:r>
            <a:r>
              <a:rPr lang="en-US" sz="2400" b="1" dirty="0" smtClean="0"/>
              <a:t> ( 2%) </a:t>
            </a:r>
          </a:p>
          <a:p>
            <a:pPr marL="342900" indent="-342900">
              <a:buAutoNum type="alphaLcPeriod"/>
            </a:pPr>
            <a:r>
              <a:rPr lang="en-US" sz="2400" b="1" dirty="0" err="1" smtClean="0"/>
              <a:t>Lanolins</a:t>
            </a:r>
            <a:r>
              <a:rPr lang="en-US" sz="2400" b="1" dirty="0" smtClean="0"/>
              <a:t> ( 2%) </a:t>
            </a:r>
          </a:p>
          <a:p>
            <a:endParaRPr lang="en-US" sz="2400" dirty="0"/>
          </a:p>
        </p:txBody>
      </p:sp>
      <p:pic>
        <p:nvPicPr>
          <p:cNvPr id="10242" name="Picture 2" descr="http://mountainrose.wpengine.netdna-cdn.com/wp-content/uploads/2012/12/cream-beeswa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343400"/>
            <a:ext cx="1848738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acidic creams :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Glyceryl</a:t>
            </a:r>
            <a:r>
              <a:rPr lang="en-US" sz="2800" dirty="0" smtClean="0"/>
              <a:t> </a:t>
            </a:r>
            <a:r>
              <a:rPr lang="en-US" sz="2800" dirty="0" err="1" smtClean="0"/>
              <a:t>stearate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Cetyl</a:t>
            </a:r>
            <a:r>
              <a:rPr lang="en-US" sz="2800" dirty="0" smtClean="0"/>
              <a:t> alcohol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Sodium </a:t>
            </a:r>
            <a:r>
              <a:rPr lang="en-US" sz="2800" dirty="0" err="1" smtClean="0"/>
              <a:t>cetyl</a:t>
            </a:r>
            <a:r>
              <a:rPr lang="en-US" sz="2800" dirty="0" smtClean="0"/>
              <a:t> </a:t>
            </a:r>
            <a:r>
              <a:rPr lang="en-US" sz="2800" dirty="0" err="1" smtClean="0"/>
              <a:t>sulphate</a:t>
            </a:r>
            <a:endParaRPr lang="en-US" sz="2800" dirty="0"/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3200" b="1" dirty="0" smtClean="0"/>
              <a:t>Thickeners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waxes: beeswax, paraffin wax, </a:t>
            </a:r>
            <a:r>
              <a:rPr lang="en-US" sz="2800" dirty="0" err="1" smtClean="0"/>
              <a:t>ozokerite</a:t>
            </a:r>
            <a:r>
              <a:rPr lang="en-US" sz="2800" dirty="0" smtClean="0"/>
              <a:t>, cellulose derivatives like </a:t>
            </a:r>
            <a:r>
              <a:rPr lang="en-US" sz="2800" dirty="0" err="1" smtClean="0"/>
              <a:t>soidium</a:t>
            </a:r>
            <a:r>
              <a:rPr lang="en-US" sz="2800" dirty="0" smtClean="0"/>
              <a:t> alginate</a:t>
            </a:r>
          </a:p>
          <a:p>
            <a:pPr marL="342900" indent="-342900"/>
            <a:r>
              <a:rPr lang="en-US" sz="2800" dirty="0"/>
              <a:t> </a:t>
            </a:r>
          </a:p>
          <a:p>
            <a:pPr marL="342900" indent="-342900"/>
            <a:r>
              <a:rPr lang="en-US" sz="3200" b="1" dirty="0" smtClean="0"/>
              <a:t>Detergents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Sodium </a:t>
            </a:r>
            <a:r>
              <a:rPr lang="en-US" sz="2800" dirty="0" err="1" smtClean="0"/>
              <a:t>cetyl</a:t>
            </a:r>
            <a:r>
              <a:rPr lang="en-US" sz="2800" dirty="0" smtClean="0"/>
              <a:t> alcohol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Perfumes</a:t>
            </a:r>
          </a:p>
          <a:p>
            <a:pPr marL="342900" indent="-342900"/>
            <a:r>
              <a:rPr lang="en-US" sz="2800" dirty="0" smtClean="0"/>
              <a:t>Preservatives</a:t>
            </a:r>
          </a:p>
          <a:p>
            <a:pPr marL="342900" indent="-342900"/>
            <a:r>
              <a:rPr lang="en-US" sz="2800" dirty="0" smtClean="0"/>
              <a:t>Antioxidants</a:t>
            </a:r>
          </a:p>
          <a:p>
            <a:pPr marL="342900" indent="-342900"/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5181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Formulation consideration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Leaking of oil</a:t>
            </a:r>
            <a:r>
              <a:rPr lang="en-US" sz="2400" dirty="0" smtClean="0"/>
              <a:t> can be assured by </a:t>
            </a:r>
            <a:r>
              <a:rPr lang="en-US" sz="2400" b="1" dirty="0" smtClean="0"/>
              <a:t>carnauba wax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Translucent product </a:t>
            </a:r>
            <a:r>
              <a:rPr lang="en-US" sz="2400" dirty="0" smtClean="0"/>
              <a:t>can be assured by </a:t>
            </a:r>
            <a:r>
              <a:rPr lang="en-US" sz="2400" b="1" dirty="0" smtClean="0"/>
              <a:t>paraffin, petroleum and mineral oil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White opaque </a:t>
            </a:r>
            <a:r>
              <a:rPr lang="en-US" sz="2400" dirty="0" smtClean="0"/>
              <a:t>results from use of </a:t>
            </a:r>
            <a:r>
              <a:rPr lang="en-US" sz="2400" b="1" dirty="0" smtClean="0"/>
              <a:t>ceresin , beeswax or zinc oxidant paraffin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Mineral oil can be solidified </a:t>
            </a:r>
            <a:r>
              <a:rPr lang="en-US" sz="2400" dirty="0" smtClean="0"/>
              <a:t>by the addition of </a:t>
            </a:r>
            <a:r>
              <a:rPr lang="en-US" sz="2400" b="1" dirty="0" smtClean="0"/>
              <a:t>sufficient paraffin which decreases bleeding.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Consistency may be varied hard and soft by increasing or decreasing the wax content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92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Emulsified creams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Basically beeswax – borax </a:t>
            </a:r>
            <a:r>
              <a:rPr lang="en-US" sz="2400" dirty="0" smtClean="0"/>
              <a:t>type of creams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Absorption bases </a:t>
            </a:r>
            <a:r>
              <a:rPr lang="en-US" sz="2400" dirty="0" smtClean="0"/>
              <a:t>recommended that hold almost five times their </a:t>
            </a:r>
            <a:r>
              <a:rPr lang="en-US" sz="2400" b="1" dirty="0" smtClean="0"/>
              <a:t>weight of water to have a stable, white and fined textured cream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534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VANISHING CREAM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3048000"/>
          </a:xfrm>
        </p:spPr>
        <p:txBody>
          <a:bodyPr/>
          <a:lstStyle/>
          <a:p>
            <a:r>
              <a:rPr lang="en-US" dirty="0" smtClean="0"/>
              <a:t>Cream that disappear, when rubbed on skin</a:t>
            </a:r>
          </a:p>
          <a:p>
            <a:r>
              <a:rPr lang="en-US" dirty="0" smtClean="0"/>
              <a:t>Also know as SNOW</a:t>
            </a:r>
          </a:p>
          <a:p>
            <a:r>
              <a:rPr lang="en-US" dirty="0" smtClean="0"/>
              <a:t>Oil in water emulsions</a:t>
            </a:r>
          </a:p>
          <a:p>
            <a:r>
              <a:rPr lang="en-US" dirty="0" smtClean="0"/>
              <a:t>Applied as foundation creams to hold face powder and improve adhesion</a:t>
            </a:r>
            <a:endParaRPr lang="en-US" dirty="0"/>
          </a:p>
        </p:txBody>
      </p:sp>
      <p:pic>
        <p:nvPicPr>
          <p:cNvPr id="6146" name="Picture 2" descr="http://swatchandreview.com/wp-content/uploads/2014/06/LUSH-Cosmetics-Vanishing-Cream-moistur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4243388" cy="2057400"/>
          </a:xfrm>
          <a:prstGeom prst="rect">
            <a:avLst/>
          </a:prstGeom>
          <a:noFill/>
        </p:spPr>
      </p:pic>
      <p:sp>
        <p:nvSpPr>
          <p:cNvPr id="6148" name="AutoShape 4" descr="https://encrypted-tbn1.gstatic.com/images?q=tbn:ANd9GcSda4VUKMPhIFs_pxy-i9Tx0SPRWcQ69l8CD8OJXgwKf56jzwprD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umi7749.files.wordpress.com/2012/06/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267200"/>
            <a:ext cx="3048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45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Ideal properties of vanishing creams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High melting point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Pure whiteness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Very little odor and low iodine number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Rubbed easily on the skin without roll-on effect</a:t>
            </a:r>
          </a:p>
          <a:p>
            <a:pPr marL="342900" indent="-342900"/>
            <a:endParaRPr lang="en-US" sz="3600" dirty="0"/>
          </a:p>
        </p:txBody>
      </p:sp>
      <p:pic>
        <p:nvPicPr>
          <p:cNvPr id="5122" name="Picture 2" descr="http://i00.i.aliimg.com/photo/v0/1319381130/OEM_Natural_Pure_Skin_Lightening_Cream.jpg_220x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3124200" cy="2743200"/>
          </a:xfrm>
          <a:prstGeom prst="rect">
            <a:avLst/>
          </a:prstGeom>
          <a:noFill/>
        </p:spPr>
      </p:pic>
      <p:pic>
        <p:nvPicPr>
          <p:cNvPr id="5124" name="Picture 4" descr="http://photos2.demandstudios.com/DM-Resize/photos.demandstudios.com/getty/article/152/155/162423287_XS.jpg?w=1200&amp;h=630&amp;crop_min=1&amp;keep_ratio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065746"/>
            <a:ext cx="4191000" cy="279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1294</Words>
  <Application>Microsoft Office PowerPoint</Application>
  <PresentationFormat>On-screen Show (4:3)</PresentationFormat>
  <Paragraphs>249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VANISHING CREAM</vt:lpstr>
      <vt:lpstr>Slide 9</vt:lpstr>
      <vt:lpstr>Slide 10</vt:lpstr>
      <vt:lpstr>Slide 11</vt:lpstr>
      <vt:lpstr>Slide 12</vt:lpstr>
      <vt:lpstr>FORMULATION OF VANISHING CREAM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</cp:revision>
  <dcterms:created xsi:type="dcterms:W3CDTF">2015-07-30T09:15:13Z</dcterms:created>
  <dcterms:modified xsi:type="dcterms:W3CDTF">2015-08-03T09:41:49Z</dcterms:modified>
</cp:coreProperties>
</file>