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83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51D2-8E9E-42B0-8252-45189F6F248A}" type="datetimeFigureOut">
              <a:rPr lang="en-IN" smtClean="0"/>
              <a:t>23-09-2015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00153-60B8-4082-A35C-54BF4DA276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99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9C4C-E0B5-4C31-8053-30C56EC910CE}" type="datetime1">
              <a:rPr lang="en-IN" smtClean="0"/>
              <a:t>23-09-2015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1726-C7B0-46CB-82B4-4FF6B6DABC1D}" type="datetime1">
              <a:rPr lang="en-IN" smtClean="0"/>
              <a:t>23-09-2015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07D4-C175-43C2-927D-100A5431E958}" type="datetime1">
              <a:rPr lang="en-IN" smtClean="0"/>
              <a:t>23-09-2015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AD05-37EB-4383-B706-13DE54E52611}" type="datetime1">
              <a:rPr lang="en-IN" smtClean="0"/>
              <a:t>23-09-2015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53-A6D1-4224-A906-0071D8D62ECE}" type="datetime1">
              <a:rPr lang="en-IN" smtClean="0"/>
              <a:t>23-09-2015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13AE-BEB5-4C30-8F91-E6CABB2696D8}" type="datetime1">
              <a:rPr lang="en-IN" smtClean="0"/>
              <a:t>23-09-2015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32AE-2E7E-42BF-B5E4-2185C6380DCC}" type="datetime1">
              <a:rPr lang="en-IN" smtClean="0"/>
              <a:t>23-09-2015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7194-31B7-443B-89AC-74FAEECD01DE}" type="datetime1">
              <a:rPr lang="en-IN" smtClean="0"/>
              <a:t>23-09-2015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9E86-2F38-452C-9347-C2B08CFA2D94}" type="datetime1">
              <a:rPr lang="en-IN" smtClean="0"/>
              <a:t>23-09-2015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7E62-7057-49B3-AF17-AB65B457A720}" type="datetime1">
              <a:rPr lang="en-IN" smtClean="0"/>
              <a:t>23-09-2015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69A0-8088-48AD-B5FA-4E36BEC9546E}" type="datetime1">
              <a:rPr lang="en-IN" smtClean="0"/>
              <a:t>23-09-2015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0F75B8-0C65-41A9-AC10-ACC2D6164005}" type="datetime1">
              <a:rPr lang="en-IN" smtClean="0"/>
              <a:t>23-09-2015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0E19BE-BE70-4DF5-8842-26D0FB64434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Mirza</a:t>
            </a:r>
            <a:r>
              <a:rPr lang="en-US" dirty="0" smtClean="0"/>
              <a:t> Anwar </a:t>
            </a:r>
            <a:r>
              <a:rPr lang="en-US" dirty="0" err="1" smtClean="0"/>
              <a:t>Baig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COAGULANT AND ANTICOAGULANTS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46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3. Non-Transfusional agents:</a:t>
            </a:r>
            <a:endParaRPr lang="en-IN" sz="36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60925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Vitamin K</a:t>
            </a:r>
          </a:p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Epsilon Amino </a:t>
            </a:r>
            <a:r>
              <a:rPr lang="en-US" b="1" dirty="0" err="1" smtClean="0">
                <a:solidFill>
                  <a:srgbClr val="FF0000"/>
                </a:solidFill>
              </a:rPr>
              <a:t>Caproic</a:t>
            </a:r>
            <a:r>
              <a:rPr lang="en-US" b="1" dirty="0" smtClean="0">
                <a:solidFill>
                  <a:srgbClr val="FF0000"/>
                </a:solidFill>
              </a:rPr>
              <a:t> Acid (EACA)</a:t>
            </a:r>
          </a:p>
          <a:p>
            <a:pPr marL="457200" indent="-457200"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Tranexamic</a:t>
            </a:r>
            <a:r>
              <a:rPr lang="en-US" b="1" dirty="0" smtClean="0">
                <a:solidFill>
                  <a:srgbClr val="FF0000"/>
                </a:solidFill>
              </a:rPr>
              <a:t> Acid</a:t>
            </a:r>
          </a:p>
          <a:p>
            <a:pPr marL="457200" indent="-457200"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Ethamsylate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Aprotinin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Desmopressin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a. Vitamin K: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424936" cy="56166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comprises of 3 distinct fat </a:t>
            </a:r>
            <a:r>
              <a:rPr lang="en-US" dirty="0" err="1" smtClean="0"/>
              <a:t>soluable</a:t>
            </a:r>
            <a:r>
              <a:rPr lang="en-US" dirty="0" smtClean="0"/>
              <a:t>, </a:t>
            </a:r>
            <a:r>
              <a:rPr lang="en-US" dirty="0" err="1" smtClean="0"/>
              <a:t>naphthoquinone</a:t>
            </a:r>
            <a:r>
              <a:rPr lang="en-US" dirty="0" smtClean="0"/>
              <a:t> compounds</a:t>
            </a:r>
          </a:p>
          <a:p>
            <a:r>
              <a:rPr lang="en-US" dirty="0" smtClean="0"/>
              <a:t>Participate in biosynthesis of several clotting factors.</a:t>
            </a:r>
          </a:p>
          <a:p>
            <a:r>
              <a:rPr lang="en-US" dirty="0" smtClean="0"/>
              <a:t>Vitamin K1 is found in several foods.</a:t>
            </a:r>
            <a:r>
              <a:rPr lang="en-US" sz="2800" dirty="0"/>
              <a:t> </a:t>
            </a:r>
            <a:r>
              <a:rPr lang="en-US" sz="2800" dirty="0" smtClean="0"/>
              <a:t>fat-</a:t>
            </a:r>
            <a:r>
              <a:rPr lang="en-US" sz="2800" dirty="0" err="1" smtClean="0"/>
              <a:t>soluable</a:t>
            </a:r>
            <a:r>
              <a:rPr lang="en-US" sz="2800" dirty="0" err="1"/>
              <a:t>,</a:t>
            </a:r>
            <a:r>
              <a:rPr lang="en-US" sz="2800" dirty="0" err="1" smtClean="0"/>
              <a:t>Phytonadione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Phylloquinone</a:t>
            </a:r>
            <a:r>
              <a:rPr lang="en-US" sz="2800" dirty="0"/>
              <a:t>)</a:t>
            </a:r>
            <a:endParaRPr lang="en-US" dirty="0" smtClean="0"/>
          </a:p>
          <a:p>
            <a:r>
              <a:rPr lang="en-US" dirty="0" smtClean="0"/>
              <a:t>Vitamin K2 is produced by bacteria in the GI T.</a:t>
            </a:r>
          </a:p>
          <a:p>
            <a:r>
              <a:rPr lang="en-US" dirty="0" smtClean="0"/>
              <a:t>Vitamin K3 is synthetic compound. </a:t>
            </a:r>
          </a:p>
          <a:p>
            <a:pPr marL="548640" lvl="2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Fat </a:t>
            </a:r>
            <a:r>
              <a:rPr lang="en-US" sz="2400" dirty="0" err="1"/>
              <a:t>soluable</a:t>
            </a:r>
            <a:r>
              <a:rPr lang="en-US" sz="2400" dirty="0"/>
              <a:t>: </a:t>
            </a:r>
            <a:r>
              <a:rPr lang="en-US" sz="2400" dirty="0" err="1"/>
              <a:t>Menadione,Acetomenaphtone</a:t>
            </a:r>
            <a:endParaRPr lang="en-US" sz="2400" dirty="0"/>
          </a:p>
          <a:p>
            <a:pPr marL="548640" lvl="2" indent="0">
              <a:buNone/>
            </a:pPr>
            <a:r>
              <a:rPr lang="en-US" sz="2400" dirty="0"/>
              <a:t>      </a:t>
            </a:r>
            <a:r>
              <a:rPr lang="en-US" sz="2400" dirty="0" smtClean="0"/>
              <a:t>Water </a:t>
            </a:r>
            <a:r>
              <a:rPr lang="en-US" sz="2400" dirty="0" err="1"/>
              <a:t>soluable</a:t>
            </a:r>
            <a:r>
              <a:rPr lang="en-US" sz="2400" dirty="0"/>
              <a:t>: </a:t>
            </a:r>
            <a:r>
              <a:rPr lang="en-US" sz="2400" dirty="0" err="1"/>
              <a:t>Mendione</a:t>
            </a:r>
            <a:r>
              <a:rPr lang="en-US" sz="2400" dirty="0"/>
              <a:t> </a:t>
            </a:r>
            <a:r>
              <a:rPr lang="en-US" sz="2400" dirty="0" err="1"/>
              <a:t>sod.bisulfite</a:t>
            </a:r>
            <a:r>
              <a:rPr lang="en-IN" sz="2400" dirty="0"/>
              <a:t>. </a:t>
            </a:r>
            <a:r>
              <a:rPr lang="en-IN" sz="2400" dirty="0" err="1"/>
              <a:t>Menadione</a:t>
            </a:r>
            <a:r>
              <a:rPr lang="en-IN" sz="2400" dirty="0"/>
              <a:t> </a:t>
            </a:r>
            <a:r>
              <a:rPr lang="en-IN" sz="2400" dirty="0" err="1" smtClean="0"/>
              <a:t>sod.Diphosphate</a:t>
            </a:r>
            <a:r>
              <a:rPr lang="en-IN" sz="2400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Pharmacological actions:</a:t>
            </a:r>
          </a:p>
          <a:p>
            <a:r>
              <a:rPr lang="en-US" dirty="0" smtClean="0"/>
              <a:t>Participate in </a:t>
            </a:r>
            <a:r>
              <a:rPr lang="en-US" dirty="0" smtClean="0">
                <a:solidFill>
                  <a:srgbClr val="FF0000"/>
                </a:solidFill>
              </a:rPr>
              <a:t>carboxylation</a:t>
            </a:r>
            <a:r>
              <a:rPr lang="en-US" dirty="0" smtClean="0"/>
              <a:t> of the glutamic acid residues of </a:t>
            </a:r>
            <a:r>
              <a:rPr lang="en-US" dirty="0" err="1" smtClean="0"/>
              <a:t>prothrombin</a:t>
            </a:r>
            <a:r>
              <a:rPr lang="en-US" dirty="0" smtClean="0"/>
              <a:t> and factors VII,IX,X in the final stage of synthesis.</a:t>
            </a:r>
          </a:p>
          <a:p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involve</a:t>
            </a:r>
            <a:r>
              <a:rPr lang="en-US" dirty="0" smtClean="0"/>
              <a:t> in electron transport (Coenzyme) and oxidative phosphorylation.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7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63272" cy="568714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Absorption, fate and excretion:</a:t>
            </a:r>
          </a:p>
          <a:p>
            <a:r>
              <a:rPr lang="en-US" dirty="0" smtClean="0"/>
              <a:t>Produced by the flora of human intestine.</a:t>
            </a:r>
          </a:p>
          <a:p>
            <a:r>
              <a:rPr lang="en-US" dirty="0" smtClean="0"/>
              <a:t>Fat </a:t>
            </a:r>
            <a:r>
              <a:rPr lang="en-US" dirty="0" err="1" smtClean="0"/>
              <a:t>soluable</a:t>
            </a:r>
            <a:r>
              <a:rPr lang="en-US" dirty="0" smtClean="0"/>
              <a:t> vitamin K1 and K2 are absorbed in presence of bile salts while water </a:t>
            </a:r>
            <a:r>
              <a:rPr lang="en-US" dirty="0" err="1" smtClean="0"/>
              <a:t>soluable</a:t>
            </a:r>
            <a:r>
              <a:rPr lang="en-US" dirty="0" smtClean="0"/>
              <a:t> K3 (</a:t>
            </a:r>
            <a:r>
              <a:rPr lang="en-US" dirty="0" err="1" smtClean="0"/>
              <a:t>Menadione</a:t>
            </a:r>
            <a:r>
              <a:rPr lang="en-US" dirty="0" smtClean="0"/>
              <a:t>) absorbed even in their absence.</a:t>
            </a:r>
          </a:p>
          <a:p>
            <a:pPr marL="0" indent="0">
              <a:buNone/>
            </a:pPr>
            <a:r>
              <a:rPr lang="en-US" b="1" dirty="0" smtClean="0"/>
              <a:t>Adverse reactions: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Rare after oral </a:t>
            </a:r>
            <a:r>
              <a:rPr lang="en-US" dirty="0" err="1" smtClean="0"/>
              <a:t>adminstration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Serious </a:t>
            </a:r>
            <a:r>
              <a:rPr lang="en-US" dirty="0" err="1" smtClean="0"/>
              <a:t>anaphylactoid</a:t>
            </a:r>
            <a:r>
              <a:rPr lang="en-US" dirty="0" smtClean="0"/>
              <a:t> reactions after IV use.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Large doses of synthetic </a:t>
            </a:r>
            <a:r>
              <a:rPr lang="en-US" dirty="0" err="1" smtClean="0"/>
              <a:t>menadione</a:t>
            </a:r>
            <a:r>
              <a:rPr lang="en-US" dirty="0" smtClean="0"/>
              <a:t> produce </a:t>
            </a:r>
            <a:r>
              <a:rPr lang="en-US" dirty="0" err="1" smtClean="0"/>
              <a:t>haemolytic</a:t>
            </a:r>
            <a:r>
              <a:rPr lang="en-US" dirty="0" smtClean="0"/>
              <a:t> anemia, hyper-</a:t>
            </a:r>
            <a:r>
              <a:rPr lang="en-US" dirty="0" err="1" smtClean="0"/>
              <a:t>bilirubinemia</a:t>
            </a:r>
            <a:r>
              <a:rPr lang="en-US" dirty="0" smtClean="0"/>
              <a:t>, kernicterus in new born.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Menadione</a:t>
            </a:r>
            <a:r>
              <a:rPr lang="en-US" dirty="0" smtClean="0"/>
              <a:t> competes with bile salts for </a:t>
            </a:r>
            <a:r>
              <a:rPr lang="en-US" dirty="0" err="1" smtClean="0"/>
              <a:t>glucuronide</a:t>
            </a:r>
            <a:r>
              <a:rPr lang="en-US" dirty="0" smtClean="0"/>
              <a:t> detoxification causing accumulation of bile salts in blood result in </a:t>
            </a:r>
            <a:r>
              <a:rPr lang="en-US" dirty="0" err="1" smtClean="0"/>
              <a:t>Juandice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3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Therapeutic uses: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280920" cy="5544616"/>
          </a:xfrm>
        </p:spPr>
        <p:txBody>
          <a:bodyPr>
            <a:normAutofit/>
          </a:bodyPr>
          <a:lstStyle/>
          <a:p>
            <a:r>
              <a:rPr lang="en-US" b="1" dirty="0" smtClean="0"/>
              <a:t>Adult vitamin K deficiency:</a:t>
            </a:r>
            <a:r>
              <a:rPr lang="en-US" dirty="0" smtClean="0"/>
              <a:t> produced by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Malabsorption</a:t>
            </a:r>
            <a:r>
              <a:rPr lang="en-US" dirty="0" smtClean="0"/>
              <a:t>	b. obstructive </a:t>
            </a:r>
            <a:r>
              <a:rPr lang="en-US" dirty="0" err="1" smtClean="0"/>
              <a:t>juandice</a:t>
            </a:r>
            <a:endParaRPr lang="en-US" dirty="0" smtClean="0"/>
          </a:p>
          <a:p>
            <a:pPr marL="514350" indent="-514350">
              <a:buAutoNum type="alphaLcPeriod" startAt="3"/>
            </a:pPr>
            <a:r>
              <a:rPr lang="en-US" dirty="0" smtClean="0"/>
              <a:t>Prolonged malnutrition.			         </a:t>
            </a:r>
            <a:r>
              <a:rPr lang="en-US" dirty="0" err="1" smtClean="0"/>
              <a:t>Menadione</a:t>
            </a:r>
            <a:r>
              <a:rPr lang="en-US" dirty="0" smtClean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Vitamin K deficiency in infants: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during acute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Neonatal vitamin K deficiency: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Bleeding state during oral anticoagulant therapy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Vitamin K generally given orally but require bile salt for absorption.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Menadione</a:t>
            </a:r>
            <a:r>
              <a:rPr lang="en-US" sz="2400" dirty="0" smtClean="0"/>
              <a:t> preparation are NOT used. May cause adverse reactions in neonates with vitamin K deficiency. Should be avoided in pregnancy to avoid </a:t>
            </a:r>
            <a:r>
              <a:rPr lang="en-US" sz="2400" dirty="0" err="1" smtClean="0"/>
              <a:t>haemorrhagic</a:t>
            </a:r>
            <a:r>
              <a:rPr lang="en-US" sz="2400" dirty="0" smtClean="0"/>
              <a:t> disease.</a:t>
            </a:r>
          </a:p>
          <a:p>
            <a:pPr lvl="8"/>
            <a:endParaRPr lang="en-IN" dirty="0"/>
          </a:p>
        </p:txBody>
      </p:sp>
      <p:sp>
        <p:nvSpPr>
          <p:cNvPr id="5" name="Right Brace 4"/>
          <p:cNvSpPr/>
          <p:nvPr/>
        </p:nvSpPr>
        <p:spPr>
          <a:xfrm>
            <a:off x="6405682" y="1109015"/>
            <a:ext cx="432048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5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b. Epsilon amino </a:t>
            </a:r>
            <a:r>
              <a:rPr lang="en-US" b="1" dirty="0" err="1" smtClean="0"/>
              <a:t>caproic</a:t>
            </a:r>
            <a:r>
              <a:rPr lang="en-US" b="1" dirty="0" smtClean="0"/>
              <a:t> acid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63272" cy="4967064"/>
          </a:xfrm>
        </p:spPr>
        <p:txBody>
          <a:bodyPr>
            <a:normAutofit/>
          </a:bodyPr>
          <a:lstStyle/>
          <a:p>
            <a:r>
              <a:rPr lang="en-US" dirty="0" smtClean="0"/>
              <a:t>Water soluble analogue of lysine.</a:t>
            </a:r>
          </a:p>
          <a:p>
            <a:r>
              <a:rPr lang="en-US" b="1" dirty="0" smtClean="0"/>
              <a:t>Mechanism of action:</a:t>
            </a:r>
          </a:p>
          <a:p>
            <a:pPr marL="0" indent="0">
              <a:buNone/>
            </a:pPr>
            <a:r>
              <a:rPr lang="en-US" b="1" dirty="0" smtClean="0"/>
              <a:t>Inhibits plasminogen activation.</a:t>
            </a:r>
          </a:p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dirty="0"/>
              <a:t>reversibly </a:t>
            </a:r>
            <a:r>
              <a:rPr lang="en-US" dirty="0" smtClean="0"/>
              <a:t>occupying lysine binding</a:t>
            </a:r>
          </a:p>
          <a:p>
            <a:pPr marL="0" indent="0">
              <a:buNone/>
            </a:pPr>
            <a:r>
              <a:rPr lang="en-US" dirty="0" smtClean="0"/>
              <a:t>Site on plasminogen.</a:t>
            </a:r>
          </a:p>
          <a:p>
            <a:pPr marL="0" indent="0">
              <a:buNone/>
            </a:pPr>
            <a:r>
              <a:rPr lang="en-US" dirty="0" smtClean="0"/>
              <a:t>Activation of plasminogen to plasmin is</a:t>
            </a:r>
          </a:p>
          <a:p>
            <a:pPr marL="0" indent="0">
              <a:buNone/>
            </a:pPr>
            <a:r>
              <a:rPr lang="en-US" dirty="0" smtClean="0"/>
              <a:t>Inhibited.</a:t>
            </a:r>
          </a:p>
          <a:p>
            <a:pPr marL="0" indent="0">
              <a:buNone/>
            </a:pPr>
            <a:r>
              <a:rPr lang="en-US" dirty="0"/>
              <a:t>Result in inhibition of fibrin binding to </a:t>
            </a:r>
          </a:p>
          <a:p>
            <a:pPr marL="0" indent="0">
              <a:buNone/>
            </a:pPr>
            <a:r>
              <a:rPr lang="en-US" dirty="0"/>
              <a:t>Plasminogen.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Hence inhibit fibrinolysis and stabilize the clot.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14</a:t>
            </a:fld>
            <a:endParaRPr lang="en-IN"/>
          </a:p>
        </p:txBody>
      </p:sp>
      <p:sp>
        <p:nvSpPr>
          <p:cNvPr id="5" name="AutoShape 2" descr="https://upload.wikimedia.org/wikipedia/commons/thumb/0/0e/Fibrinolysis.png/360px-Fibrinolysis.png"/>
          <p:cNvSpPr>
            <a:spLocks noChangeAspect="1" noChangeArrowheads="1"/>
          </p:cNvSpPr>
          <p:nvPr/>
        </p:nvSpPr>
        <p:spPr bwMode="auto">
          <a:xfrm>
            <a:off x="155575" y="-1227138"/>
            <a:ext cx="34290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7" name="Picture 3" descr="C:\Users\admin\Desktop\360px-Fibrino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11392"/>
            <a:ext cx="3240360" cy="3269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ADME</a:t>
            </a:r>
            <a:r>
              <a:rPr lang="en-US" dirty="0" smtClean="0"/>
              <a:t>: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15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039072"/>
          </a:xfrm>
        </p:spPr>
        <p:txBody>
          <a:bodyPr/>
          <a:lstStyle/>
          <a:p>
            <a:r>
              <a:rPr lang="en-US" dirty="0" smtClean="0"/>
              <a:t>Orally absorbed</a:t>
            </a:r>
          </a:p>
          <a:p>
            <a:r>
              <a:rPr lang="en-US" dirty="0" smtClean="0"/>
              <a:t>60-90% excreted in urine.</a:t>
            </a:r>
          </a:p>
          <a:p>
            <a:r>
              <a:rPr lang="en-US" dirty="0" smtClean="0"/>
              <a:t>A blood level of 13mg/100 ml of blood required for plasminogen inhibition.</a:t>
            </a:r>
          </a:p>
          <a:p>
            <a:r>
              <a:rPr lang="en-US" dirty="0" smtClean="0"/>
              <a:t>130 mg/100 ml of blood required for inhibition of plasmin activity.</a:t>
            </a:r>
          </a:p>
          <a:p>
            <a:pPr marL="0" indent="0">
              <a:buNone/>
            </a:pPr>
            <a:r>
              <a:rPr lang="en-US" b="1" dirty="0" smtClean="0"/>
              <a:t>ADVERSE EFFECTS:</a:t>
            </a:r>
          </a:p>
          <a:p>
            <a:pPr marL="0" indent="0">
              <a:buNone/>
            </a:pPr>
            <a:r>
              <a:rPr lang="en-US" dirty="0" smtClean="0"/>
              <a:t>Nasal stiffness, abdominal discomfort, dyspepsia, hypotension, skin rashes etc.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52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Therapeutic uses: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16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47248" cy="50390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Used in </a:t>
            </a:r>
            <a:r>
              <a:rPr lang="en-US" dirty="0" smtClean="0">
                <a:solidFill>
                  <a:srgbClr val="FF0000"/>
                </a:solidFill>
              </a:rPr>
              <a:t>prevention of hyper </a:t>
            </a:r>
            <a:r>
              <a:rPr lang="en-US" dirty="0" err="1" smtClean="0">
                <a:solidFill>
                  <a:srgbClr val="FF0000"/>
                </a:solidFill>
              </a:rPr>
              <a:t>plasminaemic</a:t>
            </a:r>
            <a:r>
              <a:rPr lang="en-US" dirty="0" smtClean="0">
                <a:solidFill>
                  <a:srgbClr val="FF0000"/>
                </a:solidFill>
              </a:rPr>
              <a:t> bleeding</a:t>
            </a:r>
            <a:r>
              <a:rPr lang="en-US" dirty="0" smtClean="0"/>
              <a:t> state due to damage of tissues rich in plasminogen activator.</a:t>
            </a:r>
          </a:p>
          <a:p>
            <a:pPr marL="0" indent="0">
              <a:buNone/>
            </a:pPr>
            <a:r>
              <a:rPr lang="en-US" dirty="0" smtClean="0"/>
              <a:t>For example</a:t>
            </a:r>
          </a:p>
          <a:p>
            <a:r>
              <a:rPr lang="en-US" dirty="0" smtClean="0"/>
              <a:t>Primary menorrhagia</a:t>
            </a:r>
          </a:p>
          <a:p>
            <a:r>
              <a:rPr lang="en-US" dirty="0" smtClean="0"/>
              <a:t>During prostatic surgery: </a:t>
            </a:r>
            <a:r>
              <a:rPr lang="en-US" dirty="0" smtClean="0">
                <a:solidFill>
                  <a:srgbClr val="0070C0"/>
                </a:solidFill>
              </a:rPr>
              <a:t>contraindicated in hematuria (risk of ureteral occlusion by un lysed clot)</a:t>
            </a:r>
          </a:p>
          <a:p>
            <a:r>
              <a:rPr lang="en-US" dirty="0" smtClean="0"/>
              <a:t>Upper GI bleeding</a:t>
            </a:r>
          </a:p>
          <a:p>
            <a:r>
              <a:rPr lang="en-US" dirty="0" smtClean="0"/>
              <a:t>Bleeding after dental extraction.</a:t>
            </a:r>
          </a:p>
          <a:p>
            <a:r>
              <a:rPr lang="en-US" dirty="0" smtClean="0"/>
              <a:t>Bleeding associated with thrombocytopenia, postpartum hemorrhage.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c. </a:t>
            </a:r>
            <a:r>
              <a:rPr lang="en-US" sz="3200" b="1" dirty="0" err="1" smtClean="0"/>
              <a:t>Tranexamic</a:t>
            </a:r>
            <a:r>
              <a:rPr lang="en-US" sz="3200" b="1" dirty="0" smtClean="0"/>
              <a:t> acid (TA):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17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19256" cy="5328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Derivative of lysine,10 time more potent &amp; longer </a:t>
            </a:r>
            <a:r>
              <a:rPr lang="en-US" dirty="0"/>
              <a:t>duration of action </a:t>
            </a:r>
            <a:r>
              <a:rPr lang="en-US" dirty="0" smtClean="0"/>
              <a:t>than EACA .</a:t>
            </a:r>
          </a:p>
          <a:p>
            <a:r>
              <a:rPr lang="en-US" dirty="0" smtClean="0"/>
              <a:t>Indications are similar to EACA.</a:t>
            </a:r>
          </a:p>
          <a:p>
            <a:r>
              <a:rPr lang="en-US" dirty="0" smtClean="0"/>
              <a:t>Adverse effects are mild </a:t>
            </a:r>
            <a:r>
              <a:rPr lang="en-US" dirty="0" err="1" smtClean="0"/>
              <a:t>inlcude</a:t>
            </a:r>
            <a:r>
              <a:rPr lang="en-US" dirty="0" smtClean="0"/>
              <a:t> </a:t>
            </a:r>
            <a:r>
              <a:rPr lang="en-US" dirty="0" err="1" smtClean="0"/>
              <a:t>nausea,diarrhoea,hypotension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Both EACA and TA are contraindicated in patients with subarachnoid bleeding because they may induce vasospasm and ischemic stroke.</a:t>
            </a:r>
          </a:p>
          <a:p>
            <a:pPr marL="0" indent="0" algn="ctr">
              <a:buNone/>
            </a:pPr>
            <a:r>
              <a:rPr lang="en-US" sz="3200" b="1" u="sng" dirty="0" smtClean="0"/>
              <a:t>d. ETHAMSYLATE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Used for </a:t>
            </a:r>
            <a:r>
              <a:rPr lang="en-US" dirty="0" err="1" smtClean="0"/>
              <a:t>similier</a:t>
            </a:r>
            <a:r>
              <a:rPr lang="en-US" dirty="0" smtClean="0"/>
              <a:t> indication as EACA and TA.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Probably act by correcting abnormal platelet aggregation ,does not stabilize fibrin.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13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e. </a:t>
            </a:r>
            <a:r>
              <a:rPr lang="en-US" sz="3200" b="1" dirty="0" err="1" smtClean="0"/>
              <a:t>Aprotinin</a:t>
            </a:r>
            <a:r>
              <a:rPr lang="en-US" dirty="0" smtClean="0"/>
              <a:t>: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18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5111080"/>
          </a:xfrm>
        </p:spPr>
        <p:txBody>
          <a:bodyPr/>
          <a:lstStyle/>
          <a:p>
            <a:r>
              <a:rPr lang="en-US" dirty="0" smtClean="0"/>
              <a:t>It is polypeptide obtained from bovine lungs.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Mechanism of action:</a:t>
            </a:r>
          </a:p>
          <a:p>
            <a:r>
              <a:rPr lang="en-US" dirty="0" smtClean="0"/>
              <a:t>It inhibits the action of several proteases like </a:t>
            </a:r>
            <a:r>
              <a:rPr lang="en-US" dirty="0" err="1" smtClean="0"/>
              <a:t>plasmin,trypsin</a:t>
            </a:r>
            <a:r>
              <a:rPr lang="en-US" dirty="0" smtClean="0"/>
              <a:t>, chymotrypsin, </a:t>
            </a:r>
            <a:r>
              <a:rPr lang="en-US" dirty="0" err="1" smtClean="0"/>
              <a:t>kallikrein</a:t>
            </a:r>
            <a:r>
              <a:rPr lang="en-US" dirty="0" smtClean="0"/>
              <a:t> by forming reversible enzyme-inhibitor complex.</a:t>
            </a:r>
          </a:p>
          <a:p>
            <a:r>
              <a:rPr lang="en-US" dirty="0" smtClean="0"/>
              <a:t>Hence inhibit initiation of both </a:t>
            </a:r>
            <a:r>
              <a:rPr lang="en-US" dirty="0" smtClean="0">
                <a:solidFill>
                  <a:srgbClr val="FF0000"/>
                </a:solidFill>
              </a:rPr>
              <a:t>coagulation and fibrinolysis.</a:t>
            </a:r>
          </a:p>
          <a:p>
            <a:r>
              <a:rPr lang="en-US" dirty="0" smtClean="0"/>
              <a:t>Was used in cardiac surgery to reduce blood loss.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Withdrawn from Market</a:t>
            </a:r>
          </a:p>
          <a:p>
            <a:pPr lvl="1"/>
            <a:r>
              <a:rPr lang="en-US" dirty="0" smtClean="0"/>
              <a:t>Because of cardiovascular </a:t>
            </a:r>
            <a:r>
              <a:rPr lang="en-US" dirty="0" err="1" smtClean="0"/>
              <a:t>toxicity,stroke</a:t>
            </a:r>
            <a:r>
              <a:rPr lang="en-US" dirty="0" smtClean="0"/>
              <a:t> and renal toxicity.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34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 Black" pitchFamily="34" charset="0"/>
              </a:rPr>
              <a:t>f. </a:t>
            </a:r>
            <a:r>
              <a:rPr lang="en-US" sz="3200" b="1" dirty="0" err="1" smtClean="0">
                <a:latin typeface="Arial Black" pitchFamily="34" charset="0"/>
              </a:rPr>
              <a:t>Desmopressin</a:t>
            </a:r>
            <a:r>
              <a:rPr lang="en-US" dirty="0" smtClean="0"/>
              <a:t>: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19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4967064"/>
          </a:xfrm>
        </p:spPr>
        <p:txBody>
          <a:bodyPr/>
          <a:lstStyle/>
          <a:p>
            <a:r>
              <a:rPr lang="en-US" dirty="0" smtClean="0"/>
              <a:t>Analogue of arginine Vasopressin. (</a:t>
            </a:r>
            <a:r>
              <a:rPr lang="en-US" dirty="0" err="1" smtClean="0"/>
              <a:t>antidiuretic,vasocontrictor,analgesic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Increases for short time plasma concentration of factor VIII in hemophiliacs and von </a:t>
            </a:r>
            <a:r>
              <a:rPr lang="en-US" dirty="0" err="1" smtClean="0"/>
              <a:t>willebrand</a:t>
            </a:r>
            <a:r>
              <a:rPr lang="en-US" dirty="0" smtClean="0"/>
              <a:t> factor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IN" dirty="0">
                <a:solidFill>
                  <a:srgbClr val="0070C0"/>
                </a:solidFill>
              </a:rPr>
              <a:t>required for platelet adhesion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in von </a:t>
            </a:r>
            <a:r>
              <a:rPr lang="en-US" dirty="0" err="1" smtClean="0"/>
              <a:t>Willebrand</a:t>
            </a:r>
            <a:r>
              <a:rPr lang="en-US" dirty="0" smtClean="0"/>
              <a:t> disease. </a:t>
            </a:r>
            <a:r>
              <a:rPr lang="en-US" dirty="0" smtClean="0">
                <a:solidFill>
                  <a:srgbClr val="FF0000"/>
                </a:solidFill>
              </a:rPr>
              <a:t>(Treatment of choice)</a:t>
            </a:r>
          </a:p>
          <a:p>
            <a:pPr marL="0" indent="0">
              <a:buNone/>
            </a:pPr>
            <a:r>
              <a:rPr lang="en-US" b="1" dirty="0" smtClean="0"/>
              <a:t>Therapeutic uses:</a:t>
            </a:r>
          </a:p>
          <a:p>
            <a:pPr marL="0" indent="0">
              <a:buNone/>
            </a:pPr>
            <a:r>
              <a:rPr lang="en-US" dirty="0" smtClean="0"/>
              <a:t>It shortens or normalize bleeding time in patients with congenital defects of platelets.</a:t>
            </a:r>
          </a:p>
          <a:p>
            <a:pPr marL="0" indent="0">
              <a:buNone/>
            </a:pPr>
            <a:r>
              <a:rPr lang="en-US" dirty="0" smtClean="0"/>
              <a:t>Acquired bleeding during uremia or use of aspirin.</a:t>
            </a:r>
          </a:p>
          <a:p>
            <a:pPr marL="0" indent="0">
              <a:buNone/>
            </a:pPr>
            <a:r>
              <a:rPr lang="en-US" dirty="0" smtClean="0"/>
              <a:t>Acute </a:t>
            </a:r>
            <a:r>
              <a:rPr lang="en-US" dirty="0" err="1" smtClean="0"/>
              <a:t>variceal</a:t>
            </a:r>
            <a:r>
              <a:rPr lang="en-US" dirty="0" smtClean="0"/>
              <a:t> bleeding</a:t>
            </a:r>
            <a:endParaRPr lang="en-IN" dirty="0"/>
          </a:p>
        </p:txBody>
      </p:sp>
      <p:pic>
        <p:nvPicPr>
          <p:cNvPr id="2050" name="Picture 2" descr="C:\Users\admin\Desktop\M3301102_Nosebleed_342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72050"/>
            <a:ext cx="32575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fi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257"/>
            <a:ext cx="2548055" cy="173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varices_20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99348"/>
            <a:ext cx="1905000" cy="175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outcomes</a:t>
            </a:r>
            <a:br>
              <a:rPr lang="en-US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Classification of drugs</a:t>
            </a:r>
          </a:p>
          <a:p>
            <a:r>
              <a:rPr lang="en-US" sz="3200" dirty="0" smtClean="0"/>
              <a:t>Detail pharmacology </a:t>
            </a:r>
          </a:p>
          <a:p>
            <a:pPr lvl="1"/>
            <a:r>
              <a:rPr lang="en-US" sz="3200" dirty="0" smtClean="0"/>
              <a:t>Mechanism of action</a:t>
            </a:r>
          </a:p>
          <a:p>
            <a:pPr lvl="1"/>
            <a:r>
              <a:rPr lang="en-US" sz="3200" dirty="0" smtClean="0"/>
              <a:t>Therapeutic uses</a:t>
            </a:r>
          </a:p>
          <a:p>
            <a:pPr lvl="1"/>
            <a:r>
              <a:rPr lang="en-US" sz="3200" dirty="0" smtClean="0"/>
              <a:t>Adverse effects</a:t>
            </a:r>
            <a:endParaRPr lang="en-US" sz="3200" dirty="0"/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0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/>
          <a:lstStyle/>
          <a:p>
            <a:pPr algn="ctr"/>
            <a:r>
              <a:rPr lang="en-US" sz="3200" b="1" dirty="0" err="1" smtClean="0"/>
              <a:t>g.Conjugated</a:t>
            </a:r>
            <a:r>
              <a:rPr lang="en-US" sz="3200" b="1" dirty="0" smtClean="0"/>
              <a:t> estrogen:</a:t>
            </a:r>
            <a:endParaRPr lang="en-IN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20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5111080"/>
          </a:xfrm>
        </p:spPr>
        <p:txBody>
          <a:bodyPr/>
          <a:lstStyle/>
          <a:p>
            <a:r>
              <a:rPr lang="en-US" dirty="0" smtClean="0"/>
              <a:t>It improves platelets </a:t>
            </a:r>
            <a:r>
              <a:rPr lang="en-US" dirty="0" err="1" smtClean="0"/>
              <a:t>functions,shorten</a:t>
            </a:r>
            <a:r>
              <a:rPr lang="en-US" dirty="0" smtClean="0"/>
              <a:t> the prolonged bleeding time.</a:t>
            </a:r>
          </a:p>
          <a:p>
            <a:r>
              <a:rPr lang="en-US" dirty="0" smtClean="0"/>
              <a:t>Compared to </a:t>
            </a:r>
            <a:r>
              <a:rPr lang="en-US" dirty="0" err="1" smtClean="0"/>
              <a:t>desmpressin</a:t>
            </a:r>
            <a:r>
              <a:rPr lang="en-US" dirty="0" smtClean="0"/>
              <a:t>  it has a delayed onset but much longer duration of action.</a:t>
            </a:r>
          </a:p>
          <a:p>
            <a:r>
              <a:rPr lang="en-US" dirty="0" smtClean="0"/>
              <a:t>Can be combined with </a:t>
            </a:r>
            <a:r>
              <a:rPr lang="en-US" dirty="0" err="1" smtClean="0"/>
              <a:t>desmopressin</a:t>
            </a:r>
            <a:r>
              <a:rPr lang="en-US" dirty="0" smtClean="0"/>
              <a:t> for </a:t>
            </a:r>
            <a:r>
              <a:rPr lang="en-US" dirty="0" err="1" smtClean="0"/>
              <a:t>synergestic</a:t>
            </a:r>
            <a:r>
              <a:rPr lang="en-US" dirty="0" smtClean="0"/>
              <a:t> effect.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h. Vitamin C:</a:t>
            </a:r>
          </a:p>
          <a:p>
            <a:pPr marL="0" indent="0">
              <a:buNone/>
            </a:pPr>
            <a:r>
              <a:rPr lang="en-US" sz="3200" dirty="0" smtClean="0"/>
              <a:t>Specifically control bleeding due to </a:t>
            </a:r>
            <a:r>
              <a:rPr lang="en-US" sz="3200" dirty="0" err="1" smtClean="0"/>
              <a:t>scruvey</a:t>
            </a:r>
            <a:r>
              <a:rPr lang="en-US" sz="3200" dirty="0" smtClean="0"/>
              <a:t>.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i. Snake </a:t>
            </a:r>
            <a:r>
              <a:rPr lang="en-US" sz="3200" b="1" dirty="0" err="1" smtClean="0">
                <a:solidFill>
                  <a:srgbClr val="FF0000"/>
                </a:solidFill>
              </a:rPr>
              <a:t>venome</a:t>
            </a:r>
            <a:r>
              <a:rPr lang="en-US" sz="32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(copper head and </a:t>
            </a:r>
            <a:r>
              <a:rPr lang="en-US" sz="2400" b="1" dirty="0" err="1" smtClean="0">
                <a:solidFill>
                  <a:srgbClr val="FF0000"/>
                </a:solidFill>
              </a:rPr>
              <a:t>russel</a:t>
            </a:r>
            <a:r>
              <a:rPr lang="en-US" sz="2400" b="1" dirty="0" smtClean="0">
                <a:solidFill>
                  <a:srgbClr val="FF0000"/>
                </a:solidFill>
              </a:rPr>
              <a:t> viper)</a:t>
            </a:r>
          </a:p>
          <a:p>
            <a:pPr marL="0" indent="0">
              <a:buNone/>
            </a:pPr>
            <a:r>
              <a:rPr lang="en-US" sz="2800" b="1" dirty="0" smtClean="0"/>
              <a:t>Enhances coagulation by stimulating </a:t>
            </a:r>
            <a:r>
              <a:rPr lang="en-US" sz="2800" b="1" dirty="0" err="1" smtClean="0"/>
              <a:t>thrombokinase</a:t>
            </a:r>
            <a:r>
              <a:rPr lang="en-US" sz="2800" b="1" dirty="0" smtClean="0"/>
              <a:t>.</a:t>
            </a:r>
            <a:endParaRPr lang="en-IN" sz="2800" b="1" dirty="0"/>
          </a:p>
        </p:txBody>
      </p:sp>
      <p:pic>
        <p:nvPicPr>
          <p:cNvPr id="3074" name="Picture 2" descr="C:\Users\admin\Desktop\russells-viper--daboia-russel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01816"/>
            <a:ext cx="212795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content_img.4137.im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56584"/>
            <a:ext cx="194421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8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smtClean="0"/>
              <a:t>ANTICOAGULANTS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42493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CLASSIFICATION</a:t>
            </a:r>
          </a:p>
          <a:p>
            <a:pPr marL="0" indent="0">
              <a:buNone/>
            </a:pPr>
            <a:r>
              <a:rPr lang="en-US" b="1" u="sng" dirty="0" smtClean="0"/>
              <a:t>1. Used in in vivo </a:t>
            </a:r>
          </a:p>
          <a:p>
            <a:pPr marL="0" indent="0">
              <a:buNone/>
            </a:pPr>
            <a:r>
              <a:rPr lang="en-US" dirty="0" smtClean="0"/>
              <a:t>    A. Parenteral anticoagulants (Fast acting):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Eg</a:t>
            </a:r>
            <a:r>
              <a:rPr lang="en-US" dirty="0" smtClean="0"/>
              <a:t>; </a:t>
            </a:r>
            <a:r>
              <a:rPr lang="en-US" dirty="0" err="1" smtClean="0"/>
              <a:t>Heparin,Bivalirudin,Dabigatran</a:t>
            </a:r>
            <a:r>
              <a:rPr lang="en-US" dirty="0" smtClean="0"/>
              <a:t>, </a:t>
            </a:r>
            <a:r>
              <a:rPr lang="en-US" dirty="0" err="1" smtClean="0"/>
              <a:t>Heparinoids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B. Oral anticoagulants (Slow acting)</a:t>
            </a:r>
          </a:p>
          <a:p>
            <a:pPr marL="0" indent="0">
              <a:buNone/>
            </a:pPr>
            <a:r>
              <a:rPr lang="en-US" dirty="0" smtClean="0"/>
              <a:t>    	i. </a:t>
            </a:r>
            <a:r>
              <a:rPr lang="en-US" dirty="0" err="1" smtClean="0"/>
              <a:t>Coumarin</a:t>
            </a:r>
            <a:r>
              <a:rPr lang="en-US" dirty="0" smtClean="0"/>
              <a:t> derivatives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Bishydroxycoumarin</a:t>
            </a:r>
            <a:r>
              <a:rPr lang="en-US" dirty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	ii. </a:t>
            </a:r>
            <a:r>
              <a:rPr lang="en-US" dirty="0" err="1" smtClean="0"/>
              <a:t>Indandione</a:t>
            </a:r>
            <a:r>
              <a:rPr lang="en-US" dirty="0" smtClean="0"/>
              <a:t> derivative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Phenindione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2. Used in in vitro </a:t>
            </a:r>
          </a:p>
          <a:p>
            <a:pPr marL="0" indent="0">
              <a:buNone/>
            </a:pPr>
            <a:r>
              <a:rPr lang="en-US" dirty="0" smtClean="0"/>
              <a:t>	A. Heparin</a:t>
            </a:r>
          </a:p>
          <a:p>
            <a:pPr marL="0" indent="0">
              <a:buNone/>
            </a:pPr>
            <a:r>
              <a:rPr lang="en-US" dirty="0" smtClean="0"/>
              <a:t>	B. Calcium </a:t>
            </a:r>
            <a:r>
              <a:rPr lang="en-US" dirty="0" err="1" smtClean="0"/>
              <a:t>complexing</a:t>
            </a:r>
            <a:r>
              <a:rPr lang="en-US" dirty="0" smtClean="0"/>
              <a:t> agent </a:t>
            </a:r>
            <a:r>
              <a:rPr lang="en-US" dirty="0" err="1" smtClean="0"/>
              <a:t>eg</a:t>
            </a:r>
            <a:r>
              <a:rPr lang="en-US" dirty="0" smtClean="0"/>
              <a:t>. Sodium citrate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95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sz="3200" dirty="0"/>
              <a:t>A. Parenteral anticoagulants (Fast acting):</a:t>
            </a:r>
            <a:br>
              <a:rPr lang="en-US" sz="3200" dirty="0"/>
            </a:br>
            <a:r>
              <a:rPr lang="en-US" sz="3200" dirty="0"/>
              <a:t>     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rgbClr val="FF0000"/>
                </a:solidFill>
              </a:rPr>
              <a:t>Heparin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789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Heparin was discovered in 1916 by Mclean, a medical student.</a:t>
            </a:r>
          </a:p>
          <a:p>
            <a:r>
              <a:rPr lang="en-US" dirty="0" smtClean="0"/>
              <a:t>It is naturally occurring anticoagulant, </a:t>
            </a:r>
            <a:r>
              <a:rPr lang="en-US" dirty="0" err="1" smtClean="0"/>
              <a:t>mole.wt</a:t>
            </a:r>
            <a:r>
              <a:rPr lang="en-US" dirty="0" smtClean="0"/>
              <a:t> is 5000-3000 </a:t>
            </a:r>
            <a:r>
              <a:rPr lang="en-US" dirty="0" err="1" smtClean="0"/>
              <a:t>daltons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Found in granules of mast cells, abundant in liver and in lungs.</a:t>
            </a:r>
          </a:p>
          <a:p>
            <a:r>
              <a:rPr lang="en-US" dirty="0" smtClean="0"/>
              <a:t>Commercial heparin is obtained from lungs and intestinal mucosa of pigs and cattle.</a:t>
            </a:r>
          </a:p>
          <a:p>
            <a:r>
              <a:rPr lang="en-US" dirty="0" smtClean="0"/>
              <a:t>It composed of </a:t>
            </a:r>
            <a:r>
              <a:rPr lang="en-US" dirty="0" err="1" smtClean="0"/>
              <a:t>mucopolysaccharides</a:t>
            </a:r>
            <a:r>
              <a:rPr lang="en-US" dirty="0" smtClean="0"/>
              <a:t>  composed of number of sulfated D-glucosamine and D-</a:t>
            </a:r>
            <a:r>
              <a:rPr lang="en-US" dirty="0" err="1" smtClean="0"/>
              <a:t>glucuronic</a:t>
            </a:r>
            <a:r>
              <a:rPr lang="en-US" dirty="0" smtClean="0"/>
              <a:t> acid linked together through oxygen bridge.</a:t>
            </a:r>
          </a:p>
          <a:p>
            <a:r>
              <a:rPr lang="en-US" dirty="0" smtClean="0"/>
              <a:t>The high content of esterifies sulfuric acid makes heparin strongly electronegative compound.</a:t>
            </a:r>
          </a:p>
          <a:p>
            <a:r>
              <a:rPr lang="en-US" dirty="0" smtClean="0"/>
              <a:t>Anticoagulant activity is attributed to its strong electronegative charge.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98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Pharmacology of heparin: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23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1. Blood coagulation:</a:t>
            </a:r>
          </a:p>
          <a:p>
            <a:r>
              <a:rPr lang="en-US" dirty="0" smtClean="0"/>
              <a:t>Prevent clotting of blood in vitro and </a:t>
            </a:r>
            <a:r>
              <a:rPr lang="en-US" dirty="0" err="1" smtClean="0"/>
              <a:t>invivo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 on all the three stages of coagulation.</a:t>
            </a:r>
          </a:p>
          <a:p>
            <a:r>
              <a:rPr lang="en-US" dirty="0" smtClean="0"/>
              <a:t>It activates antithrombin  III which then inactivate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IXa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Xa</a:t>
            </a:r>
            <a:r>
              <a:rPr lang="en-US" dirty="0" smtClean="0">
                <a:solidFill>
                  <a:srgbClr val="FF0000"/>
                </a:solidFill>
              </a:rPr>
              <a:t> &amp; thrombin.</a:t>
            </a:r>
          </a:p>
          <a:p>
            <a:pPr marL="0" indent="0">
              <a:buNone/>
            </a:pPr>
            <a:r>
              <a:rPr lang="en-US" dirty="0" smtClean="0"/>
              <a:t>AT-Heparin complex is 1000 time</a:t>
            </a:r>
          </a:p>
          <a:p>
            <a:pPr marL="0" indent="0">
              <a:buNone/>
            </a:pPr>
            <a:r>
              <a:rPr lang="en-US" dirty="0" smtClean="0"/>
              <a:t>Active inhibitor than AT alone. </a:t>
            </a:r>
          </a:p>
          <a:p>
            <a:pPr marL="0" indent="0">
              <a:buNone/>
            </a:pPr>
            <a:r>
              <a:rPr lang="en-US" dirty="0" smtClean="0"/>
              <a:t>The binding of heparin with AT </a:t>
            </a:r>
          </a:p>
          <a:p>
            <a:pPr marL="0" indent="0">
              <a:buNone/>
            </a:pPr>
            <a:r>
              <a:rPr lang="en-US" dirty="0" smtClean="0"/>
              <a:t>Changes the confirmation of AT </a:t>
            </a:r>
          </a:p>
          <a:p>
            <a:pPr marL="0" indent="0">
              <a:buNone/>
            </a:pPr>
            <a:r>
              <a:rPr lang="en-US" dirty="0" smtClean="0"/>
              <a:t>Thus AT-Heparin complex easily </a:t>
            </a:r>
          </a:p>
          <a:p>
            <a:pPr marL="0" indent="0">
              <a:buNone/>
            </a:pPr>
            <a:r>
              <a:rPr lang="en-US" dirty="0" smtClean="0"/>
              <a:t>Bind to serine protease of </a:t>
            </a:r>
            <a:r>
              <a:rPr lang="en-US" dirty="0" err="1" smtClean="0"/>
              <a:t>Xa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atleast</a:t>
            </a:r>
            <a:r>
              <a:rPr lang="en-US" dirty="0" smtClean="0"/>
              <a:t> 5 saccharide of heparin are </a:t>
            </a:r>
          </a:p>
          <a:p>
            <a:pPr marL="0" indent="0">
              <a:buNone/>
            </a:pPr>
            <a:r>
              <a:rPr lang="en-US" dirty="0" smtClean="0"/>
              <a:t>essential)</a:t>
            </a:r>
            <a:endParaRPr lang="en-IN" dirty="0"/>
          </a:p>
        </p:txBody>
      </p:sp>
      <p:pic>
        <p:nvPicPr>
          <p:cNvPr id="4098" name="Picture 2" descr="C:\Users\admin\Desktop\enoxaparin-13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76947"/>
            <a:ext cx="4619228" cy="346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8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24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Attachment of heparin antithrombin complex to thrombin requires at least 18 saccharide units.</a:t>
            </a:r>
          </a:p>
          <a:p>
            <a:r>
              <a:rPr lang="en-US" dirty="0" smtClean="0"/>
              <a:t>Formation of fibrin thus prevented.</a:t>
            </a:r>
          </a:p>
          <a:p>
            <a:r>
              <a:rPr lang="en-US" dirty="0" smtClean="0"/>
              <a:t>Small dose of heparin have much less antithrombin activity but inhibit factor </a:t>
            </a:r>
            <a:r>
              <a:rPr lang="en-US" dirty="0" err="1" smtClean="0"/>
              <a:t>Xa</a:t>
            </a:r>
            <a:r>
              <a:rPr lang="en-US" dirty="0" smtClean="0"/>
              <a:t> (a critical moiety of coagulation).</a:t>
            </a:r>
          </a:p>
          <a:p>
            <a:r>
              <a:rPr lang="en-US" dirty="0" smtClean="0"/>
              <a:t>Small dose is used </a:t>
            </a:r>
            <a:r>
              <a:rPr lang="en-US" dirty="0" err="1" smtClean="0"/>
              <a:t>s.c</a:t>
            </a:r>
            <a:r>
              <a:rPr lang="en-US" dirty="0" smtClean="0"/>
              <a:t> for prophylaxis.</a:t>
            </a:r>
          </a:p>
          <a:p>
            <a:r>
              <a:rPr lang="en-US" dirty="0" smtClean="0"/>
              <a:t>Prolong clotting time 2 to 2.5 times.</a:t>
            </a:r>
          </a:p>
          <a:p>
            <a:pPr marL="0" indent="0">
              <a:buNone/>
            </a:pPr>
            <a:r>
              <a:rPr lang="en-US" b="1" dirty="0" smtClean="0"/>
              <a:t>2.Effect of lipoprotein lipase:</a:t>
            </a:r>
          </a:p>
          <a:p>
            <a:r>
              <a:rPr lang="en-US" dirty="0" smtClean="0"/>
              <a:t>Activate the lipoprotein lipase and abolishes the cloudiness of the hyper </a:t>
            </a:r>
            <a:r>
              <a:rPr lang="en-US" dirty="0" err="1" smtClean="0"/>
              <a:t>lipemic</a:t>
            </a:r>
            <a:r>
              <a:rPr lang="en-US" dirty="0" smtClean="0"/>
              <a:t> plasma (Tyndall effect).</a:t>
            </a:r>
          </a:p>
          <a:p>
            <a:pPr marL="0" indent="0">
              <a:buNone/>
            </a:pPr>
            <a:r>
              <a:rPr lang="en-US" b="1" dirty="0" smtClean="0"/>
              <a:t>3.Antiplatelet:</a:t>
            </a:r>
          </a:p>
          <a:p>
            <a:r>
              <a:rPr lang="en-US" dirty="0" smtClean="0"/>
              <a:t>Inhibit platelet aggregation and prolong the bleeding time.</a:t>
            </a:r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.Miscellaneous actions:</a:t>
            </a:r>
          </a:p>
          <a:p>
            <a:r>
              <a:rPr lang="en-US" dirty="0" smtClean="0"/>
              <a:t>Inhibits aldosterone secretion and causes hyperkalemia.</a:t>
            </a:r>
          </a:p>
          <a:p>
            <a:r>
              <a:rPr lang="en-US" dirty="0" smtClean="0"/>
              <a:t>Have some </a:t>
            </a:r>
            <a:r>
              <a:rPr lang="en-US" dirty="0" err="1" smtClean="0"/>
              <a:t>antiinflammatory</a:t>
            </a:r>
            <a:r>
              <a:rPr lang="en-US" dirty="0" smtClean="0"/>
              <a:t> actions.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22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ADME:</a:t>
            </a:r>
            <a:br>
              <a:rPr lang="en-US" sz="2800" dirty="0" smtClean="0"/>
            </a:br>
            <a:endParaRPr lang="en-IN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25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19256" cy="59046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Poorly absorbed orally.</a:t>
            </a:r>
          </a:p>
          <a:p>
            <a:r>
              <a:rPr lang="en-US" dirty="0" smtClean="0"/>
              <a:t>Well absorbed after SC injection.</a:t>
            </a:r>
          </a:p>
          <a:p>
            <a:r>
              <a:rPr lang="en-US" dirty="0" smtClean="0"/>
              <a:t>When given exogenously taken up by mast cell and act like a storage depot.</a:t>
            </a:r>
          </a:p>
          <a:p>
            <a:r>
              <a:rPr lang="en-US" dirty="0" smtClean="0"/>
              <a:t>Metabolized by liver by </a:t>
            </a:r>
            <a:r>
              <a:rPr lang="en-US" dirty="0" err="1" smtClean="0"/>
              <a:t>heparinase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Heparin does not cross placental barrier and is not secreted in milk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Adverse reactions: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Rare anaphylactic reactions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Bleeding: avoid aspirin during heparin therapy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Thrombocytopenia: </a:t>
            </a:r>
            <a:r>
              <a:rPr lang="en-US" sz="2400" dirty="0" smtClean="0"/>
              <a:t>due to platelet aggregation and formation of </a:t>
            </a:r>
            <a:r>
              <a:rPr lang="en-US" sz="2400" dirty="0" smtClean="0">
                <a:solidFill>
                  <a:srgbClr val="FF0000"/>
                </a:solidFill>
              </a:rPr>
              <a:t>heparin dependent antiplatelet antibodies</a:t>
            </a:r>
            <a:r>
              <a:rPr lang="en-US" sz="2400" dirty="0" smtClean="0"/>
              <a:t>. Improves after discontinuation of therapy, platelet counting before the start of therapy and during the therapy</a:t>
            </a:r>
            <a:r>
              <a:rPr lang="en-US" sz="2400" dirty="0" smtClean="0">
                <a:solidFill>
                  <a:srgbClr val="FF0000"/>
                </a:solidFill>
              </a:rPr>
              <a:t> is recommended </a:t>
            </a:r>
            <a:r>
              <a:rPr lang="en-US" sz="2400" dirty="0" smtClean="0"/>
              <a:t>,Stop the therapy if platelet count is below 100000/</a:t>
            </a:r>
            <a:r>
              <a:rPr lang="en-US" sz="2400" dirty="0" err="1" smtClean="0"/>
              <a:t>cmm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030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Low molecular weight heparins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26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19256" cy="5039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Obtained by fractionation of native heparin.</a:t>
            </a:r>
          </a:p>
          <a:p>
            <a:r>
              <a:rPr lang="en-US" dirty="0" smtClean="0"/>
              <a:t>Molecular weight between 4000-65000.</a:t>
            </a:r>
          </a:p>
          <a:p>
            <a:pPr marL="0" indent="0">
              <a:buNone/>
            </a:pPr>
            <a:r>
              <a:rPr lang="en-US" b="1" dirty="0" smtClean="0"/>
              <a:t>Advantages over native heparin are: </a:t>
            </a:r>
          </a:p>
          <a:p>
            <a:r>
              <a:rPr lang="en-US" dirty="0" smtClean="0"/>
              <a:t>Absorbed </a:t>
            </a:r>
            <a:r>
              <a:rPr lang="en-US" dirty="0" smtClean="0">
                <a:solidFill>
                  <a:srgbClr val="FF0000"/>
                </a:solidFill>
              </a:rPr>
              <a:t>more uniformly</a:t>
            </a:r>
            <a:r>
              <a:rPr lang="en-US" dirty="0" smtClean="0"/>
              <a:t> than native heparin</a:t>
            </a:r>
          </a:p>
          <a:p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longer</a:t>
            </a:r>
            <a:r>
              <a:rPr lang="en-US" dirty="0" smtClean="0"/>
              <a:t> duration of action t</a:t>
            </a:r>
            <a:r>
              <a:rPr lang="en-US" sz="1400" dirty="0" smtClean="0"/>
              <a:t>1/2= </a:t>
            </a:r>
            <a:r>
              <a:rPr lang="en-US" sz="3200" dirty="0" smtClean="0"/>
              <a:t>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Selectively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inactivate</a:t>
            </a:r>
            <a:r>
              <a:rPr lang="en-US" dirty="0" smtClean="0"/>
              <a:t> </a:t>
            </a:r>
            <a:r>
              <a:rPr lang="en-US" dirty="0" err="1" smtClean="0"/>
              <a:t>factro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: their activity for thrombin is minimal.</a:t>
            </a:r>
          </a:p>
          <a:p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predictable</a:t>
            </a:r>
            <a:r>
              <a:rPr lang="en-US" dirty="0" smtClean="0"/>
              <a:t> anticoagulant effect</a:t>
            </a:r>
          </a:p>
          <a:p>
            <a:r>
              <a:rPr lang="en-US" dirty="0" smtClean="0"/>
              <a:t>Interact relatively less with </a:t>
            </a:r>
            <a:r>
              <a:rPr lang="en-US" dirty="0" smtClean="0">
                <a:solidFill>
                  <a:srgbClr val="FF0000"/>
                </a:solidFill>
              </a:rPr>
              <a:t>platelets</a:t>
            </a:r>
            <a:r>
              <a:rPr lang="en-US" dirty="0" smtClean="0"/>
              <a:t>: fewer bleeding episodes.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antigenic: less frequently causes thrombocytopenia &amp; osteoporosis.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87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27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19256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Disadvantages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Are expensive</a:t>
            </a:r>
          </a:p>
          <a:p>
            <a:r>
              <a:rPr lang="en-US" sz="2400" dirty="0" smtClean="0"/>
              <a:t>LMW heparins vary in their pharmacokinetic properties.</a:t>
            </a:r>
          </a:p>
          <a:p>
            <a:pPr marL="0" indent="0">
              <a:buNone/>
            </a:pPr>
            <a:r>
              <a:rPr lang="en-US" sz="2400" b="1" dirty="0" smtClean="0"/>
              <a:t>Examples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Enoxa</a:t>
            </a:r>
            <a:r>
              <a:rPr lang="en-US" sz="2400" dirty="0" smtClean="0">
                <a:solidFill>
                  <a:srgbClr val="FF0000"/>
                </a:solidFill>
              </a:rPr>
              <a:t>parin</a:t>
            </a:r>
            <a:r>
              <a:rPr lang="en-US" sz="2400" dirty="0" smtClean="0"/>
              <a:t>, </a:t>
            </a:r>
            <a:r>
              <a:rPr lang="en-US" sz="2400" dirty="0" err="1" smtClean="0"/>
              <a:t>dlate</a:t>
            </a:r>
            <a:r>
              <a:rPr lang="en-US" sz="2400" dirty="0" err="1" smtClean="0">
                <a:solidFill>
                  <a:srgbClr val="FF0000"/>
                </a:solidFill>
              </a:rPr>
              <a:t>parin</a:t>
            </a:r>
            <a:r>
              <a:rPr lang="en-US" sz="2400" dirty="0" err="1" smtClean="0"/>
              <a:t>,tinza</a:t>
            </a:r>
            <a:r>
              <a:rPr lang="en-US" sz="2400" dirty="0" err="1" smtClean="0">
                <a:solidFill>
                  <a:srgbClr val="FF0000"/>
                </a:solidFill>
              </a:rPr>
              <a:t>parin</a:t>
            </a:r>
            <a:r>
              <a:rPr lang="en-US" sz="2400" dirty="0" err="1" smtClean="0"/>
              <a:t>,pama</a:t>
            </a:r>
            <a:r>
              <a:rPr lang="en-US" sz="2400" dirty="0" err="1" smtClean="0">
                <a:solidFill>
                  <a:srgbClr val="FF0000"/>
                </a:solidFill>
              </a:rPr>
              <a:t>parin</a:t>
            </a:r>
            <a:r>
              <a:rPr lang="en-US" sz="2400" dirty="0" err="1" smtClean="0"/>
              <a:t>,revi</a:t>
            </a:r>
            <a:r>
              <a:rPr lang="en-US" sz="2400" dirty="0" err="1" smtClean="0">
                <a:solidFill>
                  <a:srgbClr val="FF0000"/>
                </a:solidFill>
              </a:rPr>
              <a:t>parin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Native heparin still remains the parenteral anticoagulant of choice in </a:t>
            </a:r>
            <a:r>
              <a:rPr lang="en-US" sz="2400" dirty="0" err="1" smtClean="0">
                <a:solidFill>
                  <a:srgbClr val="0070C0"/>
                </a:solidFill>
              </a:rPr>
              <a:t>ICU,operation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theatre,patients</a:t>
            </a:r>
            <a:r>
              <a:rPr lang="en-US" sz="2400" dirty="0" smtClean="0">
                <a:solidFill>
                  <a:srgbClr val="0070C0"/>
                </a:solidFill>
              </a:rPr>
              <a:t> with renal impairment.</a:t>
            </a:r>
          </a:p>
          <a:p>
            <a:pPr marL="0" indent="0">
              <a:buNone/>
            </a:pPr>
            <a:r>
              <a:rPr lang="en-US" sz="2400" b="1" dirty="0" err="1" smtClean="0"/>
              <a:t>Fondaparinux</a:t>
            </a:r>
            <a:r>
              <a:rPr lang="en-US" sz="2400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Synthetic </a:t>
            </a:r>
            <a:r>
              <a:rPr lang="en-US" sz="2400" dirty="0" err="1" smtClean="0"/>
              <a:t>polysaccharide,binds</a:t>
            </a:r>
            <a:r>
              <a:rPr lang="en-US" sz="2400" dirty="0" smtClean="0"/>
              <a:t> to antithrombin.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Enhances inactivation of factor </a:t>
            </a:r>
            <a:r>
              <a:rPr lang="en-US" sz="2400" dirty="0" err="1" smtClean="0"/>
              <a:t>Xa</a:t>
            </a:r>
            <a:r>
              <a:rPr lang="en-US" sz="2400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T1/2 is 17 </a:t>
            </a:r>
            <a:r>
              <a:rPr lang="en-US" sz="2400" dirty="0" err="1" smtClean="0"/>
              <a:t>hrs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Small doses of heparin given SC for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prophylaxis,have</a:t>
            </a:r>
            <a:r>
              <a:rPr lang="en-US" sz="2400" b="1" u="sng" dirty="0" smtClean="0">
                <a:solidFill>
                  <a:srgbClr val="FF0000"/>
                </a:solidFill>
              </a:rPr>
              <a:t> to monitored whole blood clotting time &amp; activated partial </a:t>
            </a:r>
            <a:r>
              <a:rPr lang="en-US" sz="2400" b="1" u="sng" dirty="0" err="1" smtClean="0">
                <a:solidFill>
                  <a:srgbClr val="FF0000"/>
                </a:solidFill>
              </a:rPr>
              <a:t>prothromboplastin</a:t>
            </a:r>
            <a:r>
              <a:rPr lang="en-US" sz="2400" b="1" u="sng" dirty="0" smtClean="0">
                <a:solidFill>
                  <a:srgbClr val="FF0000"/>
                </a:solidFill>
              </a:rPr>
              <a:t> time .</a:t>
            </a:r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No blood sample monitoring for LMW Heparin</a:t>
            </a:r>
            <a:endParaRPr lang="en-IN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Heparin antagonist: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28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49670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 is a strongly </a:t>
            </a:r>
            <a:r>
              <a:rPr lang="en-US" dirty="0" smtClean="0">
                <a:solidFill>
                  <a:srgbClr val="FF0000"/>
                </a:solidFill>
              </a:rPr>
              <a:t>basic compounds</a:t>
            </a:r>
            <a:r>
              <a:rPr lang="en-US" dirty="0" smtClean="0"/>
              <a:t> which reacts with strongly acidic groups of heparin. Thereby abolishing anticoagulant activity.</a:t>
            </a:r>
          </a:p>
          <a:p>
            <a:pPr marL="0" indent="0">
              <a:buNone/>
            </a:pPr>
            <a:r>
              <a:rPr lang="en-US" b="1" dirty="0" smtClean="0"/>
              <a:t>Protamine Sulfate:</a:t>
            </a:r>
          </a:p>
          <a:p>
            <a:r>
              <a:rPr lang="en-US" dirty="0" smtClean="0"/>
              <a:t>Mixture of </a:t>
            </a:r>
            <a:r>
              <a:rPr lang="en-US" dirty="0" err="1" smtClean="0"/>
              <a:t>simple,low</a:t>
            </a:r>
            <a:r>
              <a:rPr lang="en-US" dirty="0" smtClean="0"/>
              <a:t> molecular weight polypeptide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Found</a:t>
            </a:r>
            <a:r>
              <a:rPr lang="en-US" dirty="0" smtClean="0"/>
              <a:t> in fish sperm.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Binds</a:t>
            </a:r>
            <a:r>
              <a:rPr lang="en-US" dirty="0" smtClean="0"/>
              <a:t> firmly to heparin and inactivate it.</a:t>
            </a:r>
          </a:p>
          <a:p>
            <a:r>
              <a:rPr lang="en-US" dirty="0" smtClean="0"/>
              <a:t>1mg of protamine neutralizes 100 units of heparin activity.</a:t>
            </a:r>
          </a:p>
          <a:p>
            <a:r>
              <a:rPr lang="en-US" dirty="0" smtClean="0"/>
              <a:t>After protamine injection patient should be </a:t>
            </a:r>
            <a:r>
              <a:rPr lang="en-US" dirty="0" smtClean="0">
                <a:solidFill>
                  <a:srgbClr val="FF0000"/>
                </a:solidFill>
              </a:rPr>
              <a:t>observed</a:t>
            </a:r>
            <a:r>
              <a:rPr lang="en-US" dirty="0" smtClean="0"/>
              <a:t> for recurrence of bleeding as protamine sulfate is also a anticoagulant.</a:t>
            </a:r>
          </a:p>
          <a:p>
            <a:r>
              <a:rPr lang="en-US" dirty="0" smtClean="0"/>
              <a:t>Protamine IV may cause fall in </a:t>
            </a:r>
            <a:r>
              <a:rPr lang="en-US" dirty="0" err="1" smtClean="0"/>
              <a:t>BP,bradycardia,dyspnoea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partially</a:t>
            </a:r>
            <a:r>
              <a:rPr lang="en-US" dirty="0" smtClean="0"/>
              <a:t> neutralizes LMWH.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36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Other Factor </a:t>
            </a:r>
            <a:r>
              <a:rPr lang="en-US" dirty="0" err="1" smtClean="0">
                <a:solidFill>
                  <a:schemeClr val="tx1"/>
                </a:solidFill>
              </a:rPr>
              <a:t>Xa</a:t>
            </a:r>
            <a:r>
              <a:rPr lang="en-US" dirty="0" smtClean="0">
                <a:solidFill>
                  <a:schemeClr val="tx1"/>
                </a:solidFill>
              </a:rPr>
              <a:t> inhibitors: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u="sng" dirty="0" err="1" smtClean="0">
                <a:solidFill>
                  <a:schemeClr val="tx1"/>
                </a:solidFill>
              </a:rPr>
              <a:t>Rivaroxaban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29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orally </a:t>
            </a:r>
            <a:r>
              <a:rPr lang="en-US" dirty="0" err="1" smtClean="0"/>
              <a:t>active,direct</a:t>
            </a:r>
            <a:r>
              <a:rPr lang="en-US" dirty="0" smtClean="0"/>
              <a:t> selective </a:t>
            </a:r>
            <a:r>
              <a:rPr lang="en-US" dirty="0" err="1" smtClean="0"/>
              <a:t>factror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 inhibitor.</a:t>
            </a:r>
          </a:p>
          <a:p>
            <a:r>
              <a:rPr lang="en-US" dirty="0" smtClean="0"/>
              <a:t>Used for prevention and treatment of arterial and venous thromboembolism.</a:t>
            </a:r>
          </a:p>
          <a:p>
            <a:r>
              <a:rPr lang="en-US" dirty="0" smtClean="0"/>
              <a:t>Does not require monitoring.</a:t>
            </a:r>
          </a:p>
          <a:p>
            <a:pPr marL="0" indent="0">
              <a:buNone/>
            </a:pPr>
            <a:r>
              <a:rPr lang="en-US" sz="3200" b="1" u="sng" dirty="0" err="1" smtClean="0"/>
              <a:t>Danaparoid</a:t>
            </a:r>
            <a:r>
              <a:rPr lang="en-US" b="1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Obtained from porcine intestinal mucosa.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Given SC twice a day, for prophylaxis.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Does not cause </a:t>
            </a:r>
            <a:r>
              <a:rPr lang="en-US" dirty="0" err="1" smtClean="0"/>
              <a:t>thrombocytopenia,has</a:t>
            </a:r>
            <a:r>
              <a:rPr lang="en-US" dirty="0" smtClean="0"/>
              <a:t> no antidote.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Used as heparin substitute to prevent postoperative DVT.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73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of Coagulants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039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1. Agents acting locally </a:t>
            </a:r>
            <a:r>
              <a:rPr lang="en-US" b="1" dirty="0" err="1" smtClean="0"/>
              <a:t>eg</a:t>
            </a:r>
            <a:r>
              <a:rPr lang="en-US" b="1" dirty="0" smtClean="0"/>
              <a:t>: Thrombin</a:t>
            </a:r>
          </a:p>
          <a:p>
            <a:pPr marL="0" indent="0">
              <a:buNone/>
            </a:pPr>
            <a:r>
              <a:rPr lang="en-US" b="1" dirty="0" smtClean="0"/>
              <a:t>2. Transfusional agents</a:t>
            </a:r>
          </a:p>
          <a:p>
            <a:pPr marL="457200" indent="-457200">
              <a:buAutoNum type="alphaLcPeriod"/>
            </a:pPr>
            <a:r>
              <a:rPr lang="en-US" dirty="0"/>
              <a:t>Human </a:t>
            </a:r>
            <a:r>
              <a:rPr lang="en-US" dirty="0" err="1"/>
              <a:t>fibrinogn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Anti </a:t>
            </a:r>
            <a:r>
              <a:rPr lang="en-US" dirty="0" err="1"/>
              <a:t>haemophilic</a:t>
            </a:r>
            <a:r>
              <a:rPr lang="en-US" dirty="0"/>
              <a:t> globulin</a:t>
            </a:r>
          </a:p>
          <a:p>
            <a:pPr marL="457200" indent="-457200">
              <a:buAutoNum type="alphaLcPeriod"/>
            </a:pPr>
            <a:r>
              <a:rPr lang="en-US" dirty="0"/>
              <a:t>Plasma or blood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Non </a:t>
            </a:r>
            <a:r>
              <a:rPr lang="en-US" b="1" dirty="0" err="1" smtClean="0"/>
              <a:t>transfusional</a:t>
            </a:r>
            <a:r>
              <a:rPr lang="en-US" b="1" dirty="0" smtClean="0"/>
              <a:t> agents</a:t>
            </a:r>
          </a:p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Vitamin </a:t>
            </a:r>
            <a:r>
              <a:rPr lang="en-US" b="1" dirty="0">
                <a:solidFill>
                  <a:srgbClr val="FF0000"/>
                </a:solidFill>
              </a:rPr>
              <a:t>K</a:t>
            </a:r>
          </a:p>
          <a:p>
            <a:pPr marL="457200" indent="-45720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Epsilon Amino </a:t>
            </a:r>
            <a:r>
              <a:rPr lang="en-US" b="1" dirty="0" err="1">
                <a:solidFill>
                  <a:srgbClr val="FF0000"/>
                </a:solidFill>
              </a:rPr>
              <a:t>Caproic</a:t>
            </a:r>
            <a:r>
              <a:rPr lang="en-US" b="1" dirty="0">
                <a:solidFill>
                  <a:srgbClr val="FF0000"/>
                </a:solidFill>
              </a:rPr>
              <a:t> Acid (EACA)</a:t>
            </a: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Tranexamic</a:t>
            </a:r>
            <a:r>
              <a:rPr lang="en-US" b="1" dirty="0">
                <a:solidFill>
                  <a:srgbClr val="FF0000"/>
                </a:solidFill>
              </a:rPr>
              <a:t> Acid</a:t>
            </a: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Ethamsylate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Aprotinin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Desmopressin</a:t>
            </a:r>
            <a:endParaRPr lang="en-I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58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Hirudine</a:t>
            </a:r>
            <a:r>
              <a:rPr lang="en-US" b="1" dirty="0" smtClean="0"/>
              <a:t> (Direct acting thrombin inhibitor)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30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5688632"/>
          </a:xfrm>
        </p:spPr>
        <p:txBody>
          <a:bodyPr>
            <a:normAutofit/>
          </a:bodyPr>
          <a:lstStyle/>
          <a:p>
            <a:r>
              <a:rPr lang="en-US" dirty="0" smtClean="0"/>
              <a:t>Potent antithrombin polypeptide</a:t>
            </a:r>
          </a:p>
          <a:p>
            <a:r>
              <a:rPr lang="en-US" dirty="0" smtClean="0"/>
              <a:t>Obtained from leech </a:t>
            </a:r>
            <a:r>
              <a:rPr lang="en-US" b="1" i="1" u="sng" dirty="0" err="1" smtClean="0"/>
              <a:t>hirudo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medicinalis</a:t>
            </a:r>
            <a:endParaRPr lang="en-US" b="1" i="1" u="sng" dirty="0" smtClean="0"/>
          </a:p>
          <a:p>
            <a:r>
              <a:rPr lang="en-US" dirty="0" smtClean="0"/>
              <a:t>Now been synthesized by recombinant DNA technique.</a:t>
            </a:r>
          </a:p>
          <a:p>
            <a:r>
              <a:rPr lang="en-US" dirty="0" smtClean="0"/>
              <a:t>Unlike heparin,</a:t>
            </a:r>
            <a:r>
              <a:rPr lang="en-US" dirty="0" smtClean="0">
                <a:solidFill>
                  <a:srgbClr val="FF0000"/>
                </a:solidFill>
              </a:rPr>
              <a:t> it binds irreversibly to thrombin.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inactivates</a:t>
            </a:r>
            <a:r>
              <a:rPr lang="en-US" dirty="0" smtClean="0"/>
              <a:t> free as well as fibrin-bound thrombin.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doesn’t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require</a:t>
            </a:r>
            <a:r>
              <a:rPr lang="en-US" dirty="0" smtClean="0"/>
              <a:t> antithrombin or other co-factor.</a:t>
            </a:r>
          </a:p>
          <a:p>
            <a:r>
              <a:rPr lang="en-US" dirty="0" smtClean="0"/>
              <a:t>It not only prevents </a:t>
            </a:r>
            <a:r>
              <a:rPr lang="en-US" dirty="0" smtClean="0">
                <a:solidFill>
                  <a:srgbClr val="FF0000"/>
                </a:solidFill>
              </a:rPr>
              <a:t>conversion of fibrinogen to fibrin</a:t>
            </a:r>
            <a:r>
              <a:rPr lang="en-US" dirty="0" smtClean="0"/>
              <a:t> but also blocks </a:t>
            </a:r>
            <a:r>
              <a:rPr lang="en-US" dirty="0" smtClean="0">
                <a:solidFill>
                  <a:srgbClr val="FF0000"/>
                </a:solidFill>
              </a:rPr>
              <a:t>thrombin catalyzed platelet aggregation and activation of other clotting factors.</a:t>
            </a:r>
          </a:p>
          <a:p>
            <a:r>
              <a:rPr lang="en-US" dirty="0" smtClean="0"/>
              <a:t>Its activity is monitored by same tests as of heparin.</a:t>
            </a:r>
          </a:p>
          <a:p>
            <a:r>
              <a:rPr lang="en-US" dirty="0" smtClean="0"/>
              <a:t>No antidote available.</a:t>
            </a:r>
            <a:endParaRPr lang="en-IN" dirty="0"/>
          </a:p>
        </p:txBody>
      </p:sp>
      <p:pic>
        <p:nvPicPr>
          <p:cNvPr id="1026" name="Picture 2" descr="C:\Users\admin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3671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8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/>
              <a:t>Bivalirudin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Analogue of </a:t>
            </a:r>
            <a:r>
              <a:rPr lang="en-US" dirty="0" err="1" smtClean="0"/>
              <a:t>hirudin</a:t>
            </a:r>
            <a:r>
              <a:rPr lang="en-US" dirty="0" smtClean="0"/>
              <a:t>, with rapid onset and offset (due to reversible).</a:t>
            </a:r>
          </a:p>
          <a:p>
            <a:r>
              <a:rPr lang="en-US" dirty="0" smtClean="0"/>
              <a:t>Safer than latter.</a:t>
            </a:r>
          </a:p>
          <a:p>
            <a:pPr marL="0" indent="0">
              <a:buNone/>
            </a:pPr>
            <a:r>
              <a:rPr lang="en-US" b="1" dirty="0" err="1" smtClean="0"/>
              <a:t>Argatroban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Reversible direct thrombin inhibitor</a:t>
            </a:r>
          </a:p>
          <a:p>
            <a:r>
              <a:rPr lang="en-US" dirty="0" smtClean="0"/>
              <a:t>Alternative to </a:t>
            </a:r>
            <a:r>
              <a:rPr lang="en-US" dirty="0" err="1" smtClean="0"/>
              <a:t>hirudin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Dabigatran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dirty="0" err="1" smtClean="0"/>
              <a:t>prodrug</a:t>
            </a:r>
            <a:r>
              <a:rPr lang="en-US" dirty="0" smtClean="0"/>
              <a:t> (</a:t>
            </a:r>
            <a:r>
              <a:rPr lang="en-US" dirty="0" err="1" smtClean="0"/>
              <a:t>Dabigatran</a:t>
            </a:r>
            <a:r>
              <a:rPr lang="en-US" dirty="0" smtClean="0"/>
              <a:t> </a:t>
            </a:r>
            <a:r>
              <a:rPr lang="en-US" dirty="0" err="1" smtClean="0"/>
              <a:t>etexilate</a:t>
            </a:r>
            <a:r>
              <a:rPr lang="en-US" dirty="0" smtClean="0"/>
              <a:t>), orally active, direct inhibitor,</a:t>
            </a:r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 err="1" smtClean="0"/>
              <a:t>effectvie</a:t>
            </a:r>
            <a:r>
              <a:rPr lang="en-US" dirty="0" smtClean="0"/>
              <a:t> as </a:t>
            </a:r>
            <a:r>
              <a:rPr lang="en-US" dirty="0" err="1" smtClean="0"/>
              <a:t>enoxaparin,ADR</a:t>
            </a:r>
            <a:r>
              <a:rPr lang="en-US" dirty="0" smtClean="0"/>
              <a:t> are same as enoxaparin.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Major </a:t>
            </a:r>
            <a:r>
              <a:rPr lang="en-US" dirty="0" err="1" smtClean="0">
                <a:solidFill>
                  <a:srgbClr val="FF0000"/>
                </a:solidFill>
              </a:rPr>
              <a:t>adv</a:t>
            </a:r>
            <a:r>
              <a:rPr lang="en-US" dirty="0" smtClean="0"/>
              <a:t>: orally active without  the need of coagulation monitoring.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All direct thrombin inhibitors are used in patients with or at risk of developing heparin induced thrombocytopenia.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83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86409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</a:rPr>
              <a:t>Human antithrombin concentrate:</a:t>
            </a:r>
            <a:br>
              <a:rPr lang="en-US" sz="2400" b="1" dirty="0">
                <a:solidFill>
                  <a:srgbClr val="FF0000"/>
                </a:solidFill>
              </a:rPr>
            </a:b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6166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Prepared from human plasma.</a:t>
            </a:r>
          </a:p>
          <a:p>
            <a:r>
              <a:rPr lang="en-US" dirty="0" smtClean="0"/>
              <a:t>It is used alone or in combination with heparin to treat patients with rare hereditary disorder antithrombin III deficiency.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COUMARIN DERIVATIVES (SLOW ACTING)</a:t>
            </a:r>
          </a:p>
          <a:p>
            <a:pPr marL="0" indent="0">
              <a:buNone/>
            </a:pPr>
            <a:r>
              <a:rPr lang="en-US" dirty="0" smtClean="0"/>
              <a:t>Effective orally (contrast to heparin)</a:t>
            </a:r>
          </a:p>
          <a:p>
            <a:pPr marL="0" indent="0">
              <a:buNone/>
            </a:pP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hydroxy</a:t>
            </a:r>
            <a:r>
              <a:rPr lang="en-US" dirty="0" smtClean="0"/>
              <a:t> </a:t>
            </a:r>
            <a:r>
              <a:rPr lang="en-US" dirty="0" err="1" smtClean="0"/>
              <a:t>coumarin</a:t>
            </a:r>
            <a:r>
              <a:rPr lang="en-US" dirty="0" smtClean="0"/>
              <a:t> or </a:t>
            </a:r>
            <a:r>
              <a:rPr lang="en-US" dirty="0" err="1" smtClean="0"/>
              <a:t>dicumaral</a:t>
            </a:r>
            <a:r>
              <a:rPr lang="en-US" dirty="0" smtClean="0"/>
              <a:t> (first </a:t>
            </a:r>
            <a:r>
              <a:rPr lang="en-US" dirty="0" err="1" smtClean="0"/>
              <a:t>coumarin</a:t>
            </a:r>
            <a:r>
              <a:rPr lang="en-US" dirty="0" smtClean="0"/>
              <a:t> compound)</a:t>
            </a:r>
          </a:p>
          <a:p>
            <a:pPr marL="0" indent="0">
              <a:buNone/>
            </a:pPr>
            <a:r>
              <a:rPr lang="en-US" dirty="0" smtClean="0"/>
              <a:t>Most commonly used drug is </a:t>
            </a:r>
            <a:r>
              <a:rPr lang="en-US" dirty="0" smtClean="0">
                <a:solidFill>
                  <a:srgbClr val="FF0000"/>
                </a:solidFill>
              </a:rPr>
              <a:t>WARFARIN SODIUM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Anticoagulant action: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Vitamin K epoxide (inactive) convert to vitamin K reduced (active)</a:t>
            </a:r>
          </a:p>
          <a:p>
            <a:pPr marL="0" indent="0">
              <a:buNone/>
            </a:pPr>
            <a:r>
              <a:rPr lang="en-US" dirty="0" smtClean="0"/>
              <a:t>    By vitamin K epoxide </a:t>
            </a:r>
            <a:r>
              <a:rPr lang="en-US" dirty="0" err="1" smtClean="0"/>
              <a:t>reductase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Vitamin K (active) carboxylate the clotting factors II,VII,IX,X (active)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Oral anticoagulant competes with vitamin K and inhibit vitamin K epoxide </a:t>
            </a:r>
            <a:r>
              <a:rPr lang="en-US" dirty="0" err="1" smtClean="0"/>
              <a:t>reductase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Slow acting: </a:t>
            </a:r>
            <a:r>
              <a:rPr lang="en-US" dirty="0" err="1" smtClean="0"/>
              <a:t>becz</a:t>
            </a:r>
            <a:r>
              <a:rPr lang="en-US" dirty="0" smtClean="0"/>
              <a:t> of long half life of clotting factors.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Increase plasma </a:t>
            </a:r>
            <a:r>
              <a:rPr lang="en-US" dirty="0" err="1" smtClean="0"/>
              <a:t>antithrombin</a:t>
            </a:r>
            <a:r>
              <a:rPr lang="en-US" dirty="0" smtClean="0"/>
              <a:t>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39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ADME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33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Slow oral absorption, crosses placenta and secreted in milk.</a:t>
            </a:r>
          </a:p>
          <a:p>
            <a:r>
              <a:rPr lang="en-US" dirty="0" smtClean="0"/>
              <a:t>Action is slow, because they prevent the formation of essential clotting factors by liver but do not destroy the already circulating factors.</a:t>
            </a:r>
          </a:p>
          <a:p>
            <a:pPr marL="0" indent="0">
              <a:buNone/>
            </a:pPr>
            <a:r>
              <a:rPr lang="en-US" dirty="0" smtClean="0"/>
              <a:t>Adverse effects:</a:t>
            </a:r>
          </a:p>
          <a:p>
            <a:r>
              <a:rPr lang="en-US" dirty="0" smtClean="0"/>
              <a:t>Bleeding:</a:t>
            </a:r>
          </a:p>
          <a:p>
            <a:r>
              <a:rPr lang="en-US" dirty="0" smtClean="0"/>
              <a:t>Fetal toxicity</a:t>
            </a:r>
          </a:p>
          <a:p>
            <a:r>
              <a:rPr lang="en-US" dirty="0" smtClean="0"/>
              <a:t>Cutaneous gangrene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29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Warfarin sodium: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34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19256" cy="5111080"/>
          </a:xfrm>
        </p:spPr>
        <p:txBody>
          <a:bodyPr>
            <a:normAutofit/>
          </a:bodyPr>
          <a:lstStyle/>
          <a:p>
            <a:r>
              <a:rPr lang="en-US" dirty="0" smtClean="0"/>
              <a:t>It is employed as RAT POISON.</a:t>
            </a:r>
          </a:p>
          <a:p>
            <a:r>
              <a:rPr lang="en-US" dirty="0" smtClean="0"/>
              <a:t>It is racemic mixture.</a:t>
            </a:r>
          </a:p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u="sng" dirty="0" smtClean="0">
                <a:solidFill>
                  <a:srgbClr val="FF0000"/>
                </a:solidFill>
              </a:rPr>
              <a:t>advantages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over </a:t>
            </a:r>
            <a:r>
              <a:rPr lang="en-US" dirty="0" err="1" smtClean="0"/>
              <a:t>coumarin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dicumaral</a:t>
            </a:r>
            <a:r>
              <a:rPr lang="en-US" dirty="0" smtClean="0"/>
              <a:t> /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hydroxycoumarin</a:t>
            </a:r>
            <a:r>
              <a:rPr lang="en-US" dirty="0" smtClean="0"/>
              <a:t>) are</a:t>
            </a:r>
          </a:p>
          <a:p>
            <a:r>
              <a:rPr lang="en-US" dirty="0" smtClean="0"/>
              <a:t>It is almost 99% orally absorbed</a:t>
            </a:r>
          </a:p>
          <a:p>
            <a:r>
              <a:rPr lang="en-US" dirty="0" smtClean="0"/>
              <a:t>Rapid onset of action</a:t>
            </a:r>
          </a:p>
          <a:p>
            <a:r>
              <a:rPr lang="en-US" dirty="0" smtClean="0"/>
              <a:t>Adverse effects are few, may </a:t>
            </a:r>
            <a:r>
              <a:rPr lang="en-US" dirty="0" err="1" smtClean="0"/>
              <a:t>inculde</a:t>
            </a:r>
            <a:r>
              <a:rPr lang="en-US" dirty="0" smtClean="0"/>
              <a:t> alopecia,  </a:t>
            </a:r>
            <a:r>
              <a:rPr lang="en-US" dirty="0" err="1" smtClean="0"/>
              <a:t>urticaria</a:t>
            </a:r>
            <a:r>
              <a:rPr lang="en-US" dirty="0" smtClean="0"/>
              <a:t>,  dermatitis.</a:t>
            </a:r>
          </a:p>
          <a:p>
            <a:r>
              <a:rPr lang="en-US" dirty="0" smtClean="0"/>
              <a:t>Can cross placenta but not secreted in milk </a:t>
            </a:r>
            <a:r>
              <a:rPr lang="en-US" dirty="0" smtClean="0">
                <a:solidFill>
                  <a:srgbClr val="FF0000"/>
                </a:solidFill>
              </a:rPr>
              <a:t>(long term warfarin use should be avoided in pregnancy).</a:t>
            </a:r>
          </a:p>
          <a:p>
            <a:r>
              <a:rPr lang="en-US" dirty="0" smtClean="0"/>
              <a:t>Major drawback is multiple drug interactions.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81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en-US" dirty="0" smtClean="0"/>
              <a:t>Mechanism of action: Warfarin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35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admin\Desktop\F3.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6" y="1268760"/>
            <a:ext cx="7812360" cy="52001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Drug interactions: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36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48950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Inhibiting the platelet functions</a:t>
            </a:r>
            <a:r>
              <a:rPr lang="en-US" sz="3200" dirty="0" smtClean="0"/>
              <a:t> (</a:t>
            </a:r>
            <a:r>
              <a:rPr lang="en-US" sz="3200" dirty="0" err="1" smtClean="0"/>
              <a:t>aspirin,NSAID</a:t>
            </a:r>
            <a:r>
              <a:rPr lang="en-US" sz="3200" dirty="0" smtClean="0"/>
              <a:t>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Stimulating hepatic microsomal catabolism of warfarin</a:t>
            </a:r>
            <a:r>
              <a:rPr lang="en-US" sz="3200" dirty="0" smtClean="0"/>
              <a:t> (</a:t>
            </a:r>
            <a:r>
              <a:rPr lang="en-US" sz="3200" dirty="0" err="1" smtClean="0"/>
              <a:t>Barbiturates,rifampicin,carbamazepine</a:t>
            </a:r>
            <a:r>
              <a:rPr lang="en-US" sz="3200" dirty="0" smtClean="0"/>
              <a:t>).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Displacing warfarin from protein binding </a:t>
            </a:r>
            <a:r>
              <a:rPr lang="en-US" sz="3200" dirty="0" smtClean="0"/>
              <a:t>(</a:t>
            </a:r>
            <a:r>
              <a:rPr lang="en-US" sz="3200" dirty="0" err="1" smtClean="0"/>
              <a:t>Sulfonamides,phenylbutazone,chlorpropamide</a:t>
            </a:r>
            <a:r>
              <a:rPr lang="en-US" sz="3200" dirty="0" smtClean="0"/>
              <a:t> </a:t>
            </a:r>
            <a:r>
              <a:rPr lang="en-US" sz="3200" dirty="0" err="1" smtClean="0"/>
              <a:t>etc</a:t>
            </a:r>
            <a:r>
              <a:rPr lang="en-US" sz="3200" dirty="0" smtClean="0"/>
              <a:t>)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Inhibiting metabolic clearance of warfarin </a:t>
            </a:r>
            <a:r>
              <a:rPr lang="en-US" sz="3200" dirty="0" smtClean="0"/>
              <a:t>(</a:t>
            </a:r>
            <a:r>
              <a:rPr lang="en-US" sz="3200" dirty="0" err="1" smtClean="0"/>
              <a:t>cimetidine,omeprazole,amiodarone</a:t>
            </a:r>
            <a:r>
              <a:rPr lang="en-US" sz="3200" dirty="0" smtClean="0"/>
              <a:t>)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562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err="1" smtClean="0">
                <a:solidFill>
                  <a:schemeClr val="tx1"/>
                </a:solidFill>
                <a:latin typeface="+mn-lt"/>
              </a:rPr>
              <a:t>Indandione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smtClean="0">
                <a:solidFill>
                  <a:schemeClr val="tx1"/>
                </a:solidFill>
                <a:latin typeface="+mn-lt"/>
              </a:rPr>
              <a:t>derivatives</a:t>
            </a:r>
            <a:r>
              <a:rPr lang="en-US" sz="3200" b="1" u="sng" dirty="0" smtClean="0">
                <a:solidFill>
                  <a:schemeClr val="tx1"/>
                </a:solidFill>
              </a:rPr>
              <a:t>:</a:t>
            </a:r>
            <a:endParaRPr lang="en-IN" sz="3200" b="1" u="sng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37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8003232" cy="54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These examples are PHENINDIONE,ANISINODIONE.</a:t>
            </a:r>
          </a:p>
          <a:p>
            <a:r>
              <a:rPr lang="en-US" dirty="0" smtClean="0"/>
              <a:t>Anticoagulant activity is similar to </a:t>
            </a:r>
            <a:r>
              <a:rPr lang="en-US" dirty="0" err="1" smtClean="0"/>
              <a:t>coumarin</a:t>
            </a:r>
            <a:r>
              <a:rPr lang="en-US" dirty="0" smtClean="0"/>
              <a:t> compounds.</a:t>
            </a:r>
          </a:p>
          <a:p>
            <a:r>
              <a:rPr lang="en-US" dirty="0" smtClean="0"/>
              <a:t>They are now OBSOLETE because of toxicity.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IN VITRO ANTICOAGULANTS</a:t>
            </a:r>
          </a:p>
          <a:p>
            <a:pPr marL="0" indent="0">
              <a:buNone/>
            </a:pPr>
            <a:r>
              <a:rPr lang="en-US" b="1" dirty="0" smtClean="0"/>
              <a:t>Physical methods: </a:t>
            </a:r>
          </a:p>
          <a:p>
            <a:r>
              <a:rPr lang="en-US" dirty="0" smtClean="0"/>
              <a:t>By cooling the blood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Paraffin,collodion</a:t>
            </a:r>
            <a:r>
              <a:rPr lang="en-US" dirty="0" smtClean="0"/>
              <a:t> or silicone coated Pan for collection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Calcium </a:t>
            </a:r>
            <a:r>
              <a:rPr lang="en-US" b="1" dirty="0" err="1" smtClean="0"/>
              <a:t>complexing</a:t>
            </a:r>
            <a:r>
              <a:rPr lang="en-US" b="1" dirty="0" smtClean="0"/>
              <a:t> agents: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Oxalates and Citrates:</a:t>
            </a:r>
            <a:r>
              <a:rPr lang="en-US" dirty="0" smtClean="0"/>
              <a:t> Potassium oxalate precipitate serum calcium as calcium oxalate and form calcium sodium citrate.</a:t>
            </a:r>
          </a:p>
          <a:p>
            <a:pPr marL="0" indent="0">
              <a:buNone/>
            </a:pPr>
            <a:r>
              <a:rPr lang="en-US" dirty="0" smtClean="0"/>
              <a:t>The anticoagulant solution (B.P) contains 2.5 % sodium citrate in 0.9% saline.</a:t>
            </a:r>
          </a:p>
          <a:p>
            <a:pPr marL="0" indent="0">
              <a:buNone/>
            </a:pPr>
            <a:r>
              <a:rPr lang="en-US" dirty="0" smtClean="0"/>
              <a:t>Potassium oxalate produces convulsions hence not used in vivo.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0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38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EDTA: (Ethylene di amine tetra acetic acid)</a:t>
            </a:r>
          </a:p>
          <a:p>
            <a:r>
              <a:rPr lang="en-US" dirty="0" smtClean="0"/>
              <a:t>Chelating agent having greater affinity for calcium.</a:t>
            </a:r>
          </a:p>
          <a:p>
            <a:r>
              <a:rPr lang="en-US" dirty="0" smtClean="0"/>
              <a:t>Its sodium salt is used.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Heparin:</a:t>
            </a:r>
            <a:r>
              <a:rPr lang="en-US" b="1" dirty="0" smtClean="0"/>
              <a:t> </a:t>
            </a:r>
            <a:r>
              <a:rPr lang="en-US" dirty="0" smtClean="0"/>
              <a:t>Discussed earlier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5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Thrombolytics</a:t>
            </a:r>
            <a:r>
              <a:rPr lang="en-US" dirty="0" smtClean="0"/>
              <a:t> or </a:t>
            </a:r>
            <a:r>
              <a:rPr lang="en-US" dirty="0" err="1" smtClean="0"/>
              <a:t>Fibrinolytics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961182"/>
          </a:xfrm>
        </p:spPr>
        <p:txBody>
          <a:bodyPr>
            <a:norm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tx1"/>
                </a:solidFill>
              </a:rPr>
              <a:t>Streptokinase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tx1"/>
                </a:solidFill>
              </a:rPr>
              <a:t>Recombinant tissue type plasminogen activator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b="1" dirty="0" err="1" smtClean="0">
                <a:solidFill>
                  <a:schemeClr val="tx1"/>
                </a:solidFill>
              </a:rPr>
              <a:t>Urokinase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US" b="1" dirty="0" err="1" smtClean="0">
                <a:solidFill>
                  <a:schemeClr val="tx1"/>
                </a:solidFill>
              </a:rPr>
              <a:t>Acylated</a:t>
            </a:r>
            <a:r>
              <a:rPr lang="en-US" b="1" dirty="0" smtClean="0">
                <a:solidFill>
                  <a:schemeClr val="tx1"/>
                </a:solidFill>
              </a:rPr>
              <a:t> plasminogen-streptokinase activator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0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</a:t>
            </a:r>
            <a:r>
              <a:rPr lang="en-US" dirty="0" smtClean="0"/>
              <a:t>. </a:t>
            </a:r>
            <a:r>
              <a:rPr lang="en-US" sz="3600" b="1" dirty="0" smtClean="0"/>
              <a:t>Agents </a:t>
            </a:r>
            <a:r>
              <a:rPr lang="en-US" sz="3600" b="1" dirty="0"/>
              <a:t>acting locally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    a. Thrombin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: bovine/human plasma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Properties</a:t>
            </a:r>
            <a:r>
              <a:rPr lang="en-US" dirty="0" smtClean="0"/>
              <a:t>: stable as dry powder, stored between 2 to 8 C.</a:t>
            </a:r>
          </a:p>
          <a:p>
            <a:pPr marL="320040" lvl="1" indent="0">
              <a:buNone/>
            </a:pPr>
            <a:r>
              <a:rPr lang="en-US" dirty="0" smtClean="0"/>
              <a:t>Inactive below pH 5.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Uses</a:t>
            </a:r>
            <a:r>
              <a:rPr lang="en-US" dirty="0" smtClean="0"/>
              <a:t>: restricted to local application in oozing of blood.</a:t>
            </a:r>
          </a:p>
          <a:p>
            <a:pPr marL="320040" lvl="1" indent="0">
              <a:buNone/>
            </a:pPr>
            <a:r>
              <a:rPr lang="en-US" b="1" dirty="0"/>
              <a:t>b</a:t>
            </a:r>
            <a:r>
              <a:rPr lang="en-US" b="1" dirty="0" smtClean="0"/>
              <a:t>. </a:t>
            </a:r>
            <a:r>
              <a:rPr lang="en-US" b="1" dirty="0" err="1" smtClean="0"/>
              <a:t>Thromboplastin</a:t>
            </a:r>
            <a:r>
              <a:rPr lang="en-US" dirty="0" smtClean="0"/>
              <a:t>: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: Prepared from acetone extracts of brain/lung tissue of killed rabbits.</a:t>
            </a:r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: To </a:t>
            </a:r>
            <a:r>
              <a:rPr lang="en-US" dirty="0" err="1" smtClean="0"/>
              <a:t>dertermine</a:t>
            </a:r>
            <a:r>
              <a:rPr lang="en-US" dirty="0" smtClean="0"/>
              <a:t> </a:t>
            </a:r>
            <a:r>
              <a:rPr lang="en-US" dirty="0" err="1" smtClean="0"/>
              <a:t>prothombin</a:t>
            </a:r>
            <a:r>
              <a:rPr lang="en-US" dirty="0" smtClean="0"/>
              <a:t> time 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smtClean="0"/>
              <a:t>As a local </a:t>
            </a:r>
            <a:r>
              <a:rPr lang="en-US" dirty="0" err="1" smtClean="0"/>
              <a:t>haemostatic</a:t>
            </a:r>
            <a:r>
              <a:rPr lang="en-US" dirty="0" smtClean="0"/>
              <a:t> in surgery.</a:t>
            </a:r>
            <a:endParaRPr lang="en-IN" dirty="0" smtClean="0"/>
          </a:p>
          <a:p>
            <a:pPr marL="32004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9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Mechanism of Fibrinolysis: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40</a:t>
            </a:fld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thrombolytic agents are directly or indirectly plasminogen activator.</a:t>
            </a:r>
            <a:endParaRPr lang="en-IN" dirty="0"/>
          </a:p>
        </p:txBody>
      </p:sp>
      <p:pic>
        <p:nvPicPr>
          <p:cNvPr id="7" name="Picture 3" descr="C:\Users\admin\Desktop\360px-Fibrino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752528" cy="2982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4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41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352928" cy="6048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Fibrin specific thrombolytic agents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Alte</a:t>
            </a:r>
            <a:r>
              <a:rPr lang="en-US" dirty="0" err="1" smtClean="0">
                <a:solidFill>
                  <a:srgbClr val="FF0000"/>
                </a:solidFill>
              </a:rPr>
              <a:t>plase</a:t>
            </a:r>
            <a:r>
              <a:rPr lang="en-US" dirty="0" err="1" smtClean="0"/>
              <a:t>,Rete</a:t>
            </a:r>
            <a:r>
              <a:rPr lang="en-US" dirty="0" err="1" smtClean="0">
                <a:solidFill>
                  <a:srgbClr val="FF0000"/>
                </a:solidFill>
              </a:rPr>
              <a:t>plase</a:t>
            </a:r>
            <a:r>
              <a:rPr lang="en-US" dirty="0" err="1" smtClean="0"/>
              <a:t>,Tenecte</a:t>
            </a:r>
            <a:r>
              <a:rPr lang="en-US" dirty="0" err="1" smtClean="0">
                <a:solidFill>
                  <a:srgbClr val="FF0000"/>
                </a:solidFill>
              </a:rPr>
              <a:t>plase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Fibrin non-specific thrombolytic agents</a:t>
            </a:r>
          </a:p>
          <a:p>
            <a:pPr marL="0" indent="0">
              <a:buNone/>
            </a:pPr>
            <a:r>
              <a:rPr lang="en-US" dirty="0" smtClean="0"/>
              <a:t>	Streptokinase, </a:t>
            </a:r>
            <a:r>
              <a:rPr lang="en-US" dirty="0" err="1" smtClean="0"/>
              <a:t>Anistre</a:t>
            </a:r>
            <a:r>
              <a:rPr lang="en-US" dirty="0" err="1" smtClean="0">
                <a:solidFill>
                  <a:srgbClr val="FF0000"/>
                </a:solidFill>
              </a:rPr>
              <a:t>plase</a:t>
            </a:r>
            <a:r>
              <a:rPr lang="en-US" dirty="0" smtClean="0"/>
              <a:t>, </a:t>
            </a:r>
            <a:r>
              <a:rPr lang="en-US" dirty="0" err="1" smtClean="0"/>
              <a:t>Urokinase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All are directly </a:t>
            </a:r>
            <a:r>
              <a:rPr lang="en-US" dirty="0" smtClean="0"/>
              <a:t>acting thrombolytic agent except </a:t>
            </a:r>
            <a:r>
              <a:rPr lang="en-US" dirty="0" err="1" smtClean="0"/>
              <a:t>Steptokinase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Pharmacokinetic </a:t>
            </a:r>
            <a:r>
              <a:rPr lang="en-US" dirty="0" err="1" smtClean="0">
                <a:solidFill>
                  <a:srgbClr val="0070C0"/>
                </a:solidFill>
              </a:rPr>
              <a:t>profile,patients</a:t>
            </a:r>
            <a:r>
              <a:rPr lang="en-US" dirty="0" smtClean="0">
                <a:solidFill>
                  <a:srgbClr val="0070C0"/>
                </a:solidFill>
              </a:rPr>
              <a:t> tolerance and disease state will be consider to select the thrombolytic agent.</a:t>
            </a:r>
          </a:p>
          <a:p>
            <a:pPr marL="0" indent="0">
              <a:buNone/>
            </a:pPr>
            <a:r>
              <a:rPr lang="en-US" b="1" dirty="0" smtClean="0"/>
              <a:t>Streptokinase: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Obtained from </a:t>
            </a:r>
            <a:r>
              <a:rPr lang="en-US" i="1" u="sng" dirty="0" smtClean="0"/>
              <a:t>Beta </a:t>
            </a:r>
            <a:r>
              <a:rPr lang="en-US" i="1" u="sng" dirty="0" err="1" smtClean="0"/>
              <a:t>haemolytic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Steptococci</a:t>
            </a:r>
            <a:r>
              <a:rPr lang="en-US" i="1" u="sng" dirty="0" smtClean="0"/>
              <a:t> group C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is inactive as such: BUT when combines with </a:t>
            </a:r>
            <a:r>
              <a:rPr lang="en-US" dirty="0" err="1" smtClean="0"/>
              <a:t>plasminogen,the</a:t>
            </a:r>
            <a:r>
              <a:rPr lang="en-US" dirty="0" smtClean="0"/>
              <a:t> </a:t>
            </a:r>
            <a:r>
              <a:rPr lang="en-US" dirty="0" err="1" smtClean="0"/>
              <a:t>plaminogien</a:t>
            </a:r>
            <a:r>
              <a:rPr lang="en-US" dirty="0" smtClean="0"/>
              <a:t>-STC complex is ACTIVE.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Causes conversion of plasminogen to plasmin.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Antistreptococcal</a:t>
            </a:r>
            <a:r>
              <a:rPr lang="en-US" dirty="0" smtClean="0"/>
              <a:t> antibodies of past infection inactivate it.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may cause hypersensitivity reactions and anaphylaxis.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Fever,hypotension</a:t>
            </a:r>
            <a:r>
              <a:rPr lang="en-US" dirty="0" smtClean="0"/>
              <a:t> and arrhythmias are reported.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Used in DVT, due to availability of other </a:t>
            </a:r>
            <a:r>
              <a:rPr lang="en-US" dirty="0" err="1" smtClean="0"/>
              <a:t>fibrinolytics</a:t>
            </a:r>
            <a:r>
              <a:rPr lang="en-US" dirty="0" smtClean="0"/>
              <a:t> it is not used in developed countries.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Being least expensive still widely used in developing countries.</a:t>
            </a:r>
          </a:p>
        </p:txBody>
      </p:sp>
    </p:spTree>
    <p:extLst>
      <p:ext uri="{BB962C8B-B14F-4D97-AF65-F5344CB8AC3E}">
        <p14:creationId xmlns:p14="http://schemas.microsoft.com/office/powerpoint/2010/main" val="29922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Urokinase</a:t>
            </a:r>
            <a:r>
              <a:rPr lang="en-US" b="1" dirty="0" smtClean="0"/>
              <a:t>: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42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8075240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Obtained from human urine.</a:t>
            </a:r>
          </a:p>
          <a:p>
            <a:r>
              <a:rPr lang="en-US" dirty="0" smtClean="0"/>
              <a:t>Now obtained from cultured human renal cells</a:t>
            </a:r>
          </a:p>
          <a:p>
            <a:r>
              <a:rPr lang="en-US" dirty="0" smtClean="0"/>
              <a:t>Potent direct plasminogen activator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non-</a:t>
            </a:r>
            <a:r>
              <a:rPr lang="en-US" dirty="0" err="1" smtClean="0">
                <a:solidFill>
                  <a:srgbClr val="FF0000"/>
                </a:solidFill>
              </a:rPr>
              <a:t>antigenic,non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pyrogenic,non</a:t>
            </a:r>
            <a:r>
              <a:rPr lang="en-US" dirty="0" smtClean="0">
                <a:solidFill>
                  <a:srgbClr val="FF0000"/>
                </a:solidFill>
              </a:rPr>
              <a:t> -allergic. (differ from STK).</a:t>
            </a:r>
          </a:p>
          <a:p>
            <a:r>
              <a:rPr lang="en-US" dirty="0" smtClean="0"/>
              <a:t>Lacks fibrin specificity and very expensive.</a:t>
            </a:r>
          </a:p>
          <a:p>
            <a:r>
              <a:rPr lang="en-US" dirty="0" smtClean="0"/>
              <a:t>Its use is followed by heparin and latter oral anticoagulants.</a:t>
            </a:r>
          </a:p>
          <a:p>
            <a:r>
              <a:rPr lang="en-US" dirty="0" smtClean="0"/>
              <a:t>Used to </a:t>
            </a:r>
            <a:r>
              <a:rPr lang="en-US" b="1" dirty="0" smtClean="0"/>
              <a:t>lyse</a:t>
            </a:r>
            <a:r>
              <a:rPr lang="en-US" dirty="0" smtClean="0"/>
              <a:t> fibrin or blood deposit in anterior chamber of eye.</a:t>
            </a:r>
          </a:p>
          <a:p>
            <a:r>
              <a:rPr lang="en-US" dirty="0" smtClean="0"/>
              <a:t>Used in patient in whom STK has been used for an earlier episodes.</a:t>
            </a:r>
          </a:p>
          <a:p>
            <a:r>
              <a:rPr lang="en-US" dirty="0" smtClean="0"/>
              <a:t>Limited use because of availability of newer </a:t>
            </a:r>
            <a:r>
              <a:rPr lang="en-US" dirty="0" err="1" smtClean="0"/>
              <a:t>fibrinolytics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36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61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c. Fibrin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Source: obtained from human plasma</a:t>
            </a:r>
          </a:p>
          <a:p>
            <a:pPr marL="0" indent="0">
              <a:buNone/>
            </a:pPr>
            <a:r>
              <a:rPr lang="en-US" dirty="0" smtClean="0"/>
              <a:t>Uses: </a:t>
            </a:r>
          </a:p>
          <a:p>
            <a:pPr marL="0" indent="0">
              <a:buNone/>
            </a:pPr>
            <a:r>
              <a:rPr lang="en-US" dirty="0" smtClean="0"/>
              <a:t>It is used in dehydrated form as sheet to cover bleeding surface.</a:t>
            </a:r>
          </a:p>
          <a:p>
            <a:pPr marL="0" indent="0">
              <a:buNone/>
            </a:pPr>
            <a:r>
              <a:rPr lang="en-US" dirty="0" smtClean="0"/>
              <a:t>Used in combination with thrombin to hold it over bleeding area.</a:t>
            </a:r>
          </a:p>
          <a:p>
            <a:pPr marL="0" indent="0">
              <a:buNone/>
            </a:pPr>
            <a:r>
              <a:rPr lang="en-US" b="1" dirty="0" err="1" smtClean="0"/>
              <a:t>d.Gel</a:t>
            </a:r>
            <a:r>
              <a:rPr lang="en-US" b="1" dirty="0" smtClean="0"/>
              <a:t> foam :</a:t>
            </a:r>
          </a:p>
          <a:p>
            <a:pPr marL="0" indent="0">
              <a:buNone/>
            </a:pPr>
            <a:r>
              <a:rPr lang="en-US" dirty="0" smtClean="0"/>
              <a:t>It is porous, pressed form of gelatin sponge</a:t>
            </a:r>
          </a:p>
          <a:p>
            <a:pPr marL="0" indent="0">
              <a:buNone/>
            </a:pPr>
            <a:r>
              <a:rPr lang="en-US" dirty="0" smtClean="0"/>
              <a:t>Used in conjunction with thrombin to control oozing of blood.</a:t>
            </a:r>
          </a:p>
          <a:p>
            <a:pPr marL="0" indent="0">
              <a:buNone/>
            </a:pPr>
            <a:r>
              <a:rPr lang="en-US" dirty="0" smtClean="0"/>
              <a:t>Completely absorbed  may be left in place after suturing of wounds.</a:t>
            </a:r>
          </a:p>
          <a:p>
            <a:pPr marL="0" indent="0">
              <a:buNone/>
            </a:pPr>
            <a:r>
              <a:rPr lang="en-US" dirty="0" smtClean="0"/>
              <a:t>Available as </a:t>
            </a:r>
            <a:r>
              <a:rPr lang="en-US" dirty="0" err="1" smtClean="0"/>
              <a:t>cones,packs</a:t>
            </a:r>
            <a:r>
              <a:rPr lang="en-US" dirty="0" smtClean="0"/>
              <a:t>, sponges and powders.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5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35280" cy="5687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e. Oxidized cellulose: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surgical gauze treated with nitrogen dioxide.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promote clotting by a reaction between </a:t>
            </a:r>
            <a:r>
              <a:rPr lang="en-US" dirty="0" err="1" smtClean="0"/>
              <a:t>haemoglobulin</a:t>
            </a:r>
            <a:r>
              <a:rPr lang="en-US" dirty="0" smtClean="0"/>
              <a:t> and cellulosic acid.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becomes sticky when mixed with tissue juice and exert its </a:t>
            </a:r>
            <a:r>
              <a:rPr lang="en-US" dirty="0" err="1" smtClean="0"/>
              <a:t>haemostatic</a:t>
            </a:r>
            <a:r>
              <a:rPr lang="en-US" dirty="0" smtClean="0"/>
              <a:t> action.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Absorbed within 2 to 10 days interfere with bone regeneration.</a:t>
            </a:r>
          </a:p>
          <a:p>
            <a:pPr marL="0" indent="0">
              <a:buNone/>
            </a:pPr>
            <a:r>
              <a:rPr lang="en-US" b="1" dirty="0" smtClean="0"/>
              <a:t>f. </a:t>
            </a:r>
            <a:r>
              <a:rPr lang="en-US" b="1" dirty="0" err="1" smtClean="0"/>
              <a:t>Microfibrillar</a:t>
            </a:r>
            <a:r>
              <a:rPr lang="en-US" b="1" dirty="0" smtClean="0"/>
              <a:t> collagen: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Source: Prepared from bovine collagen.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Use: when applied to bleeding surface ,attracts platelets to form plug followed by natural clot.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Used in capillary bleeding.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is non allergic but can promote local infection and abscess formation.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is inactivated by autoclaving and hence should not be sterilized.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19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Transfusional agents: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Human </a:t>
            </a:r>
            <a:r>
              <a:rPr lang="en-US" b="1" dirty="0" err="1" smtClean="0">
                <a:solidFill>
                  <a:srgbClr val="FF0000"/>
                </a:solidFill>
              </a:rPr>
              <a:t>fibrinogn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Anti </a:t>
            </a:r>
            <a:r>
              <a:rPr lang="en-US" b="1" dirty="0" err="1" smtClean="0">
                <a:solidFill>
                  <a:srgbClr val="FF0000"/>
                </a:solidFill>
              </a:rPr>
              <a:t>haemophilic</a:t>
            </a:r>
            <a:r>
              <a:rPr lang="en-US" b="1" dirty="0" smtClean="0">
                <a:solidFill>
                  <a:srgbClr val="FF0000"/>
                </a:solidFill>
              </a:rPr>
              <a:t> globulin</a:t>
            </a:r>
          </a:p>
          <a:p>
            <a:pPr marL="457200" indent="-457200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Plasma or blood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52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+mn-lt"/>
              </a:rPr>
              <a:t>a. Human fibrinogen:</a:t>
            </a:r>
            <a:endParaRPr lang="en-IN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4976" cy="59766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Source: Human plasma</a:t>
            </a:r>
          </a:p>
          <a:p>
            <a:r>
              <a:rPr lang="en-US" dirty="0" smtClean="0"/>
              <a:t>It is used for restoring normal fibrinogen levels in </a:t>
            </a:r>
            <a:r>
              <a:rPr lang="en-US" dirty="0" err="1" smtClean="0"/>
              <a:t>haemorrhagic</a:t>
            </a:r>
            <a:r>
              <a:rPr lang="en-US" dirty="0" smtClean="0"/>
              <a:t> complications caused by acute </a:t>
            </a:r>
            <a:r>
              <a:rPr lang="en-US" dirty="0" err="1" smtClean="0">
                <a:solidFill>
                  <a:srgbClr val="FF0000"/>
                </a:solidFill>
              </a:rPr>
              <a:t>afibrinogenemia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Fibrinogen and thrombin may be employed together for local </a:t>
            </a:r>
            <a:r>
              <a:rPr lang="en-US" dirty="0" err="1" smtClean="0"/>
              <a:t>haemostasis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2800" b="1" u="sng" dirty="0" smtClean="0"/>
              <a:t>b. </a:t>
            </a:r>
            <a:r>
              <a:rPr lang="en-US" sz="2800" b="1" u="sng" dirty="0" err="1" smtClean="0"/>
              <a:t>Antihaemophilic</a:t>
            </a:r>
            <a:r>
              <a:rPr lang="en-US" sz="2800" b="1" u="sng" dirty="0" smtClean="0"/>
              <a:t> globulin (AHG)</a:t>
            </a:r>
          </a:p>
          <a:p>
            <a:pPr marL="0" indent="0">
              <a:buNone/>
            </a:pPr>
            <a:r>
              <a:rPr lang="en-US" sz="2400" dirty="0" err="1" smtClean="0"/>
              <a:t>Haemophilia</a:t>
            </a:r>
            <a:r>
              <a:rPr lang="en-US" sz="2400" dirty="0" smtClean="0"/>
              <a:t> A and B (Christmas disease) are two commonest hereditary </a:t>
            </a:r>
            <a:r>
              <a:rPr lang="en-US" sz="2400" dirty="0" err="1" smtClean="0"/>
              <a:t>haemorrhagic</a:t>
            </a:r>
            <a:r>
              <a:rPr lang="en-US" sz="2400" dirty="0" smtClean="0"/>
              <a:t> states. Due to deficiency of specific clotting factor VIII and IX respectively.</a:t>
            </a:r>
          </a:p>
          <a:p>
            <a:pPr marL="0" indent="0">
              <a:buNone/>
            </a:pPr>
            <a:r>
              <a:rPr lang="en-US" sz="2400" dirty="0" err="1" smtClean="0"/>
              <a:t>Antihemophilic</a:t>
            </a:r>
            <a:r>
              <a:rPr lang="en-US" sz="2400" dirty="0" smtClean="0"/>
              <a:t> globulin or concentrate factor VIII is highly effective in treatment of hemophilia A.</a:t>
            </a:r>
          </a:p>
          <a:p>
            <a:pPr marL="0" indent="0">
              <a:buNone/>
            </a:pPr>
            <a:r>
              <a:rPr lang="en-US" sz="2400" dirty="0" smtClean="0"/>
              <a:t>It is now prepared by DNA recombinant technique.</a:t>
            </a:r>
          </a:p>
          <a:p>
            <a:pPr marL="0" indent="0">
              <a:buNone/>
            </a:pPr>
            <a:r>
              <a:rPr lang="en-US" sz="2400" dirty="0" smtClean="0"/>
              <a:t>Half life is 12 hours.</a:t>
            </a:r>
          </a:p>
          <a:p>
            <a:pPr marL="0" indent="0">
              <a:buNone/>
            </a:pPr>
            <a:r>
              <a:rPr lang="en-US" sz="2400" dirty="0" err="1" smtClean="0"/>
              <a:t>Desmopressin</a:t>
            </a:r>
            <a:r>
              <a:rPr lang="en-US" sz="2400" dirty="0"/>
              <a:t> </a:t>
            </a:r>
            <a:r>
              <a:rPr lang="en-US" sz="2400" dirty="0" smtClean="0"/>
              <a:t>increases AHG blood level by increasing its release.</a:t>
            </a:r>
          </a:p>
          <a:p>
            <a:pPr marL="0" indent="0">
              <a:buNone/>
            </a:pPr>
            <a:r>
              <a:rPr lang="en-US" sz="2400" dirty="0" smtClean="0"/>
              <a:t>Are very expensive and may be associated with greater risk of inducing </a:t>
            </a:r>
            <a:r>
              <a:rPr lang="en-US" sz="2400" dirty="0" err="1" smtClean="0"/>
              <a:t>IgG</a:t>
            </a:r>
            <a:r>
              <a:rPr lang="en-US" sz="2400" dirty="0" smtClean="0"/>
              <a:t> antibodies to factor VIII.</a:t>
            </a:r>
          </a:p>
          <a:p>
            <a:pPr marL="0" indent="0">
              <a:buNone/>
            </a:pPr>
            <a:r>
              <a:rPr lang="en-US" sz="2400" dirty="0" smtClean="0"/>
              <a:t>Probably act locally at the site of tissue injury.</a:t>
            </a:r>
          </a:p>
          <a:p>
            <a:pPr marL="0" indent="0">
              <a:buNone/>
            </a:pPr>
            <a:r>
              <a:rPr lang="en-US" sz="2400" dirty="0" smtClean="0"/>
              <a:t>Treatment should be guided by the physician experienced in the case of hemophilia.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8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543128"/>
          </a:xfrm>
        </p:spPr>
        <p:txBody>
          <a:bodyPr/>
          <a:lstStyle/>
          <a:p>
            <a:r>
              <a:rPr lang="en-US" dirty="0" smtClean="0"/>
              <a:t>Christmas disease: fresh or stored plasma infusion is indicated to replenish the factor IX which is stable on storage.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 smtClean="0"/>
              <a:t>c. Plasma or Blood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Fresh frozen plasma is used  in coagulation disorders as it provides all clotting factors.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Concentrated of factor VIII or preparation containing factors II,VII,IX,X are also available for specific deficiencies.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Whole blood transfusion is not preferable as it carries risk of transfusion reactions.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19BE-BE70-4DF5-8842-26D0FB64434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9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899</TotalTime>
  <Words>2635</Words>
  <Application>Microsoft Office PowerPoint</Application>
  <PresentationFormat>On-screen Show (4:3)</PresentationFormat>
  <Paragraphs>415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Equity</vt:lpstr>
      <vt:lpstr>COAGULANT AND ANTICOAGULANTS</vt:lpstr>
      <vt:lpstr>Learning outcomes </vt:lpstr>
      <vt:lpstr>Classification of Coagulants</vt:lpstr>
      <vt:lpstr>1. Agents acting locally </vt:lpstr>
      <vt:lpstr>PowerPoint Presentation</vt:lpstr>
      <vt:lpstr>PowerPoint Presentation</vt:lpstr>
      <vt:lpstr>2. Transfusional agents:</vt:lpstr>
      <vt:lpstr>a. Human fibrinogen:</vt:lpstr>
      <vt:lpstr>PowerPoint Presentation</vt:lpstr>
      <vt:lpstr>3. Non-Transfusional agents:</vt:lpstr>
      <vt:lpstr>a. Vitamin K:</vt:lpstr>
      <vt:lpstr>PowerPoint Presentation</vt:lpstr>
      <vt:lpstr>Therapeutic uses:</vt:lpstr>
      <vt:lpstr>b. Epsilon amino caproic acid</vt:lpstr>
      <vt:lpstr>ADME:</vt:lpstr>
      <vt:lpstr>Therapeutic uses:</vt:lpstr>
      <vt:lpstr>c. Tranexamic acid (TA):</vt:lpstr>
      <vt:lpstr>e. Aprotinin:</vt:lpstr>
      <vt:lpstr>f. Desmopressin:</vt:lpstr>
      <vt:lpstr>g.Conjugated estrogen:</vt:lpstr>
      <vt:lpstr>ANTICOAGULANTS</vt:lpstr>
      <vt:lpstr>A. Parenteral anticoagulants (Fast acting):       Heparin</vt:lpstr>
      <vt:lpstr>Pharmacology of heparin:</vt:lpstr>
      <vt:lpstr>PowerPoint Presentation</vt:lpstr>
      <vt:lpstr>ADME: </vt:lpstr>
      <vt:lpstr>Low molecular weight heparins</vt:lpstr>
      <vt:lpstr>PowerPoint Presentation</vt:lpstr>
      <vt:lpstr>Heparin antagonist:</vt:lpstr>
      <vt:lpstr>Other Factor Xa inhibitors: Rivaroxaban:</vt:lpstr>
      <vt:lpstr>Hirudine (Direct acting thrombin inhibitor)</vt:lpstr>
      <vt:lpstr>PowerPoint Presentation</vt:lpstr>
      <vt:lpstr>Human antithrombin concentrate: </vt:lpstr>
      <vt:lpstr>ADME</vt:lpstr>
      <vt:lpstr>Warfarin sodium: </vt:lpstr>
      <vt:lpstr>Mechanism of action: Warfarin</vt:lpstr>
      <vt:lpstr>Drug interactions:</vt:lpstr>
      <vt:lpstr>Indandione derivatives:</vt:lpstr>
      <vt:lpstr>PowerPoint Presentation</vt:lpstr>
      <vt:lpstr>Thrombolytics or Fibrinolytics</vt:lpstr>
      <vt:lpstr>Mechanism of Fibrinolysis:</vt:lpstr>
      <vt:lpstr>PowerPoint Presentation</vt:lpstr>
      <vt:lpstr>Urokinase: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COAGULANT AND ANTICOAGULANTS</dc:title>
  <dc:creator>admin</dc:creator>
  <cp:lastModifiedBy>admin</cp:lastModifiedBy>
  <cp:revision>78</cp:revision>
  <dcterms:created xsi:type="dcterms:W3CDTF">2015-09-14T09:15:51Z</dcterms:created>
  <dcterms:modified xsi:type="dcterms:W3CDTF">2015-09-23T08:32:32Z</dcterms:modified>
</cp:coreProperties>
</file>