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6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3" r:id="rId24"/>
    <p:sldId id="278" r:id="rId25"/>
    <p:sldId id="279" r:id="rId26"/>
    <p:sldId id="280" r:id="rId27"/>
    <p:sldId id="281" r:id="rId28"/>
    <p:sldId id="282" r:id="rId29"/>
    <p:sldId id="283" r:id="rId30"/>
    <p:sldId id="286" r:id="rId31"/>
    <p:sldId id="284" r:id="rId32"/>
    <p:sldId id="285" r:id="rId33"/>
    <p:sldId id="287" r:id="rId34"/>
    <p:sldId id="288" r:id="rId35"/>
    <p:sldId id="289" r:id="rId36"/>
    <p:sldId id="258" r:id="rId37"/>
    <p:sldId id="290" r:id="rId38"/>
    <p:sldId id="291" r:id="rId39"/>
    <p:sldId id="302" r:id="rId40"/>
    <p:sldId id="292" r:id="rId41"/>
    <p:sldId id="293" r:id="rId42"/>
    <p:sldId id="295" r:id="rId43"/>
    <p:sldId id="296" r:id="rId44"/>
    <p:sldId id="297" r:id="rId45"/>
    <p:sldId id="299" r:id="rId46"/>
    <p:sldId id="300" r:id="rId47"/>
    <p:sldId id="301" r:id="rId48"/>
    <p:sldId id="260" r:id="rId49"/>
    <p:sldId id="304" r:id="rId50"/>
    <p:sldId id="305" r:id="rId51"/>
    <p:sldId id="306" r:id="rId52"/>
    <p:sldId id="307" r:id="rId53"/>
    <p:sldId id="308" r:id="rId54"/>
    <p:sldId id="309" r:id="rId55"/>
    <p:sldId id="324" r:id="rId56"/>
    <p:sldId id="310" r:id="rId57"/>
    <p:sldId id="311" r:id="rId58"/>
    <p:sldId id="312" r:id="rId59"/>
    <p:sldId id="313" r:id="rId60"/>
    <p:sldId id="314" r:id="rId61"/>
    <p:sldId id="322" r:id="rId62"/>
    <p:sldId id="323" r:id="rId63"/>
    <p:sldId id="318" r:id="rId64"/>
    <p:sldId id="319" r:id="rId65"/>
    <p:sldId id="315" r:id="rId66"/>
    <p:sldId id="317" r:id="rId67"/>
    <p:sldId id="316" r:id="rId68"/>
    <p:sldId id="321" r:id="rId69"/>
    <p:sldId id="320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9" autoAdjust="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34F57-DC0C-4B33-B19F-A7258E32AD60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2211BCA-4824-4948-864E-DE85779EC8C9}">
      <dgm:prSet phldrT="[Text]"/>
      <dgm:spPr/>
      <dgm:t>
        <a:bodyPr/>
        <a:lstStyle/>
        <a:p>
          <a:r>
            <a:rPr lang="en-US" dirty="0" smtClean="0"/>
            <a:t>Heart</a:t>
          </a:r>
          <a:endParaRPr lang="en-US" dirty="0"/>
        </a:p>
      </dgm:t>
    </dgm:pt>
    <dgm:pt modelId="{D53F6FD6-9CDC-456B-A8AA-6D4FED74D19E}" type="parTrans" cxnId="{502AD4C1-16A5-4459-9157-853FADD430D6}">
      <dgm:prSet/>
      <dgm:spPr/>
      <dgm:t>
        <a:bodyPr/>
        <a:lstStyle/>
        <a:p>
          <a:endParaRPr lang="en-US"/>
        </a:p>
      </dgm:t>
    </dgm:pt>
    <dgm:pt modelId="{8EDE1AC6-DE04-4336-879D-F32B68490742}" type="sibTrans" cxnId="{502AD4C1-16A5-4459-9157-853FADD430D6}">
      <dgm:prSet/>
      <dgm:spPr/>
      <dgm:t>
        <a:bodyPr/>
        <a:lstStyle/>
        <a:p>
          <a:endParaRPr lang="en-US"/>
        </a:p>
      </dgm:t>
    </dgm:pt>
    <dgm:pt modelId="{765A4A9A-D092-49D4-A18F-B1AF2A7A5128}">
      <dgm:prSet phldrT="[Text]"/>
      <dgm:spPr/>
      <dgm:t>
        <a:bodyPr/>
        <a:lstStyle/>
        <a:p>
          <a:r>
            <a:rPr lang="en-US" dirty="0" smtClean="0"/>
            <a:t>Lungs</a:t>
          </a:r>
          <a:endParaRPr lang="en-US" dirty="0"/>
        </a:p>
      </dgm:t>
    </dgm:pt>
    <dgm:pt modelId="{A6328D2E-5EF6-4D74-8485-1E0BFA5920FF}" type="parTrans" cxnId="{5C8BCCBE-FC1B-4153-8542-8BFD2E81414A}">
      <dgm:prSet/>
      <dgm:spPr/>
      <dgm:t>
        <a:bodyPr/>
        <a:lstStyle/>
        <a:p>
          <a:endParaRPr lang="en-US"/>
        </a:p>
      </dgm:t>
    </dgm:pt>
    <dgm:pt modelId="{2D3B5CFC-B9A7-4A5A-B282-38F43ADF409E}" type="sibTrans" cxnId="{5C8BCCBE-FC1B-4153-8542-8BFD2E81414A}">
      <dgm:prSet/>
      <dgm:spPr/>
      <dgm:t>
        <a:bodyPr/>
        <a:lstStyle/>
        <a:p>
          <a:endParaRPr lang="en-US"/>
        </a:p>
      </dgm:t>
    </dgm:pt>
    <dgm:pt modelId="{D257A0AF-5116-436F-8317-9F240D6BFDBA}">
      <dgm:prSet phldrT="[Text]"/>
      <dgm:spPr/>
      <dgm:t>
        <a:bodyPr/>
        <a:lstStyle/>
        <a:p>
          <a:r>
            <a:rPr lang="en-US" dirty="0" smtClean="0"/>
            <a:t>Heart</a:t>
          </a:r>
          <a:endParaRPr lang="en-US" dirty="0"/>
        </a:p>
      </dgm:t>
    </dgm:pt>
    <dgm:pt modelId="{4C121ADA-CFB8-4939-A5B5-9B6EFE9133D4}" type="parTrans" cxnId="{01330C76-7549-44C8-A034-AB3EB0026989}">
      <dgm:prSet/>
      <dgm:spPr/>
      <dgm:t>
        <a:bodyPr/>
        <a:lstStyle/>
        <a:p>
          <a:endParaRPr lang="en-US"/>
        </a:p>
      </dgm:t>
    </dgm:pt>
    <dgm:pt modelId="{5FC53FCF-D06C-4112-B4A3-310C50F5B645}" type="sibTrans" cxnId="{01330C76-7549-44C8-A034-AB3EB0026989}">
      <dgm:prSet/>
      <dgm:spPr/>
      <dgm:t>
        <a:bodyPr/>
        <a:lstStyle/>
        <a:p>
          <a:endParaRPr lang="en-US"/>
        </a:p>
      </dgm:t>
    </dgm:pt>
    <dgm:pt modelId="{B7AB7184-CDC2-46C6-BB86-B540168B901B}">
      <dgm:prSet phldrT="[Text]"/>
      <dgm:spPr/>
      <dgm:t>
        <a:bodyPr/>
        <a:lstStyle/>
        <a:p>
          <a:r>
            <a:rPr lang="en-US" dirty="0" smtClean="0"/>
            <a:t>Body</a:t>
          </a:r>
          <a:endParaRPr lang="en-US" dirty="0"/>
        </a:p>
      </dgm:t>
    </dgm:pt>
    <dgm:pt modelId="{6B92CC7A-6148-4A00-8C5C-CB4DCD59258D}" type="parTrans" cxnId="{6F3C9272-78A8-4D4B-A973-86B2A8994051}">
      <dgm:prSet/>
      <dgm:spPr/>
      <dgm:t>
        <a:bodyPr/>
        <a:lstStyle/>
        <a:p>
          <a:endParaRPr lang="en-US"/>
        </a:p>
      </dgm:t>
    </dgm:pt>
    <dgm:pt modelId="{784AB771-0F06-4DCD-AA06-D98D6F8C1CE4}" type="sibTrans" cxnId="{6F3C9272-78A8-4D4B-A973-86B2A8994051}">
      <dgm:prSet/>
      <dgm:spPr/>
      <dgm:t>
        <a:bodyPr/>
        <a:lstStyle/>
        <a:p>
          <a:endParaRPr lang="en-US"/>
        </a:p>
      </dgm:t>
    </dgm:pt>
    <dgm:pt modelId="{5E498818-4554-4CC5-9BF3-F99E9DF230E4}" type="pres">
      <dgm:prSet presAssocID="{18F34F57-DC0C-4B33-B19F-A7258E32AD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06486F-C40F-42F9-8CD2-CEB8EBA30FC7}" type="pres">
      <dgm:prSet presAssocID="{D2211BCA-4824-4948-864E-DE85779EC8C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B6138-9BBD-4B6E-80EB-246AAD75FFDA}" type="pres">
      <dgm:prSet presAssocID="{D2211BCA-4824-4948-864E-DE85779EC8C9}" presName="spNode" presStyleCnt="0"/>
      <dgm:spPr/>
    </dgm:pt>
    <dgm:pt modelId="{80DA3050-6EF9-4782-9D03-20999FAC216D}" type="pres">
      <dgm:prSet presAssocID="{8EDE1AC6-DE04-4336-879D-F32B68490742}" presName="sibTrans" presStyleLbl="sibTrans1D1" presStyleIdx="0" presStyleCnt="4"/>
      <dgm:spPr/>
      <dgm:t>
        <a:bodyPr/>
        <a:lstStyle/>
        <a:p>
          <a:endParaRPr lang="en-US"/>
        </a:p>
      </dgm:t>
    </dgm:pt>
    <dgm:pt modelId="{6312D530-C17B-4E24-A104-05ABCBC06B8E}" type="pres">
      <dgm:prSet presAssocID="{765A4A9A-D092-49D4-A18F-B1AF2A7A512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3A89D-C105-4452-9F38-C2AFC2FD5521}" type="pres">
      <dgm:prSet presAssocID="{765A4A9A-D092-49D4-A18F-B1AF2A7A5128}" presName="spNode" presStyleCnt="0"/>
      <dgm:spPr/>
    </dgm:pt>
    <dgm:pt modelId="{2280A625-B2AE-4DE0-8009-66F0BB0F2F02}" type="pres">
      <dgm:prSet presAssocID="{2D3B5CFC-B9A7-4A5A-B282-38F43ADF409E}" presName="sibTrans" presStyleLbl="sibTrans1D1" presStyleIdx="1" presStyleCnt="4"/>
      <dgm:spPr/>
      <dgm:t>
        <a:bodyPr/>
        <a:lstStyle/>
        <a:p>
          <a:endParaRPr lang="en-US"/>
        </a:p>
      </dgm:t>
    </dgm:pt>
    <dgm:pt modelId="{46FF47CA-CDB2-4997-9BDB-B97700F8DD9D}" type="pres">
      <dgm:prSet presAssocID="{D257A0AF-5116-436F-8317-9F240D6BFDB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D02C1-37C2-46B9-8E38-3B57C416E035}" type="pres">
      <dgm:prSet presAssocID="{D257A0AF-5116-436F-8317-9F240D6BFDBA}" presName="spNode" presStyleCnt="0"/>
      <dgm:spPr/>
    </dgm:pt>
    <dgm:pt modelId="{61BDE8A0-F225-44D3-A1D7-7667D5E351A8}" type="pres">
      <dgm:prSet presAssocID="{5FC53FCF-D06C-4112-B4A3-310C50F5B64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76E7C536-16E0-498C-A575-94F3261AC96B}" type="pres">
      <dgm:prSet presAssocID="{B7AB7184-CDC2-46C6-BB86-B540168B901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4F6F3-6E0A-47CE-8154-1CAD642E1B32}" type="pres">
      <dgm:prSet presAssocID="{B7AB7184-CDC2-46C6-BB86-B540168B901B}" presName="spNode" presStyleCnt="0"/>
      <dgm:spPr/>
    </dgm:pt>
    <dgm:pt modelId="{84F3A34E-F15E-4086-BD6B-C2A3400DD40B}" type="pres">
      <dgm:prSet presAssocID="{784AB771-0F06-4DCD-AA06-D98D6F8C1CE4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63F551D9-2718-4752-BB62-E03C605FE680}" type="presOf" srcId="{18F34F57-DC0C-4B33-B19F-A7258E32AD60}" destId="{5E498818-4554-4CC5-9BF3-F99E9DF230E4}" srcOrd="0" destOrd="0" presId="urn:microsoft.com/office/officeart/2005/8/layout/cycle5"/>
    <dgm:cxn modelId="{97B33C72-4C8F-433A-89BD-44CBE009DEDE}" type="presOf" srcId="{B7AB7184-CDC2-46C6-BB86-B540168B901B}" destId="{76E7C536-16E0-498C-A575-94F3261AC96B}" srcOrd="0" destOrd="0" presId="urn:microsoft.com/office/officeart/2005/8/layout/cycle5"/>
    <dgm:cxn modelId="{6F3C9272-78A8-4D4B-A973-86B2A8994051}" srcId="{18F34F57-DC0C-4B33-B19F-A7258E32AD60}" destId="{B7AB7184-CDC2-46C6-BB86-B540168B901B}" srcOrd="3" destOrd="0" parTransId="{6B92CC7A-6148-4A00-8C5C-CB4DCD59258D}" sibTransId="{784AB771-0F06-4DCD-AA06-D98D6F8C1CE4}"/>
    <dgm:cxn modelId="{8B360480-9EBF-4180-B815-C369AB76518C}" type="presOf" srcId="{2D3B5CFC-B9A7-4A5A-B282-38F43ADF409E}" destId="{2280A625-B2AE-4DE0-8009-66F0BB0F2F02}" srcOrd="0" destOrd="0" presId="urn:microsoft.com/office/officeart/2005/8/layout/cycle5"/>
    <dgm:cxn modelId="{CF12F609-1A1E-4F11-A41C-418570E80B81}" type="presOf" srcId="{765A4A9A-D092-49D4-A18F-B1AF2A7A5128}" destId="{6312D530-C17B-4E24-A104-05ABCBC06B8E}" srcOrd="0" destOrd="0" presId="urn:microsoft.com/office/officeart/2005/8/layout/cycle5"/>
    <dgm:cxn modelId="{5ADC8AA0-0E8D-4FFA-8ACA-22CE4D4C85D1}" type="presOf" srcId="{784AB771-0F06-4DCD-AA06-D98D6F8C1CE4}" destId="{84F3A34E-F15E-4086-BD6B-C2A3400DD40B}" srcOrd="0" destOrd="0" presId="urn:microsoft.com/office/officeart/2005/8/layout/cycle5"/>
    <dgm:cxn modelId="{39F9B619-215C-434C-B85B-0BE4942CC49A}" type="presOf" srcId="{8EDE1AC6-DE04-4336-879D-F32B68490742}" destId="{80DA3050-6EF9-4782-9D03-20999FAC216D}" srcOrd="0" destOrd="0" presId="urn:microsoft.com/office/officeart/2005/8/layout/cycle5"/>
    <dgm:cxn modelId="{502AD4C1-16A5-4459-9157-853FADD430D6}" srcId="{18F34F57-DC0C-4B33-B19F-A7258E32AD60}" destId="{D2211BCA-4824-4948-864E-DE85779EC8C9}" srcOrd="0" destOrd="0" parTransId="{D53F6FD6-9CDC-456B-A8AA-6D4FED74D19E}" sibTransId="{8EDE1AC6-DE04-4336-879D-F32B68490742}"/>
    <dgm:cxn modelId="{61A34EF8-8597-470D-BF69-4113A45A030D}" type="presOf" srcId="{D2211BCA-4824-4948-864E-DE85779EC8C9}" destId="{B706486F-C40F-42F9-8CD2-CEB8EBA30FC7}" srcOrd="0" destOrd="0" presId="urn:microsoft.com/office/officeart/2005/8/layout/cycle5"/>
    <dgm:cxn modelId="{B0604D14-F15A-4DDC-AA9F-F8EC89C740C4}" type="presOf" srcId="{5FC53FCF-D06C-4112-B4A3-310C50F5B645}" destId="{61BDE8A0-F225-44D3-A1D7-7667D5E351A8}" srcOrd="0" destOrd="0" presId="urn:microsoft.com/office/officeart/2005/8/layout/cycle5"/>
    <dgm:cxn modelId="{01330C76-7549-44C8-A034-AB3EB0026989}" srcId="{18F34F57-DC0C-4B33-B19F-A7258E32AD60}" destId="{D257A0AF-5116-436F-8317-9F240D6BFDBA}" srcOrd="2" destOrd="0" parTransId="{4C121ADA-CFB8-4939-A5B5-9B6EFE9133D4}" sibTransId="{5FC53FCF-D06C-4112-B4A3-310C50F5B645}"/>
    <dgm:cxn modelId="{5C8BCCBE-FC1B-4153-8542-8BFD2E81414A}" srcId="{18F34F57-DC0C-4B33-B19F-A7258E32AD60}" destId="{765A4A9A-D092-49D4-A18F-B1AF2A7A5128}" srcOrd="1" destOrd="0" parTransId="{A6328D2E-5EF6-4D74-8485-1E0BFA5920FF}" sibTransId="{2D3B5CFC-B9A7-4A5A-B282-38F43ADF409E}"/>
    <dgm:cxn modelId="{2BF19453-C06C-48D5-8E88-924B686EFCF5}" type="presOf" srcId="{D257A0AF-5116-436F-8317-9F240D6BFDBA}" destId="{46FF47CA-CDB2-4997-9BDB-B97700F8DD9D}" srcOrd="0" destOrd="0" presId="urn:microsoft.com/office/officeart/2005/8/layout/cycle5"/>
    <dgm:cxn modelId="{9826A1F0-AC55-4BA9-A9F8-7C1B1ECE2E0C}" type="presParOf" srcId="{5E498818-4554-4CC5-9BF3-F99E9DF230E4}" destId="{B706486F-C40F-42F9-8CD2-CEB8EBA30FC7}" srcOrd="0" destOrd="0" presId="urn:microsoft.com/office/officeart/2005/8/layout/cycle5"/>
    <dgm:cxn modelId="{48768767-717E-4491-893E-82C68EF115B6}" type="presParOf" srcId="{5E498818-4554-4CC5-9BF3-F99E9DF230E4}" destId="{D53B6138-9BBD-4B6E-80EB-246AAD75FFDA}" srcOrd="1" destOrd="0" presId="urn:microsoft.com/office/officeart/2005/8/layout/cycle5"/>
    <dgm:cxn modelId="{61450DA7-E049-477E-899B-570FD0A35F53}" type="presParOf" srcId="{5E498818-4554-4CC5-9BF3-F99E9DF230E4}" destId="{80DA3050-6EF9-4782-9D03-20999FAC216D}" srcOrd="2" destOrd="0" presId="urn:microsoft.com/office/officeart/2005/8/layout/cycle5"/>
    <dgm:cxn modelId="{0B715265-E1E2-4AB3-997F-F089CF835DC5}" type="presParOf" srcId="{5E498818-4554-4CC5-9BF3-F99E9DF230E4}" destId="{6312D530-C17B-4E24-A104-05ABCBC06B8E}" srcOrd="3" destOrd="0" presId="urn:microsoft.com/office/officeart/2005/8/layout/cycle5"/>
    <dgm:cxn modelId="{B92FF80A-3AFA-4312-A45F-2BC075490ABB}" type="presParOf" srcId="{5E498818-4554-4CC5-9BF3-F99E9DF230E4}" destId="{9A93A89D-C105-4452-9F38-C2AFC2FD5521}" srcOrd="4" destOrd="0" presId="urn:microsoft.com/office/officeart/2005/8/layout/cycle5"/>
    <dgm:cxn modelId="{D5D467ED-2640-408C-9E36-92FD846EBB3C}" type="presParOf" srcId="{5E498818-4554-4CC5-9BF3-F99E9DF230E4}" destId="{2280A625-B2AE-4DE0-8009-66F0BB0F2F02}" srcOrd="5" destOrd="0" presId="urn:microsoft.com/office/officeart/2005/8/layout/cycle5"/>
    <dgm:cxn modelId="{927F675A-C0F5-415D-AB4C-B12E352A8D3C}" type="presParOf" srcId="{5E498818-4554-4CC5-9BF3-F99E9DF230E4}" destId="{46FF47CA-CDB2-4997-9BDB-B97700F8DD9D}" srcOrd="6" destOrd="0" presId="urn:microsoft.com/office/officeart/2005/8/layout/cycle5"/>
    <dgm:cxn modelId="{E073D451-B7D1-4A42-A6C8-774605E23B15}" type="presParOf" srcId="{5E498818-4554-4CC5-9BF3-F99E9DF230E4}" destId="{2D4D02C1-37C2-46B9-8E38-3B57C416E035}" srcOrd="7" destOrd="0" presId="urn:microsoft.com/office/officeart/2005/8/layout/cycle5"/>
    <dgm:cxn modelId="{A91719F7-BC05-4DC8-918A-374A33FDDE78}" type="presParOf" srcId="{5E498818-4554-4CC5-9BF3-F99E9DF230E4}" destId="{61BDE8A0-F225-44D3-A1D7-7667D5E351A8}" srcOrd="8" destOrd="0" presId="urn:microsoft.com/office/officeart/2005/8/layout/cycle5"/>
    <dgm:cxn modelId="{7092010A-CC0A-4AE8-A813-980F84E3A8D9}" type="presParOf" srcId="{5E498818-4554-4CC5-9BF3-F99E9DF230E4}" destId="{76E7C536-16E0-498C-A575-94F3261AC96B}" srcOrd="9" destOrd="0" presId="urn:microsoft.com/office/officeart/2005/8/layout/cycle5"/>
    <dgm:cxn modelId="{D37D0996-9856-4802-8A79-6AC4B0204B59}" type="presParOf" srcId="{5E498818-4554-4CC5-9BF3-F99E9DF230E4}" destId="{E624F6F3-6E0A-47CE-8154-1CAD642E1B32}" srcOrd="10" destOrd="0" presId="urn:microsoft.com/office/officeart/2005/8/layout/cycle5"/>
    <dgm:cxn modelId="{B4AC8FD5-8189-414D-9EBA-11C7898158B0}" type="presParOf" srcId="{5E498818-4554-4CC5-9BF3-F99E9DF230E4}" destId="{84F3A34E-F15E-4086-BD6B-C2A3400DD40B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6486F-C40F-42F9-8CD2-CEB8EBA30FC7}">
      <dsp:nvSpPr>
        <dsp:cNvPr id="0" name=""/>
        <dsp:cNvSpPr/>
      </dsp:nvSpPr>
      <dsp:spPr>
        <a:xfrm>
          <a:off x="1582880" y="763"/>
          <a:ext cx="1025239" cy="6664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Heart</a:t>
          </a:r>
          <a:endParaRPr lang="en-US" sz="2400" kern="1200" dirty="0"/>
        </a:p>
      </dsp:txBody>
      <dsp:txXfrm>
        <a:off x="1615411" y="33294"/>
        <a:ext cx="960177" cy="601343"/>
      </dsp:txXfrm>
    </dsp:sp>
    <dsp:sp modelId="{80DA3050-6EF9-4782-9D03-20999FAC216D}">
      <dsp:nvSpPr>
        <dsp:cNvPr id="0" name=""/>
        <dsp:cNvSpPr/>
      </dsp:nvSpPr>
      <dsp:spPr>
        <a:xfrm>
          <a:off x="994366" y="333966"/>
          <a:ext cx="2202267" cy="2202267"/>
        </a:xfrm>
        <a:custGeom>
          <a:avLst/>
          <a:gdLst/>
          <a:ahLst/>
          <a:cxnLst/>
          <a:rect l="0" t="0" r="0" b="0"/>
          <a:pathLst>
            <a:path>
              <a:moveTo>
                <a:pt x="1755327" y="215399"/>
              </a:moveTo>
              <a:arcTo wR="1101133" hR="1101133" stAng="18386950" swAng="1633975"/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2D530-C17B-4E24-A104-05ABCBC06B8E}">
      <dsp:nvSpPr>
        <dsp:cNvPr id="0" name=""/>
        <dsp:cNvSpPr/>
      </dsp:nvSpPr>
      <dsp:spPr>
        <a:xfrm>
          <a:off x="2684013" y="1101897"/>
          <a:ext cx="1025239" cy="666405"/>
        </a:xfrm>
        <a:prstGeom prst="roundRect">
          <a:avLst/>
        </a:prstGeom>
        <a:solidFill>
          <a:schemeClr val="accent5">
            <a:hueOff val="3479907"/>
            <a:satOff val="-8347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Lungs</a:t>
          </a:r>
          <a:endParaRPr lang="en-US" sz="2400" kern="1200" dirty="0"/>
        </a:p>
      </dsp:txBody>
      <dsp:txXfrm>
        <a:off x="2716544" y="1134428"/>
        <a:ext cx="960177" cy="601343"/>
      </dsp:txXfrm>
    </dsp:sp>
    <dsp:sp modelId="{2280A625-B2AE-4DE0-8009-66F0BB0F2F02}">
      <dsp:nvSpPr>
        <dsp:cNvPr id="0" name=""/>
        <dsp:cNvSpPr/>
      </dsp:nvSpPr>
      <dsp:spPr>
        <a:xfrm>
          <a:off x="994366" y="333966"/>
          <a:ext cx="2202267" cy="2202267"/>
        </a:xfrm>
        <a:custGeom>
          <a:avLst/>
          <a:gdLst/>
          <a:ahLst/>
          <a:cxnLst/>
          <a:rect l="0" t="0" r="0" b="0"/>
          <a:pathLst>
            <a:path>
              <a:moveTo>
                <a:pt x="2088132" y="1589323"/>
              </a:moveTo>
              <a:arcTo wR="1101133" hR="1101133" stAng="1579076" swAng="1633975"/>
            </a:path>
          </a:pathLst>
        </a:custGeom>
        <a:noFill/>
        <a:ln w="10000" cap="flat" cmpd="sng" algn="ctr">
          <a:solidFill>
            <a:schemeClr val="accent5">
              <a:hueOff val="3479907"/>
              <a:satOff val="-8347"/>
              <a:lumOff val="65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F47CA-CDB2-4997-9BDB-B97700F8DD9D}">
      <dsp:nvSpPr>
        <dsp:cNvPr id="0" name=""/>
        <dsp:cNvSpPr/>
      </dsp:nvSpPr>
      <dsp:spPr>
        <a:xfrm>
          <a:off x="1582880" y="2203030"/>
          <a:ext cx="1025239" cy="666405"/>
        </a:xfrm>
        <a:prstGeom prst="roundRect">
          <a:avLst/>
        </a:prstGeom>
        <a:solidFill>
          <a:schemeClr val="accent5">
            <a:hueOff val="6959815"/>
            <a:satOff val="-16693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Heart</a:t>
          </a:r>
          <a:endParaRPr lang="en-US" sz="2400" kern="1200" dirty="0"/>
        </a:p>
      </dsp:txBody>
      <dsp:txXfrm>
        <a:off x="1615411" y="2235561"/>
        <a:ext cx="960177" cy="601343"/>
      </dsp:txXfrm>
    </dsp:sp>
    <dsp:sp modelId="{61BDE8A0-F225-44D3-A1D7-7667D5E351A8}">
      <dsp:nvSpPr>
        <dsp:cNvPr id="0" name=""/>
        <dsp:cNvSpPr/>
      </dsp:nvSpPr>
      <dsp:spPr>
        <a:xfrm>
          <a:off x="994366" y="333966"/>
          <a:ext cx="2202267" cy="2202267"/>
        </a:xfrm>
        <a:custGeom>
          <a:avLst/>
          <a:gdLst/>
          <a:ahLst/>
          <a:cxnLst/>
          <a:rect l="0" t="0" r="0" b="0"/>
          <a:pathLst>
            <a:path>
              <a:moveTo>
                <a:pt x="446939" y="1986868"/>
              </a:moveTo>
              <a:arcTo wR="1101133" hR="1101133" stAng="7586950" swAng="1633975"/>
            </a:path>
          </a:pathLst>
        </a:custGeom>
        <a:noFill/>
        <a:ln w="10000" cap="flat" cmpd="sng" algn="ctr">
          <a:solidFill>
            <a:schemeClr val="accent5">
              <a:hueOff val="6959815"/>
              <a:satOff val="-16693"/>
              <a:lumOff val="130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7C536-16E0-498C-A575-94F3261AC96B}">
      <dsp:nvSpPr>
        <dsp:cNvPr id="0" name=""/>
        <dsp:cNvSpPr/>
      </dsp:nvSpPr>
      <dsp:spPr>
        <a:xfrm>
          <a:off x="481746" y="1101897"/>
          <a:ext cx="1025239" cy="666405"/>
        </a:xfrm>
        <a:prstGeom prst="roundRect">
          <a:avLst/>
        </a:prstGeom>
        <a:solidFill>
          <a:schemeClr val="accent5">
            <a:hueOff val="10439722"/>
            <a:satOff val="-25040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Body</a:t>
          </a:r>
          <a:endParaRPr lang="en-US" sz="2400" kern="1200" dirty="0"/>
        </a:p>
      </dsp:txBody>
      <dsp:txXfrm>
        <a:off x="514277" y="1134428"/>
        <a:ext cx="960177" cy="601343"/>
      </dsp:txXfrm>
    </dsp:sp>
    <dsp:sp modelId="{84F3A34E-F15E-4086-BD6B-C2A3400DD40B}">
      <dsp:nvSpPr>
        <dsp:cNvPr id="0" name=""/>
        <dsp:cNvSpPr/>
      </dsp:nvSpPr>
      <dsp:spPr>
        <a:xfrm>
          <a:off x="994366" y="333966"/>
          <a:ext cx="2202267" cy="2202267"/>
        </a:xfrm>
        <a:custGeom>
          <a:avLst/>
          <a:gdLst/>
          <a:ahLst/>
          <a:cxnLst/>
          <a:rect l="0" t="0" r="0" b="0"/>
          <a:pathLst>
            <a:path>
              <a:moveTo>
                <a:pt x="114134" y="612944"/>
              </a:moveTo>
              <a:arcTo wR="1101133" hR="1101133" stAng="12379076" swAng="1633975"/>
            </a:path>
          </a:pathLst>
        </a:custGeom>
        <a:noFill/>
        <a:ln w="10000" cap="flat" cmpd="sng" algn="ctr">
          <a:solidFill>
            <a:schemeClr val="accent5">
              <a:hueOff val="10439722"/>
              <a:satOff val="-25040"/>
              <a:lumOff val="196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1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1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07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12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07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2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07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50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20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15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4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2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91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1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0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5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2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1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4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9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89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AF8593C-5657-45F1-BC81-8211BC0C3ADC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8E844E2-A1C8-402E-9F48-1779B456D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9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doctoroz.com/vp-videos/atherosclerosis-animation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natube.com/video/4817/Heart-Structure--Biology--Anatomy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nationalgeographic.com/science/health-and-human-body/human-body/heart-article.htm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atube.com/video/5996/Conducting-System-Of-The-Heart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atube.com/video/8249/Heart-Attack-3D-Animation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.edu/learn/heart/monitor/heartbeat.html" TargetMode="Externa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line-stopwatch.com/eggtimer-countdown/full-screen/" TargetMode="Externa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Blood Pressure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4000" dirty="0"/>
              <a:t>The first sound heard is recorded as the </a:t>
            </a: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systolic</a:t>
            </a:r>
            <a:r>
              <a:rPr lang="en-US" sz="4000" dirty="0"/>
              <a:t> pressure</a:t>
            </a:r>
          </a:p>
          <a:p>
            <a:pPr lvl="1">
              <a:buFont typeface="Wingdings" pitchFamily="2" charset="2"/>
              <a:buNone/>
            </a:pPr>
            <a:endParaRPr lang="en-US" sz="4000" dirty="0"/>
          </a:p>
          <a:p>
            <a:pPr lvl="1"/>
            <a:r>
              <a:rPr lang="en-US" sz="4000" dirty="0"/>
              <a:t>The pressure when sound disappears is recorded as the </a:t>
            </a: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diastolic</a:t>
            </a:r>
            <a:r>
              <a:rPr lang="en-US" sz="4000" dirty="0"/>
              <a:t> pressure</a:t>
            </a:r>
          </a:p>
        </p:txBody>
      </p:sp>
    </p:spTree>
    <p:extLst>
      <p:ext uri="{BB962C8B-B14F-4D97-AF65-F5344CB8AC3E}">
        <p14:creationId xmlns:p14="http://schemas.microsoft.com/office/powerpoint/2010/main" val="4251458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/>
              <a:t>Palpated Pulse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 l="2052" t="2510" r="2052" b="6760"/>
          <a:stretch>
            <a:fillRect/>
          </a:stretch>
        </p:blipFill>
        <p:spPr bwMode="auto">
          <a:xfrm>
            <a:off x="2209800" y="914400"/>
            <a:ext cx="4600575" cy="579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17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Resistance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Peripheral Resistance</a:t>
            </a:r>
            <a:r>
              <a:rPr lang="en-US" sz="2800" dirty="0" smtClean="0"/>
              <a:t> </a:t>
            </a:r>
            <a:r>
              <a:rPr lang="en-US" sz="2800" dirty="0"/>
              <a:t>– opposition to flow </a:t>
            </a:r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three important sources of resistance: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blood viscosity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– “stickiness” of the blood 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total blood vessel length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blood vessel diameter</a:t>
            </a:r>
          </a:p>
        </p:txBody>
      </p:sp>
    </p:spTree>
    <p:extLst>
      <p:ext uri="{BB962C8B-B14F-4D97-AF65-F5344CB8AC3E}">
        <p14:creationId xmlns:p14="http://schemas.microsoft.com/office/powerpoint/2010/main" val="432947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Fatty </a:t>
            </a:r>
            <a:r>
              <a:rPr lang="en-US" sz="1600" dirty="0"/>
              <a:t>plaques </a:t>
            </a:r>
            <a:r>
              <a:rPr lang="en-US" sz="1600" dirty="0" smtClean="0"/>
              <a:t>that </a:t>
            </a:r>
            <a:endParaRPr lang="en-US" sz="1600" dirty="0"/>
          </a:p>
          <a:p>
            <a:r>
              <a:rPr lang="en-US" sz="1600" dirty="0" smtClean="0"/>
              <a:t>dramatically </a:t>
            </a:r>
            <a:r>
              <a:rPr lang="en-US" sz="1600" dirty="0"/>
              <a:t>increase resistance due to blockages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 smtClean="0"/>
              <a:t>Atherosclerosis</a:t>
            </a:r>
            <a:endParaRPr lang="en-US" sz="1100" dirty="0"/>
          </a:p>
        </p:txBody>
      </p:sp>
      <p:pic>
        <p:nvPicPr>
          <p:cNvPr id="1026" name="Picture 2" descr="http://www.nhlbi.nih.gov/health/health-topics/images/ather_lowre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0915"/>
            <a:ext cx="6248400" cy="626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496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Blood Flow, Blood Pressure, and Resistance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270875" cy="566737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</a:t>
            </a:r>
            <a:r>
              <a:rPr lang="en-US" sz="36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P=pressure</a:t>
            </a:r>
          </a:p>
          <a:p>
            <a:pPr lvl="1">
              <a:lnSpc>
                <a:spcPct val="90000"/>
              </a:lnSpc>
            </a:pPr>
            <a:r>
              <a:rPr lang="en-US" sz="36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R=resistance</a:t>
            </a:r>
            <a:endParaRPr lang="en-US" sz="3600" dirty="0" smtClean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</a:pPr>
            <a:endParaRPr lang="en-US" sz="3600" dirty="0" smtClean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If </a:t>
            </a: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</a:t>
            </a:r>
            <a:r>
              <a:rPr lang="en-US" sz="36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increases, blood flow speeds up; if </a:t>
            </a: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</a:t>
            </a:r>
            <a:r>
              <a:rPr lang="en-US" sz="36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decreases, blood flow </a:t>
            </a:r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slows</a:t>
            </a:r>
            <a:endParaRPr lang="en-US" sz="3600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4000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If </a:t>
            </a: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 increases, blood flow </a:t>
            </a:r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slows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endParaRPr lang="en-US" sz="36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7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Maintaining Blood Pressure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main factors influencing blood </a:t>
            </a:r>
            <a:r>
              <a:rPr lang="en-US" sz="2800" dirty="0" smtClean="0"/>
              <a:t>pressure:</a:t>
            </a:r>
            <a:endParaRPr lang="en-US" sz="2800" dirty="0"/>
          </a:p>
          <a:p>
            <a:pPr lvl="1"/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Cardiac output (CO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)-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amount of blood being pumped out of heart per minute</a:t>
            </a:r>
            <a:endParaRPr lang="en-US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Peripheral resistance (PR)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Blood volume</a:t>
            </a:r>
          </a:p>
          <a:p>
            <a:r>
              <a:rPr lang="en-US" sz="2800" dirty="0"/>
              <a:t>Blood pressure = CO x </a:t>
            </a:r>
            <a:r>
              <a:rPr lang="en-US" sz="2800" dirty="0" smtClean="0"/>
              <a:t>PR</a:t>
            </a:r>
          </a:p>
          <a:p>
            <a:r>
              <a:rPr lang="en-US" sz="2800" dirty="0" smtClean="0"/>
              <a:t>Blood </a:t>
            </a:r>
            <a:r>
              <a:rPr lang="en-US" sz="2800" dirty="0"/>
              <a:t>pressures can vary</a:t>
            </a:r>
          </a:p>
        </p:txBody>
      </p:sp>
    </p:spTree>
    <p:extLst>
      <p:ext uri="{BB962C8B-B14F-4D97-AF65-F5344CB8AC3E}">
        <p14:creationId xmlns:p14="http://schemas.microsoft.com/office/powerpoint/2010/main" val="1815844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Hypotension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Low blood pressure</a:t>
            </a:r>
          </a:p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Orthostatic hypotension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– temporary low BP and dizziness when suddenly rising from a sitting or reclining position </a:t>
            </a:r>
          </a:p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Chronic hypotension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– hint of poor </a:t>
            </a:r>
            <a:r>
              <a:rPr lang="en-US" dirty="0" smtClean="0"/>
              <a:t>nutrition like lack of salt </a:t>
            </a:r>
            <a:endParaRPr lang="en-US" dirty="0"/>
          </a:p>
        </p:txBody>
      </p:sp>
      <p:pic>
        <p:nvPicPr>
          <p:cNvPr id="1026" name="Picture 2" descr="http://www.nlm.nih.gov/medlineplus/images/bloodpressure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4" y="3200400"/>
            <a:ext cx="4130675" cy="330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878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Hypertension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High blood pressure</a:t>
            </a:r>
          </a:p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Primary or essential hypertension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– risk factors include diet, obesity, age, race, heredity, stress, and smoking</a:t>
            </a:r>
          </a:p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Secondary hypertension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– due to disorders or atherosclerosis</a:t>
            </a:r>
          </a:p>
        </p:txBody>
      </p:sp>
      <p:pic>
        <p:nvPicPr>
          <p:cNvPr id="3074" name="Picture 2" descr="http://science.kukuchew.com/wp-content/uploads/2010/03/exercise-one-hour-a-day-or-dead-24-hours-a-da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24200"/>
            <a:ext cx="4381500" cy="356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928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975"/>
            <a:ext cx="8229600" cy="1139825"/>
          </a:xfrm>
        </p:spPr>
        <p:txBody>
          <a:bodyPr/>
          <a:lstStyle/>
          <a:p>
            <a:r>
              <a:rPr lang="en-US" dirty="0" smtClean="0"/>
              <a:t>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334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4"/>
                </a:solidFill>
              </a:rPr>
              <a:t>A person in shock has extremely low blood pressure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2200" b="1" dirty="0" smtClean="0"/>
              <a:t>Symptoms</a:t>
            </a:r>
          </a:p>
          <a:p>
            <a:r>
              <a:rPr lang="en-US" sz="2200" dirty="0" smtClean="0"/>
              <a:t>Anxiety or agitation/restlessness</a:t>
            </a:r>
          </a:p>
          <a:p>
            <a:r>
              <a:rPr lang="en-US" sz="2200" dirty="0" smtClean="0"/>
              <a:t>Bluish lips and fingernails</a:t>
            </a:r>
          </a:p>
          <a:p>
            <a:r>
              <a:rPr lang="en-US" sz="2200" dirty="0" smtClean="0"/>
              <a:t>Chest Pain</a:t>
            </a:r>
          </a:p>
          <a:p>
            <a:r>
              <a:rPr lang="en-US" sz="2200" dirty="0" smtClean="0"/>
              <a:t>Confusion</a:t>
            </a:r>
          </a:p>
          <a:p>
            <a:r>
              <a:rPr lang="en-US" sz="2200" dirty="0" smtClean="0"/>
              <a:t>Dizziness, lightheadedness, or faintness</a:t>
            </a:r>
          </a:p>
          <a:p>
            <a:r>
              <a:rPr lang="en-US" sz="2200" dirty="0" smtClean="0"/>
              <a:t>Pale, cool, clammy skin</a:t>
            </a:r>
          </a:p>
          <a:p>
            <a:r>
              <a:rPr lang="en-US" sz="2200" dirty="0" smtClean="0"/>
              <a:t>Low or no urine output</a:t>
            </a:r>
          </a:p>
          <a:p>
            <a:r>
              <a:rPr lang="en-US" sz="2200" dirty="0" smtClean="0"/>
              <a:t>Profuse sweating</a:t>
            </a:r>
          </a:p>
          <a:p>
            <a:r>
              <a:rPr lang="en-US" sz="2200" dirty="0" smtClean="0"/>
              <a:t>Rapid but weak pulse</a:t>
            </a:r>
          </a:p>
          <a:p>
            <a:r>
              <a:rPr lang="en-US" sz="2200" dirty="0" smtClean="0"/>
              <a:t>Shallow breathing</a:t>
            </a:r>
          </a:p>
          <a:p>
            <a:r>
              <a:rPr lang="en-US" sz="2200" dirty="0" smtClean="0"/>
              <a:t>Unconsciousness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886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Circulatory Shock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19071"/>
            <a:ext cx="8407893" cy="4407408"/>
          </a:xfrm>
        </p:spPr>
        <p:txBody>
          <a:bodyPr>
            <a:normAutofit/>
          </a:bodyPr>
          <a:lstStyle/>
          <a:p>
            <a:r>
              <a:rPr lang="en-US" sz="3600" dirty="0"/>
              <a:t>Three types include:</a:t>
            </a:r>
          </a:p>
          <a:p>
            <a:pPr lvl="1"/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Hypovolemic shock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– results from large-scale blood loss </a:t>
            </a:r>
          </a:p>
          <a:p>
            <a:pPr lvl="1"/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Vascular shock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– poor circulation resulting from extreme vasodilation</a:t>
            </a:r>
          </a:p>
          <a:p>
            <a:pPr lvl="1"/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Cardiogenic shock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– the heart cannot sustain adequate circulation</a:t>
            </a:r>
          </a:p>
        </p:txBody>
      </p:sp>
    </p:spTree>
    <p:extLst>
      <p:ext uri="{BB962C8B-B14F-4D97-AF65-F5344CB8AC3E}">
        <p14:creationId xmlns:p14="http://schemas.microsoft.com/office/powerpoint/2010/main" val="1840195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Artery</a:t>
            </a:r>
          </a:p>
          <a:p>
            <a:pPr lvl="1"/>
            <a:r>
              <a:rPr lang="en-US" dirty="0" smtClean="0"/>
              <a:t>Carries blood </a:t>
            </a:r>
            <a:r>
              <a:rPr lang="en-US" b="1" dirty="0" smtClean="0"/>
              <a:t>AWAY</a:t>
            </a:r>
            <a:r>
              <a:rPr lang="en-US" dirty="0" smtClean="0"/>
              <a:t> from the heart</a:t>
            </a:r>
          </a:p>
          <a:p>
            <a:pPr lvl="1"/>
            <a:r>
              <a:rPr lang="en-US" dirty="0" smtClean="0"/>
              <a:t>High velocity</a:t>
            </a:r>
          </a:p>
          <a:p>
            <a:r>
              <a:rPr lang="en-US" dirty="0" smtClean="0"/>
              <a:t>Vein</a:t>
            </a:r>
          </a:p>
          <a:p>
            <a:pPr lvl="1"/>
            <a:r>
              <a:rPr lang="en-US" dirty="0" smtClean="0"/>
              <a:t>Carries blood </a:t>
            </a:r>
            <a:r>
              <a:rPr lang="en-US" b="1" dirty="0" smtClean="0"/>
              <a:t>TO</a:t>
            </a:r>
            <a:r>
              <a:rPr lang="en-US" dirty="0" smtClean="0"/>
              <a:t> the heart</a:t>
            </a:r>
          </a:p>
          <a:p>
            <a:pPr lvl="1"/>
            <a:r>
              <a:rPr lang="en-US" dirty="0" smtClean="0"/>
              <a:t>Medium velocity</a:t>
            </a:r>
          </a:p>
          <a:p>
            <a:r>
              <a:rPr lang="en-US" dirty="0" smtClean="0"/>
              <a:t>Capillary</a:t>
            </a:r>
          </a:p>
          <a:p>
            <a:pPr lvl="1"/>
            <a:r>
              <a:rPr lang="en-US" dirty="0" smtClean="0"/>
              <a:t>Intermediate between arteries 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and veins</a:t>
            </a:r>
          </a:p>
          <a:p>
            <a:pPr lvl="1"/>
            <a:r>
              <a:rPr lang="en-US" dirty="0" smtClean="0"/>
              <a:t>Extremely thin walls</a:t>
            </a:r>
          </a:p>
          <a:p>
            <a:pPr lvl="1"/>
            <a:r>
              <a:rPr lang="en-US" dirty="0" smtClean="0"/>
              <a:t>Site of gas exchange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Vessels</a:t>
            </a:r>
            <a:endParaRPr lang="en-US" dirty="0"/>
          </a:p>
        </p:txBody>
      </p:sp>
      <p:pic>
        <p:nvPicPr>
          <p:cNvPr id="1026" name="Picture 2" descr="http://www.citizencorps.gov/cert/IS317/medops/images/ic_04_02_0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4114800" cy="387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7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/>
              <a:t>Heart Anatomy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t="1265" b="4468"/>
          <a:stretch>
            <a:fillRect/>
          </a:stretch>
        </p:blipFill>
        <p:spPr bwMode="auto">
          <a:xfrm>
            <a:off x="685800" y="1653469"/>
            <a:ext cx="7620000" cy="4975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1865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Vs. Enlarged Heart</a:t>
            </a:r>
            <a:endParaRPr lang="en-US" dirty="0"/>
          </a:p>
        </p:txBody>
      </p:sp>
      <p:pic>
        <p:nvPicPr>
          <p:cNvPr id="8196" name="Picture 4" descr="Photo: Normal versus enlarged 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2940844"/>
            <a:ext cx="4765675" cy="357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x-rays of a normal and an enlarged 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64819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8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95263" y="136525"/>
            <a:ext cx="8774112" cy="20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228600"/>
            <a:ext cx="4706938" cy="6316663"/>
          </a:xfrm>
          <a:prstGeom prst="rect">
            <a:avLst/>
          </a:prstGeom>
          <a:noFill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42888" y="6178550"/>
            <a:ext cx="260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(b)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835150" y="477838"/>
            <a:ext cx="2060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4479925" y="430213"/>
            <a:ext cx="21574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Freeform 8"/>
          <p:cNvSpPr>
            <a:spLocks/>
          </p:cNvSpPr>
          <p:nvPr/>
        </p:nvSpPr>
        <p:spPr bwMode="auto">
          <a:xfrm>
            <a:off x="4684713" y="633413"/>
            <a:ext cx="1952625" cy="203200"/>
          </a:xfrm>
          <a:custGeom>
            <a:avLst/>
            <a:gdLst/>
            <a:ahLst/>
            <a:cxnLst>
              <a:cxn ang="0">
                <a:pos x="1230" y="128"/>
              </a:cxn>
              <a:cxn ang="0">
                <a:pos x="280" y="128"/>
              </a:cxn>
              <a:cxn ang="0">
                <a:pos x="0" y="0"/>
              </a:cxn>
            </a:cxnLst>
            <a:rect l="0" t="0" r="r" b="b"/>
            <a:pathLst>
              <a:path w="1230" h="128">
                <a:moveTo>
                  <a:pt x="1230" y="128"/>
                </a:moveTo>
                <a:lnTo>
                  <a:pt x="280" y="12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4527550" y="1001713"/>
            <a:ext cx="2109788" cy="250825"/>
          </a:xfrm>
          <a:custGeom>
            <a:avLst/>
            <a:gdLst/>
            <a:ahLst/>
            <a:cxnLst>
              <a:cxn ang="0">
                <a:pos x="1329" y="158"/>
              </a:cxn>
              <a:cxn ang="0">
                <a:pos x="379" y="158"/>
              </a:cxn>
              <a:cxn ang="0">
                <a:pos x="0" y="0"/>
              </a:cxn>
            </a:cxnLst>
            <a:rect l="0" t="0" r="r" b="b"/>
            <a:pathLst>
              <a:path w="1329" h="158">
                <a:moveTo>
                  <a:pt x="1329" y="158"/>
                </a:moveTo>
                <a:lnTo>
                  <a:pt x="379" y="15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Freeform 10"/>
          <p:cNvSpPr>
            <a:spLocks/>
          </p:cNvSpPr>
          <p:nvPr/>
        </p:nvSpPr>
        <p:spPr bwMode="auto">
          <a:xfrm>
            <a:off x="5284788" y="1706563"/>
            <a:ext cx="1352550" cy="431800"/>
          </a:xfrm>
          <a:custGeom>
            <a:avLst/>
            <a:gdLst/>
            <a:ahLst/>
            <a:cxnLst>
              <a:cxn ang="0">
                <a:pos x="852" y="272"/>
              </a:cxn>
              <a:cxn ang="0">
                <a:pos x="392" y="272"/>
              </a:cxn>
              <a:cxn ang="0">
                <a:pos x="0" y="0"/>
              </a:cxn>
            </a:cxnLst>
            <a:rect l="0" t="0" r="r" b="b"/>
            <a:pathLst>
              <a:path w="852" h="272">
                <a:moveTo>
                  <a:pt x="852" y="272"/>
                </a:moveTo>
                <a:lnTo>
                  <a:pt x="392" y="272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Freeform 11"/>
          <p:cNvSpPr>
            <a:spLocks/>
          </p:cNvSpPr>
          <p:nvPr/>
        </p:nvSpPr>
        <p:spPr bwMode="auto">
          <a:xfrm>
            <a:off x="5535613" y="2220913"/>
            <a:ext cx="1101725" cy="311150"/>
          </a:xfrm>
          <a:custGeom>
            <a:avLst/>
            <a:gdLst/>
            <a:ahLst/>
            <a:cxnLst>
              <a:cxn ang="0">
                <a:pos x="694" y="196"/>
              </a:cxn>
              <a:cxn ang="0">
                <a:pos x="452" y="196"/>
              </a:cxn>
              <a:cxn ang="0">
                <a:pos x="0" y="0"/>
              </a:cxn>
            </a:cxnLst>
            <a:rect l="0" t="0" r="r" b="b"/>
            <a:pathLst>
              <a:path w="694" h="196">
                <a:moveTo>
                  <a:pt x="694" y="196"/>
                </a:moveTo>
                <a:lnTo>
                  <a:pt x="452" y="19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Freeform 12"/>
          <p:cNvSpPr>
            <a:spLocks/>
          </p:cNvSpPr>
          <p:nvPr/>
        </p:nvSpPr>
        <p:spPr bwMode="auto">
          <a:xfrm>
            <a:off x="5237163" y="2735263"/>
            <a:ext cx="1400175" cy="130175"/>
          </a:xfrm>
          <a:custGeom>
            <a:avLst/>
            <a:gdLst/>
            <a:ahLst/>
            <a:cxnLst>
              <a:cxn ang="0">
                <a:pos x="882" y="82"/>
              </a:cxn>
              <a:cxn ang="0">
                <a:pos x="476" y="82"/>
              </a:cxn>
              <a:cxn ang="0">
                <a:pos x="0" y="0"/>
              </a:cxn>
            </a:cxnLst>
            <a:rect l="0" t="0" r="r" b="b"/>
            <a:pathLst>
              <a:path w="882" h="82">
                <a:moveTo>
                  <a:pt x="882" y="82"/>
                </a:moveTo>
                <a:lnTo>
                  <a:pt x="476" y="82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Freeform 13"/>
          <p:cNvSpPr>
            <a:spLocks/>
          </p:cNvSpPr>
          <p:nvPr/>
        </p:nvSpPr>
        <p:spPr bwMode="auto">
          <a:xfrm>
            <a:off x="4973638" y="2919413"/>
            <a:ext cx="1663700" cy="292100"/>
          </a:xfrm>
          <a:custGeom>
            <a:avLst/>
            <a:gdLst/>
            <a:ahLst/>
            <a:cxnLst>
              <a:cxn ang="0">
                <a:pos x="1048" y="184"/>
              </a:cxn>
              <a:cxn ang="0">
                <a:pos x="844" y="184"/>
              </a:cxn>
              <a:cxn ang="0">
                <a:pos x="0" y="0"/>
              </a:cxn>
            </a:cxnLst>
            <a:rect l="0" t="0" r="r" b="b"/>
            <a:pathLst>
              <a:path w="1048" h="184">
                <a:moveTo>
                  <a:pt x="1048" y="184"/>
                </a:moveTo>
                <a:lnTo>
                  <a:pt x="844" y="184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Freeform 14"/>
          <p:cNvSpPr>
            <a:spLocks/>
          </p:cNvSpPr>
          <p:nvPr/>
        </p:nvSpPr>
        <p:spPr bwMode="auto">
          <a:xfrm>
            <a:off x="5837238" y="3182938"/>
            <a:ext cx="800100" cy="382587"/>
          </a:xfrm>
          <a:custGeom>
            <a:avLst/>
            <a:gdLst/>
            <a:ahLst/>
            <a:cxnLst>
              <a:cxn ang="0">
                <a:pos x="504" y="241"/>
              </a:cxn>
              <a:cxn ang="0">
                <a:pos x="366" y="241"/>
              </a:cxn>
              <a:cxn ang="0">
                <a:pos x="0" y="0"/>
              </a:cxn>
            </a:cxnLst>
            <a:rect l="0" t="0" r="r" b="b"/>
            <a:pathLst>
              <a:path w="504" h="241">
                <a:moveTo>
                  <a:pt x="504" y="241"/>
                </a:moveTo>
                <a:lnTo>
                  <a:pt x="366" y="241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Freeform 15"/>
          <p:cNvSpPr>
            <a:spLocks/>
          </p:cNvSpPr>
          <p:nvPr/>
        </p:nvSpPr>
        <p:spPr bwMode="auto">
          <a:xfrm>
            <a:off x="4964113" y="3059113"/>
            <a:ext cx="1673225" cy="966787"/>
          </a:xfrm>
          <a:custGeom>
            <a:avLst/>
            <a:gdLst/>
            <a:ahLst/>
            <a:cxnLst>
              <a:cxn ang="0">
                <a:pos x="1054" y="609"/>
              </a:cxn>
              <a:cxn ang="0">
                <a:pos x="916" y="609"/>
              </a:cxn>
              <a:cxn ang="0">
                <a:pos x="0" y="0"/>
              </a:cxn>
            </a:cxnLst>
            <a:rect l="0" t="0" r="r" b="b"/>
            <a:pathLst>
              <a:path w="1054" h="609">
                <a:moveTo>
                  <a:pt x="1054" y="609"/>
                </a:moveTo>
                <a:lnTo>
                  <a:pt x="916" y="609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Freeform 16"/>
          <p:cNvSpPr>
            <a:spLocks/>
          </p:cNvSpPr>
          <p:nvPr/>
        </p:nvSpPr>
        <p:spPr bwMode="auto">
          <a:xfrm>
            <a:off x="6002338" y="4365625"/>
            <a:ext cx="635000" cy="361950"/>
          </a:xfrm>
          <a:custGeom>
            <a:avLst/>
            <a:gdLst/>
            <a:ahLst/>
            <a:cxnLst>
              <a:cxn ang="0">
                <a:pos x="400" y="228"/>
              </a:cxn>
              <a:cxn ang="0">
                <a:pos x="324" y="228"/>
              </a:cxn>
              <a:cxn ang="0">
                <a:pos x="0" y="0"/>
              </a:cxn>
            </a:cxnLst>
            <a:rect l="0" t="0" r="r" b="b"/>
            <a:pathLst>
              <a:path w="400" h="228">
                <a:moveTo>
                  <a:pt x="400" y="228"/>
                </a:moveTo>
                <a:lnTo>
                  <a:pt x="324" y="22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Freeform 17"/>
          <p:cNvSpPr>
            <a:spLocks/>
          </p:cNvSpPr>
          <p:nvPr/>
        </p:nvSpPr>
        <p:spPr bwMode="auto">
          <a:xfrm>
            <a:off x="4954588" y="4629150"/>
            <a:ext cx="1682750" cy="495300"/>
          </a:xfrm>
          <a:custGeom>
            <a:avLst/>
            <a:gdLst/>
            <a:ahLst/>
            <a:cxnLst>
              <a:cxn ang="0">
                <a:pos x="1060" y="312"/>
              </a:cxn>
              <a:cxn ang="0">
                <a:pos x="972" y="312"/>
              </a:cxn>
              <a:cxn ang="0">
                <a:pos x="0" y="0"/>
              </a:cxn>
            </a:cxnLst>
            <a:rect l="0" t="0" r="r" b="b"/>
            <a:pathLst>
              <a:path w="1060" h="312">
                <a:moveTo>
                  <a:pt x="1060" y="312"/>
                </a:moveTo>
                <a:lnTo>
                  <a:pt x="972" y="312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Freeform 18"/>
          <p:cNvSpPr>
            <a:spLocks/>
          </p:cNvSpPr>
          <p:nvPr/>
        </p:nvSpPr>
        <p:spPr bwMode="auto">
          <a:xfrm>
            <a:off x="5005388" y="5016500"/>
            <a:ext cx="1631950" cy="454025"/>
          </a:xfrm>
          <a:custGeom>
            <a:avLst/>
            <a:gdLst/>
            <a:ahLst/>
            <a:cxnLst>
              <a:cxn ang="0">
                <a:pos x="1028" y="286"/>
              </a:cxn>
              <a:cxn ang="0">
                <a:pos x="964" y="286"/>
              </a:cxn>
              <a:cxn ang="0">
                <a:pos x="0" y="0"/>
              </a:cxn>
            </a:cxnLst>
            <a:rect l="0" t="0" r="r" b="b"/>
            <a:pathLst>
              <a:path w="1028" h="286">
                <a:moveTo>
                  <a:pt x="1028" y="286"/>
                </a:moveTo>
                <a:lnTo>
                  <a:pt x="964" y="28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H="1">
            <a:off x="4546600" y="1604963"/>
            <a:ext cx="20907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H="1" flipV="1">
            <a:off x="5662613" y="6296025"/>
            <a:ext cx="993775" cy="381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1196975" y="963613"/>
            <a:ext cx="17780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854075" y="1566863"/>
            <a:ext cx="15970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1343025" y="2147888"/>
            <a:ext cx="2292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1879600" y="2662238"/>
            <a:ext cx="23272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866775" y="3030538"/>
            <a:ext cx="12668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1511300" y="3536950"/>
            <a:ext cx="10890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1749425" y="3825875"/>
            <a:ext cx="987425" cy="889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1123950" y="4495800"/>
            <a:ext cx="25876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V="1">
            <a:off x="1736725" y="4918075"/>
            <a:ext cx="1851025" cy="127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8" name="Freeform 30"/>
          <p:cNvSpPr>
            <a:spLocks/>
          </p:cNvSpPr>
          <p:nvPr/>
        </p:nvSpPr>
        <p:spPr bwMode="auto">
          <a:xfrm>
            <a:off x="1752600" y="5095875"/>
            <a:ext cx="1492250" cy="92075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368" y="58"/>
              </a:cxn>
              <a:cxn ang="0">
                <a:pos x="940" y="0"/>
              </a:cxn>
            </a:cxnLst>
            <a:rect l="0" t="0" r="r" b="b"/>
            <a:pathLst>
              <a:path w="940" h="58">
                <a:moveTo>
                  <a:pt x="0" y="58"/>
                </a:moveTo>
                <a:lnTo>
                  <a:pt x="368" y="58"/>
                </a:lnTo>
                <a:lnTo>
                  <a:pt x="94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9" name="Freeform 31"/>
          <p:cNvSpPr>
            <a:spLocks/>
          </p:cNvSpPr>
          <p:nvPr/>
        </p:nvSpPr>
        <p:spPr bwMode="auto">
          <a:xfrm>
            <a:off x="2016125" y="5172075"/>
            <a:ext cx="1241425" cy="292100"/>
          </a:xfrm>
          <a:custGeom>
            <a:avLst/>
            <a:gdLst/>
            <a:ahLst/>
            <a:cxnLst>
              <a:cxn ang="0">
                <a:pos x="0" y="184"/>
              </a:cxn>
              <a:cxn ang="0">
                <a:pos x="282" y="184"/>
              </a:cxn>
              <a:cxn ang="0">
                <a:pos x="782" y="0"/>
              </a:cxn>
            </a:cxnLst>
            <a:rect l="0" t="0" r="r" b="b"/>
            <a:pathLst>
              <a:path w="782" h="184">
                <a:moveTo>
                  <a:pt x="0" y="184"/>
                </a:moveTo>
                <a:lnTo>
                  <a:pt x="282" y="184"/>
                </a:lnTo>
                <a:lnTo>
                  <a:pt x="782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0" name="Freeform 32"/>
          <p:cNvSpPr>
            <a:spLocks/>
          </p:cNvSpPr>
          <p:nvPr/>
        </p:nvSpPr>
        <p:spPr bwMode="auto">
          <a:xfrm>
            <a:off x="1041400" y="5588000"/>
            <a:ext cx="1876425" cy="136525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816" y="86"/>
              </a:cxn>
              <a:cxn ang="0">
                <a:pos x="1182" y="0"/>
              </a:cxn>
            </a:cxnLst>
            <a:rect l="0" t="0" r="r" b="b"/>
            <a:pathLst>
              <a:path w="1182" h="86">
                <a:moveTo>
                  <a:pt x="0" y="86"/>
                </a:moveTo>
                <a:lnTo>
                  <a:pt x="816" y="86"/>
                </a:lnTo>
                <a:lnTo>
                  <a:pt x="1182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 flipV="1">
            <a:off x="1717675" y="2716213"/>
            <a:ext cx="628650" cy="3143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 flipH="1">
            <a:off x="5719763" y="2532063"/>
            <a:ext cx="5334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242888" y="365125"/>
            <a:ext cx="1568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Brachiocephalic</a:t>
            </a:r>
          </a:p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trunk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2324" name="Rectangle 36"/>
          <p:cNvSpPr>
            <a:spLocks noChangeArrowheads="1"/>
          </p:cNvSpPr>
          <p:nvPr/>
        </p:nvSpPr>
        <p:spPr bwMode="auto">
          <a:xfrm>
            <a:off x="242888" y="854075"/>
            <a:ext cx="9699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chemeClr val="tx2"/>
                </a:solidFill>
                <a:latin typeface="Arial" pitchFamily="34" charset="0"/>
              </a:rPr>
              <a:t>Superior</a:t>
            </a:r>
          </a:p>
          <a:p>
            <a:pPr eaLnBrk="1" hangingPunct="1"/>
            <a:r>
              <a:rPr lang="en-US" sz="1600" b="1">
                <a:solidFill>
                  <a:schemeClr val="tx2"/>
                </a:solidFill>
                <a:latin typeface="Arial" pitchFamily="34" charset="0"/>
              </a:rPr>
              <a:t>vena cava</a:t>
            </a:r>
            <a:endParaRPr lang="en-US" sz="12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2325" name="Rectangle 37"/>
          <p:cNvSpPr>
            <a:spLocks noChangeArrowheads="1"/>
          </p:cNvSpPr>
          <p:nvPr/>
        </p:nvSpPr>
        <p:spPr bwMode="auto">
          <a:xfrm>
            <a:off x="242888" y="1454150"/>
            <a:ext cx="16605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chemeClr val="tx2"/>
                </a:solidFill>
                <a:latin typeface="Arial" pitchFamily="34" charset="0"/>
              </a:rPr>
              <a:t>Right</a:t>
            </a:r>
          </a:p>
          <a:p>
            <a:pPr eaLnBrk="1" hangingPunct="1"/>
            <a:r>
              <a:rPr lang="en-US" sz="1600" b="1">
                <a:solidFill>
                  <a:schemeClr val="tx2"/>
                </a:solidFill>
                <a:latin typeface="Arial" pitchFamily="34" charset="0"/>
              </a:rPr>
              <a:t>pulmonary artery</a:t>
            </a:r>
            <a:endParaRPr lang="en-US" sz="12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2326" name="Rectangle 38"/>
          <p:cNvSpPr>
            <a:spLocks noChangeArrowheads="1"/>
          </p:cNvSpPr>
          <p:nvPr/>
        </p:nvSpPr>
        <p:spPr bwMode="auto">
          <a:xfrm>
            <a:off x="242888" y="2035175"/>
            <a:ext cx="10366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chemeClr val="tx2"/>
                </a:solidFill>
                <a:latin typeface="Arial" pitchFamily="34" charset="0"/>
              </a:rPr>
              <a:t>Ascending</a:t>
            </a:r>
          </a:p>
          <a:p>
            <a:pPr eaLnBrk="1" hangingPunct="1"/>
            <a:r>
              <a:rPr lang="en-US" sz="1600" b="1">
                <a:solidFill>
                  <a:schemeClr val="tx2"/>
                </a:solidFill>
                <a:latin typeface="Arial" pitchFamily="34" charset="0"/>
              </a:rPr>
              <a:t>aorta</a:t>
            </a:r>
            <a:endParaRPr lang="en-US" sz="12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2327" name="Rectangle 39"/>
          <p:cNvSpPr>
            <a:spLocks noChangeArrowheads="1"/>
          </p:cNvSpPr>
          <p:nvPr/>
        </p:nvSpPr>
        <p:spPr bwMode="auto">
          <a:xfrm>
            <a:off x="242888" y="2549525"/>
            <a:ext cx="1614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chemeClr val="tx2"/>
                </a:solidFill>
                <a:latin typeface="Arial" pitchFamily="34" charset="0"/>
              </a:rPr>
              <a:t>Pulmonary trunk</a:t>
            </a:r>
            <a:endParaRPr lang="en-US" sz="12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2328" name="Rectangle 40"/>
          <p:cNvSpPr>
            <a:spLocks noChangeArrowheads="1"/>
          </p:cNvSpPr>
          <p:nvPr/>
        </p:nvSpPr>
        <p:spPr bwMode="auto">
          <a:xfrm>
            <a:off x="242888" y="2917825"/>
            <a:ext cx="16144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chemeClr val="tx2"/>
                </a:solidFill>
                <a:latin typeface="Arial" pitchFamily="34" charset="0"/>
              </a:rPr>
              <a:t>Right</a:t>
            </a:r>
          </a:p>
          <a:p>
            <a:pPr eaLnBrk="1" hangingPunct="1"/>
            <a:r>
              <a:rPr lang="en-US" sz="1600" b="1">
                <a:solidFill>
                  <a:schemeClr val="tx2"/>
                </a:solidFill>
                <a:latin typeface="Arial" pitchFamily="34" charset="0"/>
              </a:rPr>
              <a:t>pulmonary veins</a:t>
            </a:r>
            <a:endParaRPr lang="en-US" sz="12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2329" name="Rectangle 41"/>
          <p:cNvSpPr>
            <a:spLocks noChangeArrowheads="1"/>
          </p:cNvSpPr>
          <p:nvPr/>
        </p:nvSpPr>
        <p:spPr bwMode="auto">
          <a:xfrm>
            <a:off x="242888" y="3422650"/>
            <a:ext cx="1198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chemeClr val="tx2"/>
                </a:solidFill>
                <a:latin typeface="Arial" pitchFamily="34" charset="0"/>
              </a:rPr>
              <a:t>Right atrium</a:t>
            </a:r>
            <a:endParaRPr lang="en-US" sz="12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2330" name="Rectangle 42"/>
          <p:cNvSpPr>
            <a:spLocks noChangeArrowheads="1"/>
          </p:cNvSpPr>
          <p:nvPr/>
        </p:nvSpPr>
        <p:spPr bwMode="auto">
          <a:xfrm>
            <a:off x="242888" y="3698875"/>
            <a:ext cx="179705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1" dirty="0">
                <a:solidFill>
                  <a:schemeClr val="tx2"/>
                </a:solidFill>
                <a:latin typeface="Arial" pitchFamily="34" charset="0"/>
              </a:rPr>
              <a:t>Right coronary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>
                <a:solidFill>
                  <a:schemeClr val="tx2"/>
                </a:solidFill>
                <a:latin typeface="Arial" pitchFamily="34" charset="0"/>
              </a:rPr>
              <a:t>artery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 (in coronary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sulcus)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12331" name="Rectangle 43"/>
          <p:cNvSpPr>
            <a:spLocks noChangeArrowheads="1"/>
          </p:cNvSpPr>
          <p:nvPr/>
        </p:nvSpPr>
        <p:spPr bwMode="auto">
          <a:xfrm>
            <a:off x="242888" y="4381500"/>
            <a:ext cx="11747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Anterior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cardiac vein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2332" name="Rectangle 44"/>
          <p:cNvSpPr>
            <a:spLocks noChangeArrowheads="1"/>
          </p:cNvSpPr>
          <p:nvPr/>
        </p:nvSpPr>
        <p:spPr bwMode="auto">
          <a:xfrm>
            <a:off x="242888" y="4816475"/>
            <a:ext cx="1412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latin typeface="Arial" pitchFamily="34" charset="0"/>
              </a:rPr>
              <a:t>Right ventricle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2333" name="Rectangle 45"/>
          <p:cNvSpPr>
            <a:spLocks noChangeArrowheads="1"/>
          </p:cNvSpPr>
          <p:nvPr/>
        </p:nvSpPr>
        <p:spPr bwMode="auto">
          <a:xfrm>
            <a:off x="242888" y="5070475"/>
            <a:ext cx="1458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Marginal artery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2334" name="Rectangle 46"/>
          <p:cNvSpPr>
            <a:spLocks noChangeArrowheads="1"/>
          </p:cNvSpPr>
          <p:nvPr/>
        </p:nvSpPr>
        <p:spPr bwMode="auto">
          <a:xfrm>
            <a:off x="242888" y="5353050"/>
            <a:ext cx="177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Small cardiac vein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2335" name="Rectangle 47"/>
          <p:cNvSpPr>
            <a:spLocks noChangeArrowheads="1"/>
          </p:cNvSpPr>
          <p:nvPr/>
        </p:nvSpPr>
        <p:spPr bwMode="auto">
          <a:xfrm>
            <a:off x="242888" y="5610225"/>
            <a:ext cx="9699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chemeClr val="tx2"/>
                </a:solidFill>
                <a:latin typeface="Arial" pitchFamily="34" charset="0"/>
              </a:rPr>
              <a:t>Inferior</a:t>
            </a:r>
          </a:p>
          <a:p>
            <a:pPr eaLnBrk="1" hangingPunct="1"/>
            <a:r>
              <a:rPr lang="en-US" sz="1600" b="1">
                <a:solidFill>
                  <a:schemeClr val="tx2"/>
                </a:solidFill>
                <a:latin typeface="Arial" pitchFamily="34" charset="0"/>
              </a:rPr>
              <a:t>vena cava</a:t>
            </a:r>
            <a:endParaRPr lang="en-US" sz="12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2336" name="Rectangle 48"/>
          <p:cNvSpPr>
            <a:spLocks noChangeArrowheads="1"/>
          </p:cNvSpPr>
          <p:nvPr/>
        </p:nvSpPr>
        <p:spPr bwMode="auto">
          <a:xfrm>
            <a:off x="6678613" y="307975"/>
            <a:ext cx="13001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1">
                <a:latin typeface="Arial" pitchFamily="34" charset="0"/>
              </a:rPr>
              <a:t>Left common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latin typeface="Arial" pitchFamily="34" charset="0"/>
              </a:rPr>
              <a:t>carotid artery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2337" name="Rectangle 49"/>
          <p:cNvSpPr>
            <a:spLocks noChangeArrowheads="1"/>
          </p:cNvSpPr>
          <p:nvPr/>
        </p:nvSpPr>
        <p:spPr bwMode="auto">
          <a:xfrm>
            <a:off x="6678613" y="766763"/>
            <a:ext cx="16716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Left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subclavian artery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2338" name="Rectangle 50"/>
          <p:cNvSpPr>
            <a:spLocks noChangeArrowheads="1"/>
          </p:cNvSpPr>
          <p:nvPr/>
        </p:nvSpPr>
        <p:spPr bwMode="auto">
          <a:xfrm>
            <a:off x="6678613" y="1127125"/>
            <a:ext cx="107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latin typeface="Arial" pitchFamily="34" charset="0"/>
              </a:rPr>
              <a:t>Aortic arch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6678613" y="1479550"/>
            <a:ext cx="12080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Ligamentum</a:t>
            </a:r>
          </a:p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arteriosum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6678613" y="2012950"/>
            <a:ext cx="2090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latin typeface="Arial" pitchFamily="34" charset="0"/>
              </a:rPr>
              <a:t>Left pulmonary artery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2341" name="Rectangle 53"/>
          <p:cNvSpPr>
            <a:spLocks noChangeArrowheads="1"/>
          </p:cNvSpPr>
          <p:nvPr/>
        </p:nvSpPr>
        <p:spPr bwMode="auto">
          <a:xfrm>
            <a:off x="6678613" y="2740025"/>
            <a:ext cx="1052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latin typeface="Arial" pitchFamily="34" charset="0"/>
              </a:rPr>
              <a:t>Left atrium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2342" name="Rectangle 54"/>
          <p:cNvSpPr>
            <a:spLocks noChangeArrowheads="1"/>
          </p:cNvSpPr>
          <p:nvPr/>
        </p:nvSpPr>
        <p:spPr bwMode="auto">
          <a:xfrm>
            <a:off x="6678613" y="3089275"/>
            <a:ext cx="688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Auricle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2343" name="Rectangle 55"/>
          <p:cNvSpPr>
            <a:spLocks noChangeArrowheads="1"/>
          </p:cNvSpPr>
          <p:nvPr/>
        </p:nvSpPr>
        <p:spPr bwMode="auto">
          <a:xfrm>
            <a:off x="6678613" y="3438525"/>
            <a:ext cx="10509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Circumflex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artery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2344" name="Rectangle 56"/>
          <p:cNvSpPr>
            <a:spLocks noChangeArrowheads="1"/>
          </p:cNvSpPr>
          <p:nvPr/>
        </p:nvSpPr>
        <p:spPr bwMode="auto">
          <a:xfrm>
            <a:off x="6678613" y="3902075"/>
            <a:ext cx="179705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1">
                <a:latin typeface="Arial" pitchFamily="34" charset="0"/>
              </a:rPr>
              <a:t>Left coronary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latin typeface="Arial" pitchFamily="34" charset="0"/>
              </a:rPr>
              <a:t>artery</a:t>
            </a: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 (in coronary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sulcus)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2345" name="Rectangle 57"/>
          <p:cNvSpPr>
            <a:spLocks noChangeArrowheads="1"/>
          </p:cNvSpPr>
          <p:nvPr/>
        </p:nvSpPr>
        <p:spPr bwMode="auto">
          <a:xfrm>
            <a:off x="6691313" y="5346700"/>
            <a:ext cx="2249487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Anterior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interventricular artery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(in anterior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interventricular sulcus)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2346" name="Rectangle 58"/>
          <p:cNvSpPr>
            <a:spLocks noChangeArrowheads="1"/>
          </p:cNvSpPr>
          <p:nvPr/>
        </p:nvSpPr>
        <p:spPr bwMode="auto">
          <a:xfrm>
            <a:off x="6678613" y="5000625"/>
            <a:ext cx="1763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Great cardiac vein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2347" name="Rectangle 59"/>
          <p:cNvSpPr>
            <a:spLocks noChangeArrowheads="1"/>
          </p:cNvSpPr>
          <p:nvPr/>
        </p:nvSpPr>
        <p:spPr bwMode="auto">
          <a:xfrm>
            <a:off x="6694488" y="6232525"/>
            <a:ext cx="495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latin typeface="Arial" pitchFamily="34" charset="0"/>
              </a:rPr>
              <a:t>Apex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2348" name="Rectangle 60"/>
          <p:cNvSpPr>
            <a:spLocks noChangeArrowheads="1"/>
          </p:cNvSpPr>
          <p:nvPr/>
        </p:nvSpPr>
        <p:spPr bwMode="auto">
          <a:xfrm>
            <a:off x="6678613" y="2406650"/>
            <a:ext cx="2044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latin typeface="Arial" pitchFamily="34" charset="0"/>
              </a:rPr>
              <a:t>Left pulmonary veins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2349" name="Rectangle 61"/>
          <p:cNvSpPr>
            <a:spLocks noChangeArrowheads="1"/>
          </p:cNvSpPr>
          <p:nvPr/>
        </p:nvSpPr>
        <p:spPr bwMode="auto">
          <a:xfrm>
            <a:off x="6684963" y="4600575"/>
            <a:ext cx="1266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latin typeface="Arial" pitchFamily="34" charset="0"/>
              </a:rPr>
              <a:t>Left ventricle</a:t>
            </a:r>
            <a:endParaRPr lang="en-US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04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82563" y="0"/>
            <a:ext cx="8961437" cy="354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381000" y="184150"/>
            <a:ext cx="8380413" cy="6292850"/>
            <a:chOff x="479" y="318"/>
            <a:chExt cx="5279" cy="3964"/>
          </a:xfrm>
        </p:grpSpPr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04" y="318"/>
              <a:ext cx="2685" cy="3964"/>
            </a:xfrm>
            <a:prstGeom prst="rect">
              <a:avLst/>
            </a:prstGeom>
            <a:noFill/>
          </p:spPr>
        </p:pic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479" y="4073"/>
              <a:ext cx="1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(d)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858" y="1172"/>
              <a:ext cx="1446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>
              <a:off x="926" y="834"/>
              <a:ext cx="212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 flipH="1">
              <a:off x="3439" y="864"/>
              <a:ext cx="87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 flipH="1">
              <a:off x="3701" y="2226"/>
              <a:ext cx="616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 flipH="1">
              <a:off x="3849" y="2589"/>
              <a:ext cx="46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auto">
            <a:xfrm>
              <a:off x="2814" y="2238"/>
              <a:ext cx="1503" cy="805"/>
            </a:xfrm>
            <a:custGeom>
              <a:avLst/>
              <a:gdLst/>
              <a:ahLst/>
              <a:cxnLst>
                <a:cxn ang="0">
                  <a:pos x="1503" y="805"/>
                </a:cxn>
                <a:cxn ang="0">
                  <a:pos x="1371" y="805"/>
                </a:cxn>
                <a:cxn ang="0">
                  <a:pos x="0" y="0"/>
                </a:cxn>
              </a:cxnLst>
              <a:rect l="0" t="0" r="r" b="b"/>
              <a:pathLst>
                <a:path w="1503" h="805">
                  <a:moveTo>
                    <a:pt x="1503" y="805"/>
                  </a:moveTo>
                  <a:lnTo>
                    <a:pt x="1371" y="805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13"/>
            <p:cNvSpPr>
              <a:spLocks/>
            </p:cNvSpPr>
            <p:nvPr/>
          </p:nvSpPr>
          <p:spPr bwMode="auto">
            <a:xfrm>
              <a:off x="2990" y="2937"/>
              <a:ext cx="1327" cy="370"/>
            </a:xfrm>
            <a:custGeom>
              <a:avLst/>
              <a:gdLst/>
              <a:ahLst/>
              <a:cxnLst>
                <a:cxn ang="0">
                  <a:pos x="1327" y="370"/>
                </a:cxn>
                <a:cxn ang="0">
                  <a:pos x="1171" y="370"/>
                </a:cxn>
                <a:cxn ang="0">
                  <a:pos x="0" y="0"/>
                </a:cxn>
              </a:cxnLst>
              <a:rect l="0" t="0" r="r" b="b"/>
              <a:pathLst>
                <a:path w="1327" h="370">
                  <a:moveTo>
                    <a:pt x="1327" y="370"/>
                  </a:moveTo>
                  <a:lnTo>
                    <a:pt x="1171" y="37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2734" y="3243"/>
              <a:ext cx="1583" cy="616"/>
            </a:xfrm>
            <a:custGeom>
              <a:avLst/>
              <a:gdLst/>
              <a:ahLst/>
              <a:cxnLst>
                <a:cxn ang="0">
                  <a:pos x="1583" y="616"/>
                </a:cxn>
                <a:cxn ang="0">
                  <a:pos x="1451" y="616"/>
                </a:cxn>
                <a:cxn ang="0">
                  <a:pos x="0" y="0"/>
                </a:cxn>
              </a:cxnLst>
              <a:rect l="0" t="0" r="r" b="b"/>
              <a:pathLst>
                <a:path w="1583" h="616">
                  <a:moveTo>
                    <a:pt x="1583" y="616"/>
                  </a:moveTo>
                  <a:lnTo>
                    <a:pt x="1451" y="61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auto">
            <a:xfrm>
              <a:off x="2996" y="3761"/>
              <a:ext cx="1321" cy="360"/>
            </a:xfrm>
            <a:custGeom>
              <a:avLst/>
              <a:gdLst/>
              <a:ahLst/>
              <a:cxnLst>
                <a:cxn ang="0">
                  <a:pos x="1321" y="360"/>
                </a:cxn>
                <a:cxn ang="0">
                  <a:pos x="853" y="360"/>
                </a:cxn>
                <a:cxn ang="0">
                  <a:pos x="0" y="0"/>
                </a:cxn>
              </a:cxnLst>
              <a:rect l="0" t="0" r="r" b="b"/>
              <a:pathLst>
                <a:path w="1321" h="360">
                  <a:moveTo>
                    <a:pt x="1321" y="360"/>
                  </a:moveTo>
                  <a:lnTo>
                    <a:pt x="853" y="36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16"/>
            <p:cNvSpPr>
              <a:spLocks noChangeShapeType="1"/>
            </p:cNvSpPr>
            <p:nvPr/>
          </p:nvSpPr>
          <p:spPr bwMode="auto">
            <a:xfrm flipH="1">
              <a:off x="2996" y="1182"/>
              <a:ext cx="1321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H="1">
              <a:off x="3439" y="1590"/>
              <a:ext cx="87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18"/>
            <p:cNvSpPr>
              <a:spLocks noChangeShapeType="1"/>
            </p:cNvSpPr>
            <p:nvPr/>
          </p:nvSpPr>
          <p:spPr bwMode="auto">
            <a:xfrm flipH="1">
              <a:off x="3959" y="1956"/>
              <a:ext cx="35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19"/>
            <p:cNvSpPr>
              <a:spLocks noChangeShapeType="1"/>
            </p:cNvSpPr>
            <p:nvPr/>
          </p:nvSpPr>
          <p:spPr bwMode="auto">
            <a:xfrm>
              <a:off x="852" y="1494"/>
              <a:ext cx="183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>
              <a:off x="1012" y="1836"/>
              <a:ext cx="98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auto">
            <a:xfrm>
              <a:off x="1214" y="1952"/>
              <a:ext cx="1280" cy="182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90" y="182"/>
                </a:cxn>
                <a:cxn ang="0">
                  <a:pos x="1280" y="0"/>
                </a:cxn>
              </a:cxnLst>
              <a:rect l="0" t="0" r="r" b="b"/>
              <a:pathLst>
                <a:path w="1280" h="182">
                  <a:moveTo>
                    <a:pt x="0" y="182"/>
                  </a:moveTo>
                  <a:lnTo>
                    <a:pt x="190" y="182"/>
                  </a:lnTo>
                  <a:lnTo>
                    <a:pt x="128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>
              <a:off x="1648" y="2080"/>
              <a:ext cx="68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106" y="275"/>
                </a:cxn>
                <a:cxn ang="0">
                  <a:pos x="688" y="0"/>
                </a:cxn>
              </a:cxnLst>
              <a:rect l="0" t="0" r="r" b="b"/>
              <a:pathLst>
                <a:path w="688" h="275">
                  <a:moveTo>
                    <a:pt x="0" y="275"/>
                  </a:moveTo>
                  <a:lnTo>
                    <a:pt x="106" y="275"/>
                  </a:lnTo>
                  <a:lnTo>
                    <a:pt x="688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auto">
            <a:xfrm>
              <a:off x="1336" y="3189"/>
              <a:ext cx="896" cy="318"/>
            </a:xfrm>
            <a:custGeom>
              <a:avLst/>
              <a:gdLst/>
              <a:ahLst/>
              <a:cxnLst>
                <a:cxn ang="0">
                  <a:pos x="0" y="318"/>
                </a:cxn>
                <a:cxn ang="0">
                  <a:pos x="154" y="318"/>
                </a:cxn>
                <a:cxn ang="0">
                  <a:pos x="896" y="0"/>
                </a:cxn>
              </a:cxnLst>
              <a:rect l="0" t="0" r="r" b="b"/>
              <a:pathLst>
                <a:path w="896" h="318">
                  <a:moveTo>
                    <a:pt x="0" y="318"/>
                  </a:moveTo>
                  <a:lnTo>
                    <a:pt x="154" y="318"/>
                  </a:lnTo>
                  <a:lnTo>
                    <a:pt x="896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>
              <a:off x="1384" y="2685"/>
              <a:ext cx="65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25"/>
            <p:cNvSpPr>
              <a:spLocks noChangeShapeType="1"/>
            </p:cNvSpPr>
            <p:nvPr/>
          </p:nvSpPr>
          <p:spPr bwMode="auto">
            <a:xfrm>
              <a:off x="904" y="3917"/>
              <a:ext cx="106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26"/>
            <p:cNvSpPr>
              <a:spLocks noChangeShapeType="1"/>
            </p:cNvSpPr>
            <p:nvPr/>
          </p:nvSpPr>
          <p:spPr bwMode="auto">
            <a:xfrm>
              <a:off x="1594" y="1494"/>
              <a:ext cx="1140" cy="28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27"/>
            <p:cNvSpPr>
              <a:spLocks noChangeShapeType="1"/>
            </p:cNvSpPr>
            <p:nvPr/>
          </p:nvSpPr>
          <p:spPr bwMode="auto">
            <a:xfrm flipH="1" flipV="1">
              <a:off x="3389" y="1336"/>
              <a:ext cx="298" cy="25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Rectangle 28"/>
            <p:cNvSpPr>
              <a:spLocks noChangeArrowheads="1"/>
            </p:cNvSpPr>
            <p:nvPr/>
          </p:nvSpPr>
          <p:spPr bwMode="auto">
            <a:xfrm>
              <a:off x="4341" y="787"/>
              <a:ext cx="6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latin typeface="Arial" pitchFamily="34" charset="0"/>
                </a:rPr>
                <a:t>Superior</a:t>
              </a:r>
            </a:p>
            <a:p>
              <a:pPr eaLnBrk="1" hangingPunct="1"/>
              <a:r>
                <a:rPr lang="en-US" sz="1600" b="1">
                  <a:latin typeface="Arial" pitchFamily="34" charset="0"/>
                </a:rPr>
                <a:t>vena cava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5389" name="Rectangle 29"/>
            <p:cNvSpPr>
              <a:spLocks noChangeArrowheads="1"/>
            </p:cNvSpPr>
            <p:nvPr/>
          </p:nvSpPr>
          <p:spPr bwMode="auto">
            <a:xfrm>
              <a:off x="4341" y="1103"/>
              <a:ext cx="104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latin typeface="Arial" pitchFamily="34" charset="0"/>
                </a:rPr>
                <a:t>Right</a:t>
              </a:r>
            </a:p>
            <a:p>
              <a:pPr eaLnBrk="1" hangingPunct="1"/>
              <a:r>
                <a:rPr lang="en-US" sz="1600" b="1">
                  <a:latin typeface="Arial" pitchFamily="34" charset="0"/>
                </a:rPr>
                <a:t>pulmonary artery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5390" name="Rectangle 30"/>
            <p:cNvSpPr>
              <a:spLocks noChangeArrowheads="1"/>
            </p:cNvSpPr>
            <p:nvPr/>
          </p:nvSpPr>
          <p:spPr bwMode="auto">
            <a:xfrm>
              <a:off x="4341" y="1511"/>
              <a:ext cx="101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latin typeface="Arial" pitchFamily="34" charset="0"/>
                </a:rPr>
                <a:t>Right</a:t>
              </a:r>
            </a:p>
            <a:p>
              <a:pPr eaLnBrk="1" hangingPunct="1"/>
              <a:r>
                <a:rPr lang="en-US" sz="1600" b="1">
                  <a:latin typeface="Arial" pitchFamily="34" charset="0"/>
                </a:rPr>
                <a:t>pulmonary veins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5391" name="Rectangle 31"/>
            <p:cNvSpPr>
              <a:spLocks noChangeArrowheads="1"/>
            </p:cNvSpPr>
            <p:nvPr/>
          </p:nvSpPr>
          <p:spPr bwMode="auto">
            <a:xfrm>
              <a:off x="4341" y="1879"/>
              <a:ext cx="7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Right atrium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5392" name="Rectangle 32"/>
            <p:cNvSpPr>
              <a:spLocks noChangeArrowheads="1"/>
            </p:cNvSpPr>
            <p:nvPr/>
          </p:nvSpPr>
          <p:spPr bwMode="auto">
            <a:xfrm>
              <a:off x="4341" y="2509"/>
              <a:ext cx="1132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Right coronary</a:t>
              </a:r>
            </a:p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artery (in coronary</a:t>
              </a:r>
            </a:p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sulcus)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5393" name="Rectangle 33"/>
            <p:cNvSpPr>
              <a:spLocks noChangeArrowheads="1"/>
            </p:cNvSpPr>
            <p:nvPr/>
          </p:nvSpPr>
          <p:spPr bwMode="auto">
            <a:xfrm>
              <a:off x="4333" y="4041"/>
              <a:ext cx="89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latin typeface="Arial" pitchFamily="34" charset="0"/>
                </a:rPr>
                <a:t>Right ventricle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5394" name="Rectangle 34"/>
            <p:cNvSpPr>
              <a:spLocks noChangeArrowheads="1"/>
            </p:cNvSpPr>
            <p:nvPr/>
          </p:nvSpPr>
          <p:spPr bwMode="auto">
            <a:xfrm>
              <a:off x="4341" y="2965"/>
              <a:ext cx="9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latin typeface="Arial" pitchFamily="34" charset="0"/>
                </a:rPr>
                <a:t>Coronary sinus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5395" name="Rectangle 35"/>
            <p:cNvSpPr>
              <a:spLocks noChangeArrowheads="1"/>
            </p:cNvSpPr>
            <p:nvPr/>
          </p:nvSpPr>
          <p:spPr bwMode="auto">
            <a:xfrm>
              <a:off x="4333" y="3777"/>
              <a:ext cx="11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Middle cardiac vein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5396" name="Rectangle 36"/>
            <p:cNvSpPr>
              <a:spLocks noChangeArrowheads="1"/>
            </p:cNvSpPr>
            <p:nvPr/>
          </p:nvSpPr>
          <p:spPr bwMode="auto">
            <a:xfrm>
              <a:off x="497" y="1095"/>
              <a:ext cx="104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latin typeface="Arial" pitchFamily="34" charset="0"/>
                </a:rPr>
                <a:t>Left </a:t>
              </a:r>
            </a:p>
            <a:p>
              <a:pPr eaLnBrk="1" hangingPunct="1"/>
              <a:r>
                <a:rPr lang="en-US" sz="1600" b="1">
                  <a:latin typeface="Arial" pitchFamily="34" charset="0"/>
                </a:rPr>
                <a:t>pulmonary artery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5397" name="Rectangle 37"/>
            <p:cNvSpPr>
              <a:spLocks noChangeArrowheads="1"/>
            </p:cNvSpPr>
            <p:nvPr/>
          </p:nvSpPr>
          <p:spPr bwMode="auto">
            <a:xfrm>
              <a:off x="497" y="2055"/>
              <a:ext cx="6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Left atrium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5398" name="Rectangle 38"/>
            <p:cNvSpPr>
              <a:spLocks noChangeArrowheads="1"/>
            </p:cNvSpPr>
            <p:nvPr/>
          </p:nvSpPr>
          <p:spPr bwMode="auto">
            <a:xfrm>
              <a:off x="497" y="1751"/>
              <a:ext cx="77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Auricle</a:t>
              </a:r>
            </a:p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of left atrium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5399" name="Rectangle 39"/>
            <p:cNvSpPr>
              <a:spLocks noChangeArrowheads="1"/>
            </p:cNvSpPr>
            <p:nvPr/>
          </p:nvSpPr>
          <p:spPr bwMode="auto">
            <a:xfrm>
              <a:off x="497" y="3427"/>
              <a:ext cx="79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latin typeface="Arial" pitchFamily="34" charset="0"/>
                </a:rPr>
                <a:t>Left ventricle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5400" name="Rectangle 40"/>
            <p:cNvSpPr>
              <a:spLocks noChangeArrowheads="1"/>
            </p:cNvSpPr>
            <p:nvPr/>
          </p:nvSpPr>
          <p:spPr bwMode="auto">
            <a:xfrm>
              <a:off x="505" y="2605"/>
              <a:ext cx="913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Posterior vein</a:t>
              </a:r>
            </a:p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of left ventricle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5401" name="Rectangle 41"/>
            <p:cNvSpPr>
              <a:spLocks noChangeArrowheads="1"/>
            </p:cNvSpPr>
            <p:nvPr/>
          </p:nvSpPr>
          <p:spPr bwMode="auto">
            <a:xfrm>
              <a:off x="4341" y="3227"/>
              <a:ext cx="1417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Posterior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interventricular artery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(in posterior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interventricular sulcus)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5402" name="Rectangle 42"/>
            <p:cNvSpPr>
              <a:spLocks noChangeArrowheads="1"/>
            </p:cNvSpPr>
            <p:nvPr/>
          </p:nvSpPr>
          <p:spPr bwMode="auto">
            <a:xfrm>
              <a:off x="497" y="2277"/>
              <a:ext cx="111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latin typeface="Arial" pitchFamily="34" charset="0"/>
                </a:rPr>
                <a:t>Great cardiac vein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5403" name="Rectangle 43"/>
            <p:cNvSpPr>
              <a:spLocks noChangeArrowheads="1"/>
            </p:cNvSpPr>
            <p:nvPr/>
          </p:nvSpPr>
          <p:spPr bwMode="auto">
            <a:xfrm>
              <a:off x="497" y="3837"/>
              <a:ext cx="3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latin typeface="Arial" pitchFamily="34" charset="0"/>
                </a:rPr>
                <a:t>Apex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5404" name="Rectangle 44"/>
            <p:cNvSpPr>
              <a:spLocks noChangeArrowheads="1"/>
            </p:cNvSpPr>
            <p:nvPr/>
          </p:nvSpPr>
          <p:spPr bwMode="auto">
            <a:xfrm>
              <a:off x="497" y="1413"/>
              <a:ext cx="101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latin typeface="Arial" pitchFamily="34" charset="0"/>
                </a:rPr>
                <a:t>Left</a:t>
              </a:r>
            </a:p>
            <a:p>
              <a:pPr eaLnBrk="1" hangingPunct="1"/>
              <a:r>
                <a:rPr lang="en-US" sz="1600" b="1">
                  <a:latin typeface="Arial" pitchFamily="34" charset="0"/>
                </a:rPr>
                <a:t>pulmonary veins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5405" name="Rectangle 45"/>
            <p:cNvSpPr>
              <a:spLocks noChangeArrowheads="1"/>
            </p:cNvSpPr>
            <p:nvPr/>
          </p:nvSpPr>
          <p:spPr bwMode="auto">
            <a:xfrm>
              <a:off x="4341" y="2147"/>
              <a:ext cx="6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latin typeface="Arial" pitchFamily="34" charset="0"/>
                </a:rPr>
                <a:t>Inferior</a:t>
              </a:r>
            </a:p>
            <a:p>
              <a:pPr eaLnBrk="1" hangingPunct="1"/>
              <a:r>
                <a:rPr lang="en-US" sz="1600" b="1">
                  <a:latin typeface="Arial" pitchFamily="34" charset="0"/>
                </a:rPr>
                <a:t>vena cava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5406" name="Rectangle 46"/>
            <p:cNvSpPr>
              <a:spLocks noChangeArrowheads="1"/>
            </p:cNvSpPr>
            <p:nvPr/>
          </p:nvSpPr>
          <p:spPr bwMode="auto">
            <a:xfrm>
              <a:off x="497" y="743"/>
              <a:ext cx="3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latin typeface="Arial" pitchFamily="34" charset="0"/>
                </a:rPr>
                <a:t>Aorta</a:t>
              </a:r>
              <a:endParaRPr lang="en-US" sz="120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935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06375" y="136525"/>
            <a:ext cx="8937625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"/>
            <a:ext cx="4719638" cy="6103938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79438" y="6191250"/>
            <a:ext cx="24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(e)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2492375" y="1055688"/>
            <a:ext cx="7493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5148263" y="820738"/>
            <a:ext cx="21336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5881688" y="1281113"/>
            <a:ext cx="14001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6046788" y="1966913"/>
            <a:ext cx="1235075" cy="47625"/>
          </a:xfrm>
          <a:custGeom>
            <a:avLst/>
            <a:gdLst/>
            <a:ahLst/>
            <a:cxnLst>
              <a:cxn ang="0">
                <a:pos x="778" y="0"/>
              </a:cxn>
              <a:cxn ang="0">
                <a:pos x="238" y="0"/>
              </a:cxn>
              <a:cxn ang="0">
                <a:pos x="0" y="30"/>
              </a:cxn>
            </a:cxnLst>
            <a:rect l="0" t="0" r="r" b="b"/>
            <a:pathLst>
              <a:path w="778" h="30">
                <a:moveTo>
                  <a:pt x="778" y="0"/>
                </a:moveTo>
                <a:lnTo>
                  <a:pt x="238" y="0"/>
                </a:lnTo>
                <a:lnTo>
                  <a:pt x="0" y="3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4954588" y="3090863"/>
            <a:ext cx="2324100" cy="1587"/>
          </a:xfrm>
          <a:custGeom>
            <a:avLst/>
            <a:gdLst/>
            <a:ahLst/>
            <a:cxnLst>
              <a:cxn ang="0">
                <a:pos x="1464" y="0"/>
              </a:cxn>
              <a:cxn ang="0">
                <a:pos x="1074" y="0"/>
              </a:cxn>
              <a:cxn ang="0">
                <a:pos x="0" y="0"/>
              </a:cxn>
            </a:cxnLst>
            <a:rect l="0" t="0" r="r" b="b"/>
            <a:pathLst>
              <a:path w="1464">
                <a:moveTo>
                  <a:pt x="1464" y="0"/>
                </a:moveTo>
                <a:lnTo>
                  <a:pt x="1074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6024563" y="3917950"/>
            <a:ext cx="12573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5522913" y="4333875"/>
            <a:ext cx="17589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5180013" y="4851400"/>
            <a:ext cx="21018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6526213" y="5280025"/>
            <a:ext cx="7556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6621463" y="5572125"/>
            <a:ext cx="660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Freeform 16"/>
          <p:cNvSpPr>
            <a:spLocks/>
          </p:cNvSpPr>
          <p:nvPr/>
        </p:nvSpPr>
        <p:spPr bwMode="auto">
          <a:xfrm>
            <a:off x="6027738" y="5327650"/>
            <a:ext cx="1254125" cy="733425"/>
          </a:xfrm>
          <a:custGeom>
            <a:avLst/>
            <a:gdLst/>
            <a:ahLst/>
            <a:cxnLst>
              <a:cxn ang="0">
                <a:pos x="790" y="462"/>
              </a:cxn>
              <a:cxn ang="0">
                <a:pos x="598" y="462"/>
              </a:cxn>
              <a:cxn ang="0">
                <a:pos x="0" y="0"/>
              </a:cxn>
            </a:cxnLst>
            <a:rect l="0" t="0" r="r" b="b"/>
            <a:pathLst>
              <a:path w="790" h="462">
                <a:moveTo>
                  <a:pt x="790" y="462"/>
                </a:moveTo>
                <a:lnTo>
                  <a:pt x="598" y="46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Freeform 17"/>
          <p:cNvSpPr>
            <a:spLocks/>
          </p:cNvSpPr>
          <p:nvPr/>
        </p:nvSpPr>
        <p:spPr bwMode="auto">
          <a:xfrm>
            <a:off x="5389563" y="1709738"/>
            <a:ext cx="1892300" cy="431800"/>
          </a:xfrm>
          <a:custGeom>
            <a:avLst/>
            <a:gdLst/>
            <a:ahLst/>
            <a:cxnLst>
              <a:cxn ang="0">
                <a:pos x="1192" y="0"/>
              </a:cxn>
              <a:cxn ang="0">
                <a:pos x="612" y="0"/>
              </a:cxn>
              <a:cxn ang="0">
                <a:pos x="0" y="272"/>
              </a:cxn>
            </a:cxnLst>
            <a:rect l="0" t="0" r="r" b="b"/>
            <a:pathLst>
              <a:path w="1192" h="272">
                <a:moveTo>
                  <a:pt x="1192" y="0"/>
                </a:moveTo>
                <a:lnTo>
                  <a:pt x="612" y="0"/>
                </a:lnTo>
                <a:lnTo>
                  <a:pt x="0" y="27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2" name="Freeform 18"/>
          <p:cNvSpPr>
            <a:spLocks/>
          </p:cNvSpPr>
          <p:nvPr/>
        </p:nvSpPr>
        <p:spPr bwMode="auto">
          <a:xfrm>
            <a:off x="4508500" y="3262313"/>
            <a:ext cx="2773363" cy="271462"/>
          </a:xfrm>
          <a:custGeom>
            <a:avLst/>
            <a:gdLst/>
            <a:ahLst/>
            <a:cxnLst>
              <a:cxn ang="0">
                <a:pos x="1747" y="171"/>
              </a:cxn>
              <a:cxn ang="0">
                <a:pos x="1415" y="171"/>
              </a:cxn>
              <a:cxn ang="0">
                <a:pos x="0" y="0"/>
              </a:cxn>
            </a:cxnLst>
            <a:rect l="0" t="0" r="r" b="b"/>
            <a:pathLst>
              <a:path w="1747" h="171">
                <a:moveTo>
                  <a:pt x="1747" y="171"/>
                </a:moveTo>
                <a:lnTo>
                  <a:pt x="1415" y="17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3" name="Freeform 19"/>
          <p:cNvSpPr>
            <a:spLocks/>
          </p:cNvSpPr>
          <p:nvPr/>
        </p:nvSpPr>
        <p:spPr bwMode="auto">
          <a:xfrm>
            <a:off x="5564188" y="2668588"/>
            <a:ext cx="1717675" cy="390525"/>
          </a:xfrm>
          <a:custGeom>
            <a:avLst/>
            <a:gdLst/>
            <a:ahLst/>
            <a:cxnLst>
              <a:cxn ang="0">
                <a:pos x="1082" y="0"/>
              </a:cxn>
              <a:cxn ang="0">
                <a:pos x="630" y="0"/>
              </a:cxn>
              <a:cxn ang="0">
                <a:pos x="0" y="246"/>
              </a:cxn>
            </a:cxnLst>
            <a:rect l="0" t="0" r="r" b="b"/>
            <a:pathLst>
              <a:path w="1082" h="246">
                <a:moveTo>
                  <a:pt x="1082" y="0"/>
                </a:moveTo>
                <a:lnTo>
                  <a:pt x="630" y="0"/>
                </a:lnTo>
                <a:lnTo>
                  <a:pt x="0" y="24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Freeform 20"/>
          <p:cNvSpPr>
            <a:spLocks/>
          </p:cNvSpPr>
          <p:nvPr/>
        </p:nvSpPr>
        <p:spPr bwMode="auto">
          <a:xfrm>
            <a:off x="1844675" y="2135188"/>
            <a:ext cx="1422400" cy="52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8" y="0"/>
              </a:cxn>
              <a:cxn ang="0">
                <a:pos x="896" y="330"/>
              </a:cxn>
            </a:cxnLst>
            <a:rect l="0" t="0" r="r" b="b"/>
            <a:pathLst>
              <a:path w="896" h="330">
                <a:moveTo>
                  <a:pt x="0" y="0"/>
                </a:moveTo>
                <a:lnTo>
                  <a:pt x="308" y="0"/>
                </a:lnTo>
                <a:lnTo>
                  <a:pt x="896" y="33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5" name="Freeform 21"/>
          <p:cNvSpPr>
            <a:spLocks/>
          </p:cNvSpPr>
          <p:nvPr/>
        </p:nvSpPr>
        <p:spPr bwMode="auto">
          <a:xfrm>
            <a:off x="1177925" y="2436813"/>
            <a:ext cx="1457325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32" y="0"/>
              </a:cxn>
              <a:cxn ang="0">
                <a:pos x="918" y="36"/>
              </a:cxn>
            </a:cxnLst>
            <a:rect l="0" t="0" r="r" b="b"/>
            <a:pathLst>
              <a:path w="918" h="36">
                <a:moveTo>
                  <a:pt x="0" y="0"/>
                </a:moveTo>
                <a:lnTo>
                  <a:pt x="632" y="0"/>
                </a:lnTo>
                <a:lnTo>
                  <a:pt x="918" y="3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Freeform 22"/>
          <p:cNvSpPr>
            <a:spLocks/>
          </p:cNvSpPr>
          <p:nvPr/>
        </p:nvSpPr>
        <p:spPr bwMode="auto">
          <a:xfrm>
            <a:off x="1228725" y="2846388"/>
            <a:ext cx="2378075" cy="35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6" y="0"/>
              </a:cxn>
              <a:cxn ang="0">
                <a:pos x="1498" y="224"/>
              </a:cxn>
            </a:cxnLst>
            <a:rect l="0" t="0" r="r" b="b"/>
            <a:pathLst>
              <a:path w="1498" h="224">
                <a:moveTo>
                  <a:pt x="0" y="0"/>
                </a:moveTo>
                <a:lnTo>
                  <a:pt x="356" y="0"/>
                </a:lnTo>
                <a:lnTo>
                  <a:pt x="1498" y="22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7" name="Freeform 23"/>
          <p:cNvSpPr>
            <a:spLocks/>
          </p:cNvSpPr>
          <p:nvPr/>
        </p:nvSpPr>
        <p:spPr bwMode="auto">
          <a:xfrm>
            <a:off x="1536700" y="3138488"/>
            <a:ext cx="1285875" cy="233362"/>
          </a:xfrm>
          <a:custGeom>
            <a:avLst/>
            <a:gdLst/>
            <a:ahLst/>
            <a:cxnLst>
              <a:cxn ang="0">
                <a:pos x="0" y="147"/>
              </a:cxn>
              <a:cxn ang="0">
                <a:pos x="450" y="147"/>
              </a:cxn>
              <a:cxn ang="0">
                <a:pos x="810" y="0"/>
              </a:cxn>
            </a:cxnLst>
            <a:rect l="0" t="0" r="r" b="b"/>
            <a:pathLst>
              <a:path w="810" h="147">
                <a:moveTo>
                  <a:pt x="0" y="147"/>
                </a:moveTo>
                <a:lnTo>
                  <a:pt x="450" y="147"/>
                </a:lnTo>
                <a:lnTo>
                  <a:pt x="81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8" name="Freeform 24"/>
          <p:cNvSpPr>
            <a:spLocks/>
          </p:cNvSpPr>
          <p:nvPr/>
        </p:nvSpPr>
        <p:spPr bwMode="auto">
          <a:xfrm>
            <a:off x="1539875" y="3860800"/>
            <a:ext cx="1990725" cy="104775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324" y="66"/>
              </a:cxn>
              <a:cxn ang="0">
                <a:pos x="1254" y="0"/>
              </a:cxn>
            </a:cxnLst>
            <a:rect l="0" t="0" r="r" b="b"/>
            <a:pathLst>
              <a:path w="1254" h="66">
                <a:moveTo>
                  <a:pt x="0" y="66"/>
                </a:moveTo>
                <a:lnTo>
                  <a:pt x="324" y="66"/>
                </a:lnTo>
                <a:lnTo>
                  <a:pt x="1254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1143000" y="1447800"/>
            <a:ext cx="17335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2063750" y="4445000"/>
            <a:ext cx="13843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1" name="Freeform 27"/>
          <p:cNvSpPr>
            <a:spLocks/>
          </p:cNvSpPr>
          <p:nvPr/>
        </p:nvSpPr>
        <p:spPr bwMode="auto">
          <a:xfrm>
            <a:off x="1346200" y="5394325"/>
            <a:ext cx="1851025" cy="441325"/>
          </a:xfrm>
          <a:custGeom>
            <a:avLst/>
            <a:gdLst/>
            <a:ahLst/>
            <a:cxnLst>
              <a:cxn ang="0">
                <a:pos x="0" y="278"/>
              </a:cxn>
              <a:cxn ang="0">
                <a:pos x="490" y="278"/>
              </a:cxn>
              <a:cxn ang="0">
                <a:pos x="1166" y="0"/>
              </a:cxn>
            </a:cxnLst>
            <a:rect l="0" t="0" r="r" b="b"/>
            <a:pathLst>
              <a:path w="1166" h="278">
                <a:moveTo>
                  <a:pt x="0" y="278"/>
                </a:moveTo>
                <a:lnTo>
                  <a:pt x="490" y="278"/>
                </a:lnTo>
                <a:lnTo>
                  <a:pt x="116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2" name="Freeform 28"/>
          <p:cNvSpPr>
            <a:spLocks/>
          </p:cNvSpPr>
          <p:nvPr/>
        </p:nvSpPr>
        <p:spPr bwMode="auto">
          <a:xfrm>
            <a:off x="1457325" y="4486275"/>
            <a:ext cx="2349500" cy="346075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386" y="218"/>
              </a:cxn>
              <a:cxn ang="0">
                <a:pos x="1480" y="0"/>
              </a:cxn>
            </a:cxnLst>
            <a:rect l="0" t="0" r="r" b="b"/>
            <a:pathLst>
              <a:path w="1480" h="218">
                <a:moveTo>
                  <a:pt x="0" y="218"/>
                </a:moveTo>
                <a:lnTo>
                  <a:pt x="386" y="218"/>
                </a:lnTo>
                <a:lnTo>
                  <a:pt x="148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3" name="Freeform 29"/>
          <p:cNvSpPr>
            <a:spLocks/>
          </p:cNvSpPr>
          <p:nvPr/>
        </p:nvSpPr>
        <p:spPr bwMode="auto">
          <a:xfrm>
            <a:off x="1717675" y="4940300"/>
            <a:ext cx="3055938" cy="415925"/>
          </a:xfrm>
          <a:custGeom>
            <a:avLst/>
            <a:gdLst/>
            <a:ahLst/>
            <a:cxnLst>
              <a:cxn ang="0">
                <a:pos x="0" y="262"/>
              </a:cxn>
              <a:cxn ang="0">
                <a:pos x="238" y="262"/>
              </a:cxn>
              <a:cxn ang="0">
                <a:pos x="1925" y="0"/>
              </a:cxn>
            </a:cxnLst>
            <a:rect l="0" t="0" r="r" b="b"/>
            <a:pathLst>
              <a:path w="1925" h="262">
                <a:moveTo>
                  <a:pt x="0" y="262"/>
                </a:moveTo>
                <a:lnTo>
                  <a:pt x="238" y="262"/>
                </a:lnTo>
                <a:lnTo>
                  <a:pt x="1925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4" name="Freeform 30"/>
          <p:cNvSpPr>
            <a:spLocks/>
          </p:cNvSpPr>
          <p:nvPr/>
        </p:nvSpPr>
        <p:spPr bwMode="auto">
          <a:xfrm>
            <a:off x="2244725" y="1830388"/>
            <a:ext cx="2333625" cy="311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66" y="0"/>
              </a:cxn>
              <a:cxn ang="0">
                <a:pos x="1470" y="196"/>
              </a:cxn>
            </a:cxnLst>
            <a:rect l="0" t="0" r="r" b="b"/>
            <a:pathLst>
              <a:path w="1470" h="196">
                <a:moveTo>
                  <a:pt x="0" y="0"/>
                </a:moveTo>
                <a:lnTo>
                  <a:pt x="1066" y="0"/>
                </a:lnTo>
                <a:lnTo>
                  <a:pt x="1470" y="19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5" name="Freeform 31"/>
          <p:cNvSpPr>
            <a:spLocks/>
          </p:cNvSpPr>
          <p:nvPr/>
        </p:nvSpPr>
        <p:spPr bwMode="auto">
          <a:xfrm>
            <a:off x="2251075" y="3311525"/>
            <a:ext cx="552450" cy="130175"/>
          </a:xfrm>
          <a:custGeom>
            <a:avLst/>
            <a:gdLst/>
            <a:ahLst/>
            <a:cxnLst>
              <a:cxn ang="0">
                <a:pos x="342" y="0"/>
              </a:cxn>
              <a:cxn ang="0">
                <a:pos x="0" y="38"/>
              </a:cxn>
              <a:cxn ang="0">
                <a:pos x="348" y="82"/>
              </a:cxn>
            </a:cxnLst>
            <a:rect l="0" t="0" r="r" b="b"/>
            <a:pathLst>
              <a:path w="348" h="82">
                <a:moveTo>
                  <a:pt x="342" y="0"/>
                </a:moveTo>
                <a:lnTo>
                  <a:pt x="0" y="38"/>
                </a:lnTo>
                <a:lnTo>
                  <a:pt x="348" y="8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>
            <a:off x="2181225" y="2436813"/>
            <a:ext cx="352425" cy="473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 flipV="1">
            <a:off x="2070100" y="4549775"/>
            <a:ext cx="2000250" cy="282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 flipV="1">
            <a:off x="2095500" y="5127625"/>
            <a:ext cx="249555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 flipH="1">
            <a:off x="6122988" y="1966913"/>
            <a:ext cx="301625" cy="387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 flipH="1" flipV="1">
            <a:off x="4213225" y="3081338"/>
            <a:ext cx="2541588" cy="452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566738" y="955675"/>
            <a:ext cx="186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latin typeface="Arial" pitchFamily="34" charset="0"/>
              </a:rPr>
              <a:t>Superior vena ca</a:t>
            </a:r>
            <a:r>
              <a:rPr lang="en-US" sz="1600" b="1">
                <a:solidFill>
                  <a:schemeClr val="bg1"/>
                </a:solidFill>
                <a:latin typeface="Arial" pitchFamily="34" charset="0"/>
              </a:rPr>
              <a:t>va</a:t>
            </a:r>
            <a:endParaRPr lang="en-US" sz="12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422" name="Rectangle 38"/>
          <p:cNvSpPr>
            <a:spLocks noChangeArrowheads="1"/>
          </p:cNvSpPr>
          <p:nvPr/>
        </p:nvSpPr>
        <p:spPr bwMode="auto">
          <a:xfrm>
            <a:off x="566738" y="1276350"/>
            <a:ext cx="16605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latin typeface="Arial" pitchFamily="34" charset="0"/>
              </a:rPr>
              <a:t>Right</a:t>
            </a:r>
          </a:p>
          <a:p>
            <a:pPr eaLnBrk="1" hangingPunct="1"/>
            <a:r>
              <a:rPr lang="en-US" sz="1600" b="1">
                <a:latin typeface="Arial" pitchFamily="34" charset="0"/>
              </a:rPr>
              <a:t>pulmonary artery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566738" y="2032000"/>
            <a:ext cx="1198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latin typeface="Arial" pitchFamily="34" charset="0"/>
              </a:rPr>
              <a:t>Right atrium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566738" y="2336800"/>
            <a:ext cx="161448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1">
                <a:latin typeface="Arial" pitchFamily="34" charset="0"/>
              </a:rPr>
              <a:t>Right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latin typeface="Arial" pitchFamily="34" charset="0"/>
              </a:rPr>
              <a:t>pulmonary veins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566738" y="2746375"/>
            <a:ext cx="585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Fossa</a:t>
            </a:r>
          </a:p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ovalis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566738" y="3270250"/>
            <a:ext cx="9032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Pectinate</a:t>
            </a:r>
          </a:p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muscles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566738" y="3863975"/>
            <a:ext cx="914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latin typeface="Arial" pitchFamily="34" charset="0"/>
              </a:rPr>
              <a:t>Tricuspid</a:t>
            </a:r>
          </a:p>
          <a:p>
            <a:pPr eaLnBrk="1" hangingPunct="1"/>
            <a:r>
              <a:rPr lang="en-US" sz="1600" b="1">
                <a:latin typeface="Arial" pitchFamily="34" charset="0"/>
              </a:rPr>
              <a:t>valve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429" name="Rectangle 45"/>
          <p:cNvSpPr>
            <a:spLocks noChangeArrowheads="1"/>
          </p:cNvSpPr>
          <p:nvPr/>
        </p:nvSpPr>
        <p:spPr bwMode="auto">
          <a:xfrm>
            <a:off x="609600" y="4343400"/>
            <a:ext cx="1412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latin typeface="Arial" pitchFamily="34" charset="0"/>
              </a:rPr>
              <a:t>Right ventricle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566738" y="4730750"/>
            <a:ext cx="9477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latin typeface="Arial" pitchFamily="34" charset="0"/>
              </a:rPr>
              <a:t>Chordae</a:t>
            </a:r>
          </a:p>
          <a:p>
            <a:pPr eaLnBrk="1" hangingPunct="1"/>
            <a:r>
              <a:rPr lang="en-US" sz="1600" b="1">
                <a:latin typeface="Arial" pitchFamily="34" charset="0"/>
              </a:rPr>
              <a:t>tendineae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566738" y="5254625"/>
            <a:ext cx="10715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latin typeface="Arial" pitchFamily="34" charset="0"/>
              </a:rPr>
              <a:t>Trabeculae</a:t>
            </a:r>
          </a:p>
          <a:p>
            <a:pPr eaLnBrk="1" hangingPunct="1"/>
            <a:r>
              <a:rPr lang="en-US" sz="1600" b="1">
                <a:latin typeface="Arial" pitchFamily="34" charset="0"/>
              </a:rPr>
              <a:t>carneae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566738" y="5734050"/>
            <a:ext cx="9699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latin typeface="Arial" pitchFamily="34" charset="0"/>
              </a:rPr>
              <a:t>Inferior</a:t>
            </a:r>
          </a:p>
          <a:p>
            <a:pPr eaLnBrk="1" hangingPunct="1"/>
            <a:r>
              <a:rPr lang="en-US" sz="1600" b="1">
                <a:latin typeface="Arial" pitchFamily="34" charset="0"/>
              </a:rPr>
              <a:t>vena cava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7319963" y="720725"/>
            <a:ext cx="530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latin typeface="Arial" pitchFamily="34" charset="0"/>
              </a:rPr>
              <a:t>Aorta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7319963" y="1181100"/>
            <a:ext cx="16605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1">
                <a:latin typeface="Arial" pitchFamily="34" charset="0"/>
              </a:rPr>
              <a:t>Left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latin typeface="Arial" pitchFamily="34" charset="0"/>
              </a:rPr>
              <a:t>pulmonary artery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7319963" y="1609725"/>
            <a:ext cx="1052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latin typeface="Arial" pitchFamily="34" charset="0"/>
              </a:rPr>
              <a:t>Left atrium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7319963" y="1866900"/>
            <a:ext cx="16144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latin typeface="Arial" pitchFamily="34" charset="0"/>
              </a:rPr>
              <a:t>Left</a:t>
            </a:r>
          </a:p>
          <a:p>
            <a:pPr eaLnBrk="1" hangingPunct="1"/>
            <a:r>
              <a:rPr lang="en-US" sz="1600" b="1">
                <a:latin typeface="Arial" pitchFamily="34" charset="0"/>
              </a:rPr>
              <a:t>pulmonary veins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7319963" y="3435350"/>
            <a:ext cx="15954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600" b="1">
                <a:latin typeface="Arial" pitchFamily="34" charset="0"/>
              </a:rPr>
              <a:t>Pulmonary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>
                <a:latin typeface="Arial" pitchFamily="34" charset="0"/>
              </a:rPr>
              <a:t>Semilunar valve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438" name="Rectangle 54"/>
          <p:cNvSpPr>
            <a:spLocks noChangeArrowheads="1"/>
          </p:cNvSpPr>
          <p:nvPr/>
        </p:nvSpPr>
        <p:spPr bwMode="auto">
          <a:xfrm>
            <a:off x="7319963" y="2987675"/>
            <a:ext cx="5873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1">
                <a:latin typeface="Arial" pitchFamily="34" charset="0"/>
              </a:rPr>
              <a:t>Aortic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latin typeface="Arial" pitchFamily="34" charset="0"/>
              </a:rPr>
              <a:t>valve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7319963" y="2549525"/>
            <a:ext cx="15367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1">
                <a:latin typeface="Arial" pitchFamily="34" charset="0"/>
              </a:rPr>
              <a:t>Mitral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latin typeface="Arial" pitchFamily="34" charset="0"/>
              </a:rPr>
              <a:t>(bicuspid) valve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7319963" y="3813175"/>
            <a:ext cx="1266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latin typeface="Arial" pitchFamily="34" charset="0"/>
              </a:rPr>
              <a:t>Left ventricle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441" name="Rectangle 57"/>
          <p:cNvSpPr>
            <a:spLocks noChangeArrowheads="1"/>
          </p:cNvSpPr>
          <p:nvPr/>
        </p:nvSpPr>
        <p:spPr bwMode="auto">
          <a:xfrm>
            <a:off x="7319963" y="4229100"/>
            <a:ext cx="847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latin typeface="Arial" pitchFamily="34" charset="0"/>
              </a:rPr>
              <a:t>Papillary</a:t>
            </a:r>
          </a:p>
          <a:p>
            <a:pPr eaLnBrk="1" hangingPunct="1"/>
            <a:r>
              <a:rPr lang="en-US" sz="1600" b="1">
                <a:latin typeface="Arial" pitchFamily="34" charset="0"/>
              </a:rPr>
              <a:t>muscle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442" name="Rectangle 58"/>
          <p:cNvSpPr>
            <a:spLocks noChangeArrowheads="1"/>
          </p:cNvSpPr>
          <p:nvPr/>
        </p:nvSpPr>
        <p:spPr bwMode="auto">
          <a:xfrm>
            <a:off x="7319963" y="4749800"/>
            <a:ext cx="148113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1">
                <a:latin typeface="Arial" pitchFamily="34" charset="0"/>
              </a:rPr>
              <a:t>Interventricular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latin typeface="Arial" pitchFamily="34" charset="0"/>
              </a:rPr>
              <a:t>septum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443" name="Rectangle 59"/>
          <p:cNvSpPr>
            <a:spLocks noChangeArrowheads="1"/>
          </p:cNvSpPr>
          <p:nvPr/>
        </p:nvSpPr>
        <p:spPr bwMode="auto">
          <a:xfrm>
            <a:off x="7319963" y="5178425"/>
            <a:ext cx="1196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latin typeface="Arial" pitchFamily="34" charset="0"/>
              </a:rPr>
              <a:t>Myocardium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444" name="Rectangle 60"/>
          <p:cNvSpPr>
            <a:spLocks noChangeArrowheads="1"/>
          </p:cNvSpPr>
          <p:nvPr/>
        </p:nvSpPr>
        <p:spPr bwMode="auto">
          <a:xfrm>
            <a:off x="7319963" y="5467350"/>
            <a:ext cx="11636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Visceral</a:t>
            </a:r>
          </a:p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pericardium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445" name="Rectangle 61"/>
          <p:cNvSpPr>
            <a:spLocks noChangeArrowheads="1"/>
          </p:cNvSpPr>
          <p:nvPr/>
        </p:nvSpPr>
        <p:spPr bwMode="auto">
          <a:xfrm>
            <a:off x="7319963" y="5956300"/>
            <a:ext cx="12969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Endocardium</a:t>
            </a:r>
            <a:endParaRPr lang="en-US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03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Atria of the Heart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Atria are the </a:t>
            </a:r>
            <a:r>
              <a:rPr lang="en-US" dirty="0">
                <a:solidFill>
                  <a:schemeClr val="accent1"/>
                </a:solidFill>
              </a:rPr>
              <a:t>receiving</a:t>
            </a:r>
            <a:r>
              <a:rPr lang="en-US" dirty="0"/>
              <a:t> chambers of the heart</a:t>
            </a:r>
          </a:p>
        </p:txBody>
      </p:sp>
      <p:pic>
        <p:nvPicPr>
          <p:cNvPr id="4098" name="Picture 2" descr="http://www.washingtonhra.com/resources/Atrial+flutter+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268" y="2133600"/>
            <a:ext cx="43735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962400" y="2362200"/>
            <a:ext cx="1653381" cy="160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30790" y="2895600"/>
            <a:ext cx="1653381" cy="160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09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Ventricles of the Heart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Ventricles are the </a:t>
            </a:r>
            <a:r>
              <a:rPr lang="en-US" dirty="0">
                <a:solidFill>
                  <a:schemeClr val="accent1"/>
                </a:solidFill>
              </a:rPr>
              <a:t>discharging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/>
              <a:t>chambers of the heart</a:t>
            </a:r>
          </a:p>
        </p:txBody>
      </p:sp>
      <p:pic>
        <p:nvPicPr>
          <p:cNvPr id="5122" name="Picture 2" descr="http://www.washingtonhra.com/resources/Atrial+flutter+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3735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667000" y="4343400"/>
            <a:ext cx="1653381" cy="160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20381" y="3706586"/>
            <a:ext cx="1653381" cy="160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61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What do you notice about the size of the left vs. the right?</a:t>
            </a:r>
          </a:p>
          <a:p>
            <a:endParaRPr lang="en-US" dirty="0"/>
          </a:p>
          <a:p>
            <a:r>
              <a:rPr lang="en-US" dirty="0" smtClean="0"/>
              <a:t>Why do you suppose the heart is structured this way?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&amp;</a:t>
            </a:r>
            <a:r>
              <a:rPr lang="en-US" dirty="0" smtClean="0"/>
              <a:t> </a:t>
            </a:r>
            <a:r>
              <a:rPr lang="en-US" dirty="0"/>
              <a:t>Left </a:t>
            </a:r>
            <a:r>
              <a:rPr lang="en-US" dirty="0" smtClean="0"/>
              <a:t>Ventricle</a:t>
            </a:r>
            <a:endParaRPr lang="en-US" dirty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pitchFamily="34" charset="0"/>
              </a:rPr>
              <a:t>Figure 18.6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 l="2393" t="2917" r="2393" b="8408"/>
          <a:stretch>
            <a:fillRect/>
          </a:stretch>
        </p:blipFill>
        <p:spPr bwMode="auto">
          <a:xfrm>
            <a:off x="304800" y="533400"/>
            <a:ext cx="6358496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6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Right Side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3687763"/>
          </a:xfrm>
        </p:spPr>
        <p:txBody>
          <a:bodyPr/>
          <a:lstStyle/>
          <a:p>
            <a:r>
              <a:rPr lang="en-US" dirty="0" smtClean="0"/>
              <a:t>Pumps blood to the lungs</a:t>
            </a:r>
          </a:p>
          <a:p>
            <a:r>
              <a:rPr lang="en-US" dirty="0" smtClean="0"/>
              <a:t>Drops off carbon dioxide</a:t>
            </a:r>
          </a:p>
          <a:p>
            <a:r>
              <a:rPr lang="en-US" dirty="0" smtClean="0"/>
              <a:t>Picks up oxygen</a:t>
            </a:r>
          </a:p>
          <a:p>
            <a:r>
              <a:rPr lang="en-US" dirty="0" smtClean="0"/>
              <a:t>Returns to heart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572000" y="1341438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Left Side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3687763"/>
          </a:xfrm>
        </p:spPr>
        <p:txBody>
          <a:bodyPr/>
          <a:lstStyle/>
          <a:p>
            <a:r>
              <a:rPr lang="en-US" dirty="0" smtClean="0"/>
              <a:t>Pumps blood to body</a:t>
            </a:r>
          </a:p>
          <a:p>
            <a:r>
              <a:rPr lang="en-US" dirty="0" smtClean="0"/>
              <a:t>Drops off oxygen</a:t>
            </a:r>
          </a:p>
          <a:p>
            <a:r>
              <a:rPr lang="en-US" dirty="0" smtClean="0"/>
              <a:t>Picks up carbon dioxide</a:t>
            </a:r>
          </a:p>
          <a:p>
            <a:r>
              <a:rPr lang="en-US" dirty="0" smtClean="0"/>
              <a:t>Returns to heart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pumping</a:t>
            </a:r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58239018"/>
              </p:ext>
            </p:extLst>
          </p:nvPr>
        </p:nvGraphicFramePr>
        <p:xfrm>
          <a:off x="2286000" y="3657600"/>
          <a:ext cx="4191000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4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98206"/>
            <a:ext cx="8381260" cy="1054394"/>
          </a:xfrm>
        </p:spPr>
        <p:txBody>
          <a:bodyPr/>
          <a:lstStyle/>
          <a:p>
            <a:r>
              <a:rPr lang="en-US" dirty="0"/>
              <a:t>Pathway of Blood Through the Heart and Lungs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KNOW </a:t>
            </a:r>
            <a:r>
              <a:rPr lang="en-US" dirty="0">
                <a:solidFill>
                  <a:schemeClr val="accent1"/>
                </a:solidFill>
              </a:rPr>
              <a:t>THIS!!!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610600" cy="50561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>
                <a:effectLst/>
              </a:rPr>
              <a:t>	</a:t>
            </a:r>
            <a:r>
              <a:rPr lang="en-US" sz="2800" dirty="0">
                <a:solidFill>
                  <a:srgbClr val="00B0F0"/>
                </a:solidFill>
                <a:effectLst/>
              </a:rPr>
              <a:t>Right atrium </a:t>
            </a:r>
            <a:r>
              <a:rPr lang="en-US" sz="2800" dirty="0">
                <a:solidFill>
                  <a:srgbClr val="00B0F0"/>
                </a:solidFill>
                <a:effectLst/>
                <a:sym typeface="Wingdings" pitchFamily="2" charset="2"/>
              </a:rPr>
              <a:t></a:t>
            </a:r>
            <a:r>
              <a:rPr lang="en-US" sz="2800" dirty="0">
                <a:solidFill>
                  <a:srgbClr val="00B0F0"/>
                </a:solidFill>
                <a:effectLst/>
              </a:rPr>
              <a:t> tricuspid valve </a:t>
            </a:r>
            <a:r>
              <a:rPr lang="en-US" sz="2800" dirty="0">
                <a:solidFill>
                  <a:srgbClr val="00B0F0"/>
                </a:solidFill>
                <a:effectLst/>
                <a:sym typeface="Wingdings" pitchFamily="2" charset="2"/>
              </a:rPr>
              <a:t></a:t>
            </a:r>
            <a:r>
              <a:rPr lang="en-US" sz="2800" dirty="0">
                <a:solidFill>
                  <a:srgbClr val="00B0F0"/>
                </a:solidFill>
                <a:effectLst/>
              </a:rPr>
              <a:t> right ventricle </a:t>
            </a:r>
            <a:r>
              <a:rPr lang="en-US" sz="2800" dirty="0">
                <a:solidFill>
                  <a:srgbClr val="00B0F0"/>
                </a:solidFill>
                <a:effectLst/>
                <a:sym typeface="Wingdings" pitchFamily="2" charset="2"/>
              </a:rPr>
              <a:t></a:t>
            </a:r>
            <a:r>
              <a:rPr lang="en-US" sz="2800" dirty="0">
                <a:solidFill>
                  <a:srgbClr val="00B0F0"/>
                </a:solidFill>
                <a:effectLst/>
              </a:rPr>
              <a:t> pulmonary semilunar valve </a:t>
            </a:r>
            <a:r>
              <a:rPr lang="en-US" sz="2800" dirty="0">
                <a:solidFill>
                  <a:srgbClr val="00B0F0"/>
                </a:solidFill>
                <a:effectLst/>
                <a:sym typeface="Wingdings" pitchFamily="2" charset="2"/>
              </a:rPr>
              <a:t></a:t>
            </a:r>
            <a:r>
              <a:rPr lang="en-US" sz="2800" dirty="0">
                <a:solidFill>
                  <a:srgbClr val="00B0F0"/>
                </a:solidFill>
                <a:effectLst/>
              </a:rPr>
              <a:t> pulmonary arteries </a:t>
            </a:r>
            <a:r>
              <a:rPr lang="en-US" sz="2800" dirty="0">
                <a:solidFill>
                  <a:srgbClr val="00B0F0"/>
                </a:solidFill>
                <a:effectLst/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7030A0"/>
                </a:solidFill>
                <a:effectLst/>
              </a:rPr>
              <a:t>Lungs</a:t>
            </a:r>
            <a:r>
              <a:rPr lang="en-US" sz="2800" dirty="0">
                <a:solidFill>
                  <a:srgbClr val="00B0F0"/>
                </a:solidFill>
                <a:effectLst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sym typeface="Wingdings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effectLst/>
              </a:rPr>
              <a:t> pulmonary veins </a:t>
            </a:r>
            <a:r>
              <a:rPr lang="en-US" sz="2800" dirty="0">
                <a:solidFill>
                  <a:srgbClr val="FF0000"/>
                </a:solidFill>
                <a:effectLst/>
                <a:sym typeface="Wingdings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effectLst/>
              </a:rPr>
              <a:t> left atrium </a:t>
            </a:r>
            <a:r>
              <a:rPr lang="en-US" sz="2800" dirty="0">
                <a:solidFill>
                  <a:srgbClr val="FF0000"/>
                </a:solidFill>
                <a:effectLst/>
                <a:sym typeface="Wingdings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effectLst/>
              </a:rPr>
              <a:t> bicuspid valve </a:t>
            </a:r>
            <a:r>
              <a:rPr lang="en-US" sz="2800" dirty="0">
                <a:solidFill>
                  <a:srgbClr val="FF0000"/>
                </a:solidFill>
                <a:effectLst/>
                <a:sym typeface="Wingdings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effectLst/>
              </a:rPr>
              <a:t> left ventricle </a:t>
            </a:r>
            <a:r>
              <a:rPr lang="en-US" sz="2800" dirty="0">
                <a:solidFill>
                  <a:srgbClr val="FF0000"/>
                </a:solidFill>
                <a:effectLst/>
                <a:sym typeface="Wingdings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effectLst/>
              </a:rPr>
              <a:t> aortic semilunar valve </a:t>
            </a:r>
            <a:r>
              <a:rPr lang="en-US" sz="2800" dirty="0">
                <a:solidFill>
                  <a:srgbClr val="FF0000"/>
                </a:solidFill>
                <a:effectLst/>
                <a:sym typeface="Wingdings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effectLst/>
              </a:rPr>
              <a:t> Aorta </a:t>
            </a:r>
            <a:r>
              <a:rPr lang="en-US" sz="2800" dirty="0">
                <a:solidFill>
                  <a:srgbClr val="FF0000"/>
                </a:solidFill>
                <a:effectLst/>
                <a:sym typeface="Wingdings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>
                <a:solidFill>
                  <a:srgbClr val="7030A0"/>
                </a:solidFill>
                <a:effectLst/>
              </a:rPr>
              <a:t>systemic circulation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59436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http://www.dnatube.com/video/4817/Heart-Structure--Biology--Anatomy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95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Velocity of Blood Flow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What do you notice about the velocity of the arteries and veins versus capillaries?</a:t>
            </a:r>
          </a:p>
          <a:p>
            <a:endParaRPr lang="en-US" dirty="0"/>
          </a:p>
          <a:p>
            <a:r>
              <a:rPr lang="en-US" dirty="0" smtClean="0"/>
              <a:t>Why would capillary velocity need to remain low?</a:t>
            </a:r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think about…</a:t>
            </a:r>
            <a:endParaRPr lang="en-US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 l="2180" t="2510" r="1976" b="7159"/>
          <a:stretch>
            <a:fillRect/>
          </a:stretch>
        </p:blipFill>
        <p:spPr bwMode="auto">
          <a:xfrm>
            <a:off x="514350" y="1066800"/>
            <a:ext cx="5397500" cy="5249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342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95263" y="149225"/>
            <a:ext cx="8809037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 l="2145" t="1167" r="1787" b="3749"/>
          <a:stretch>
            <a:fillRect/>
          </a:stretch>
        </p:blipFill>
        <p:spPr bwMode="auto">
          <a:xfrm>
            <a:off x="1600200" y="228600"/>
            <a:ext cx="3597275" cy="64087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 Circuits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600" y="2133600"/>
            <a:ext cx="1752600" cy="2971800"/>
          </a:xfrm>
        </p:spPr>
        <p:txBody>
          <a:bodyPr/>
          <a:lstStyle/>
          <a:p>
            <a:r>
              <a:rPr lang="en-US" dirty="0" smtClean="0"/>
              <a:t>Blue=</a:t>
            </a:r>
            <a:r>
              <a:rPr lang="en-US" sz="1050" dirty="0" smtClean="0"/>
              <a:t>deoxygenated</a:t>
            </a:r>
          </a:p>
          <a:p>
            <a:endParaRPr lang="en-US" dirty="0"/>
          </a:p>
          <a:p>
            <a:r>
              <a:rPr lang="en-US" dirty="0" smtClean="0"/>
              <a:t>Red=oxygenated</a:t>
            </a:r>
          </a:p>
          <a:p>
            <a:endParaRPr lang="en-US" dirty="0"/>
          </a:p>
          <a:p>
            <a:r>
              <a:rPr lang="en-US" dirty="0" smtClean="0"/>
              <a:t>Purple= gas exchange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30028" y="5252343"/>
            <a:ext cx="1939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Pumping Heart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087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Valves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Heart valves ensure </a:t>
            </a:r>
            <a:r>
              <a:rPr lang="en-US" dirty="0">
                <a:solidFill>
                  <a:schemeClr val="accent1"/>
                </a:solidFill>
              </a:rPr>
              <a:t>unidirectional blood flow </a:t>
            </a:r>
            <a:r>
              <a:rPr lang="en-US" dirty="0"/>
              <a:t>through the heart</a:t>
            </a:r>
          </a:p>
          <a:p>
            <a:r>
              <a:rPr lang="en-US" dirty="0" smtClean="0"/>
              <a:t>Valves </a:t>
            </a:r>
            <a:r>
              <a:rPr lang="en-US" dirty="0">
                <a:solidFill>
                  <a:schemeClr val="accent1"/>
                </a:solidFill>
              </a:rPr>
              <a:t>prevent backflow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746" t="1933" r="896" b="5609"/>
          <a:stretch>
            <a:fillRect/>
          </a:stretch>
        </p:blipFill>
        <p:spPr bwMode="auto">
          <a:xfrm>
            <a:off x="2435429" y="2708275"/>
            <a:ext cx="6091034" cy="3921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8173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Muscle Contraction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Heart muscle:</a:t>
            </a:r>
          </a:p>
          <a:p>
            <a:pPr lvl="1"/>
            <a:r>
              <a:rPr lang="en-US" dirty="0"/>
              <a:t>Is stimulated by nerves and </a:t>
            </a:r>
            <a:r>
              <a:rPr lang="en-US" dirty="0" smtClean="0"/>
              <a:t>is automatic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2911985"/>
            <a:ext cx="297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Sinoatrial</a:t>
            </a:r>
            <a:r>
              <a:rPr lang="en-US" sz="2000" dirty="0">
                <a:solidFill>
                  <a:schemeClr val="accent1"/>
                </a:solidFill>
              </a:rPr>
              <a:t> (SA) node (pacemaker) generates impulses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447" t="3847" r="39981" b="6401"/>
          <a:stretch>
            <a:fillRect/>
          </a:stretch>
        </p:blipFill>
        <p:spPr bwMode="auto">
          <a:xfrm>
            <a:off x="4191000" y="2590800"/>
            <a:ext cx="4245790" cy="3684588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>
            <a:off x="2667000" y="3200400"/>
            <a:ext cx="297180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6260068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http://www.dnatube.com/video/5996/Conducting-System-Of-The-Heart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96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3" y="2362200"/>
            <a:ext cx="7921625" cy="2689225"/>
          </a:xfrm>
          <a:prstGeom prst="rect">
            <a:avLst/>
          </a:prstGeom>
          <a:noFill/>
        </p:spPr>
      </p:pic>
      <p:sp>
        <p:nvSpPr>
          <p:cNvPr id="43011" name="Freeform 3"/>
          <p:cNvSpPr>
            <a:spLocks/>
          </p:cNvSpPr>
          <p:nvPr/>
        </p:nvSpPr>
        <p:spPr bwMode="auto">
          <a:xfrm>
            <a:off x="423863" y="2792413"/>
            <a:ext cx="549275" cy="1062037"/>
          </a:xfrm>
          <a:custGeom>
            <a:avLst/>
            <a:gdLst/>
            <a:ahLst/>
            <a:cxnLst>
              <a:cxn ang="0">
                <a:pos x="72" y="758"/>
              </a:cxn>
              <a:cxn ang="0">
                <a:pos x="0" y="758"/>
              </a:cxn>
              <a:cxn ang="0">
                <a:pos x="392" y="0"/>
              </a:cxn>
            </a:cxnLst>
            <a:rect l="0" t="0" r="r" b="b"/>
            <a:pathLst>
              <a:path w="392" h="758">
                <a:moveTo>
                  <a:pt x="72" y="758"/>
                </a:moveTo>
                <a:lnTo>
                  <a:pt x="0" y="758"/>
                </a:lnTo>
                <a:lnTo>
                  <a:pt x="392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Freeform 4"/>
          <p:cNvSpPr>
            <a:spLocks/>
          </p:cNvSpPr>
          <p:nvPr/>
        </p:nvSpPr>
        <p:spPr bwMode="auto">
          <a:xfrm>
            <a:off x="3113088" y="2994025"/>
            <a:ext cx="330200" cy="860425"/>
          </a:xfrm>
          <a:custGeom>
            <a:avLst/>
            <a:gdLst/>
            <a:ahLst/>
            <a:cxnLst>
              <a:cxn ang="0">
                <a:pos x="0" y="614"/>
              </a:cxn>
              <a:cxn ang="0">
                <a:pos x="72" y="614"/>
              </a:cxn>
              <a:cxn ang="0">
                <a:pos x="236" y="0"/>
              </a:cxn>
            </a:cxnLst>
            <a:rect l="0" t="0" r="r" b="b"/>
            <a:pathLst>
              <a:path w="236" h="614">
                <a:moveTo>
                  <a:pt x="0" y="614"/>
                </a:moveTo>
                <a:lnTo>
                  <a:pt x="72" y="614"/>
                </a:lnTo>
                <a:lnTo>
                  <a:pt x="236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7416800" y="3854450"/>
            <a:ext cx="395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V="1">
            <a:off x="5253038" y="3552825"/>
            <a:ext cx="876300" cy="3016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674688" y="1819275"/>
            <a:ext cx="1878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SA node generates impulse;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atrial excitation begins</a:t>
            </a:r>
            <a:endParaRPr lang="en-US" sz="2100">
              <a:latin typeface="Times" charset="0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000418" y="1819275"/>
            <a:ext cx="13048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/>
            <a:r>
              <a:rPr lang="en-US" sz="1100" b="1" dirty="0">
                <a:solidFill>
                  <a:srgbClr val="000000"/>
                </a:solidFill>
                <a:latin typeface="Arial" pitchFamily="34" charset="0"/>
              </a:rPr>
              <a:t>Impulse </a:t>
            </a:r>
            <a:r>
              <a:rPr lang="en-US" sz="1100" b="1" dirty="0" smtClean="0">
                <a:solidFill>
                  <a:srgbClr val="000000"/>
                </a:solidFill>
                <a:latin typeface="Arial" pitchFamily="34" charset="0"/>
              </a:rPr>
              <a:t>stimulates</a:t>
            </a:r>
            <a:r>
              <a:rPr lang="en-US" sz="11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sz="11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 defTabSz="806450"/>
            <a:r>
              <a:rPr lang="en-US" sz="1100" b="1" dirty="0" smtClean="0">
                <a:solidFill>
                  <a:srgbClr val="000000"/>
                </a:solidFill>
                <a:latin typeface="Arial" pitchFamily="34" charset="0"/>
              </a:rPr>
              <a:t>the </a:t>
            </a:r>
            <a:r>
              <a:rPr lang="en-US" sz="1100" b="1" dirty="0">
                <a:solidFill>
                  <a:srgbClr val="000000"/>
                </a:solidFill>
                <a:latin typeface="Arial" pitchFamily="34" charset="0"/>
              </a:rPr>
              <a:t>AV node</a:t>
            </a:r>
            <a:endParaRPr lang="en-US" sz="2100" dirty="0">
              <a:latin typeface="Times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5154613" y="1819275"/>
            <a:ext cx="1495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Impulse passes to</a:t>
            </a:r>
          </a:p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heart apex; ventricular</a:t>
            </a:r>
          </a:p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excitation begins</a:t>
            </a:r>
            <a:endParaRPr lang="en-US" sz="2100">
              <a:latin typeface="Times" charset="0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7312025" y="1819275"/>
            <a:ext cx="1417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Ventricular excitation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complete</a:t>
            </a:r>
            <a:endParaRPr lang="en-US" sz="2100">
              <a:latin typeface="Times" charset="0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579438" y="3771900"/>
            <a:ext cx="568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SA node</a:t>
            </a:r>
            <a:endParaRPr lang="en-US" sz="2100">
              <a:latin typeface="Times" charset="0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2574925" y="3771900"/>
            <a:ext cx="568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AV node</a:t>
            </a:r>
            <a:endParaRPr lang="en-US" sz="2100">
              <a:latin typeface="Times" charset="0"/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6883400" y="3771900"/>
            <a:ext cx="550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Purkinje</a:t>
            </a:r>
          </a:p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fibers</a:t>
            </a:r>
            <a:endParaRPr lang="en-US" sz="2100">
              <a:latin typeface="Times" charset="0"/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4700588" y="3771900"/>
            <a:ext cx="622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Bundle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branches</a:t>
            </a:r>
            <a:endParaRPr lang="en-US" sz="2100">
              <a:latin typeface="Times" charset="0"/>
            </a:endParaRPr>
          </a:p>
        </p:txBody>
      </p:sp>
      <p:sp>
        <p:nvSpPr>
          <p:cNvPr id="4302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Excitation Related to ECG</a:t>
            </a:r>
          </a:p>
        </p:txBody>
      </p:sp>
    </p:spTree>
    <p:extLst>
      <p:ext uri="{BB962C8B-B14F-4D97-AF65-F5344CB8AC3E}">
        <p14:creationId xmlns:p14="http://schemas.microsoft.com/office/powerpoint/2010/main" val="8360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Electrocardiogram</a:t>
            </a:r>
          </a:p>
          <a:p>
            <a:pPr lvl="1"/>
            <a:r>
              <a:rPr lang="en-US" dirty="0" smtClean="0"/>
              <a:t>Graphic record of the voltage produced by the myocardium during the cardiac cycle</a:t>
            </a:r>
          </a:p>
          <a:p>
            <a:endParaRPr lang="en-US" dirty="0" smtClean="0"/>
          </a:p>
          <a:p>
            <a:r>
              <a:rPr lang="en-US" dirty="0" smtClean="0"/>
              <a:t>2 Processes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Depolarization:</a:t>
            </a:r>
          </a:p>
          <a:p>
            <a:pPr lvl="2"/>
            <a:r>
              <a:rPr lang="en-US" dirty="0" smtClean="0"/>
              <a:t>Excited state of heart tissue</a:t>
            </a:r>
          </a:p>
          <a:p>
            <a:pPr lvl="2"/>
            <a:r>
              <a:rPr lang="en-US" dirty="0" smtClean="0"/>
              <a:t>Sodium ions move across the cell membrane causing the inside of the cell to become more + and outside becomes more –</a:t>
            </a:r>
          </a:p>
          <a:p>
            <a:pPr lvl="2"/>
            <a:r>
              <a:rPr lang="en-US" dirty="0" smtClean="0"/>
              <a:t>Heart contracts in the process, then repolarizes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Repolarization:</a:t>
            </a:r>
          </a:p>
          <a:p>
            <a:pPr lvl="2"/>
            <a:r>
              <a:rPr lang="en-US" dirty="0" smtClean="0"/>
              <a:t>Slow movement of sodium ions back across the cell membrane to restore the polarized state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9953" y="5471462"/>
            <a:ext cx="8407893" cy="106954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P= atrial contraction (depolarization)</a:t>
            </a:r>
          </a:p>
          <a:p>
            <a:r>
              <a:rPr lang="en-US" dirty="0" smtClean="0"/>
              <a:t>QRS= atrial repolarization &amp; ventricular contraction (depolarization)</a:t>
            </a:r>
          </a:p>
          <a:p>
            <a:r>
              <a:rPr lang="en-US" dirty="0" smtClean="0"/>
              <a:t>T= ventricular repolarization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 Parts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10600" cy="379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2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Normal Heart Rate</a:t>
            </a:r>
            <a:endParaRPr lang="en-US" dirty="0"/>
          </a:p>
        </p:txBody>
      </p:sp>
      <p:pic>
        <p:nvPicPr>
          <p:cNvPr id="1026" name="Picture 2" descr="http://www.proprofs.com/flashcards/upload/a180566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78237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4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Rates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Bradycardia</a:t>
            </a:r>
            <a:r>
              <a:rPr lang="en-US" dirty="0">
                <a:sym typeface="Wingdings" pitchFamily="2" charset="2"/>
              </a:rPr>
              <a:t> Slow heart rate, resting HR less than 60 BPM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Tachycardia</a:t>
            </a:r>
            <a:r>
              <a:rPr lang="en-US" dirty="0">
                <a:sym typeface="Wingdings" pitchFamily="2" charset="2"/>
              </a:rPr>
              <a:t> Rapid heart rate, </a:t>
            </a:r>
            <a:r>
              <a:rPr lang="en-US" dirty="0" smtClean="0">
                <a:sym typeface="Wingdings" pitchFamily="2" charset="2"/>
              </a:rPr>
              <a:t>resting HR </a:t>
            </a:r>
            <a:r>
              <a:rPr lang="en-US" dirty="0">
                <a:sym typeface="Wingdings" pitchFamily="2" charset="2"/>
              </a:rPr>
              <a:t>greater than 100 BPM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1143000"/>
          </a:xfrm>
        </p:spPr>
        <p:txBody>
          <a:bodyPr/>
          <a:lstStyle/>
          <a:p>
            <a:r>
              <a:rPr lang="en-US" dirty="0" smtClean="0"/>
              <a:t>Bradycardia</a:t>
            </a:r>
            <a:endParaRPr lang="en-US" dirty="0"/>
          </a:p>
        </p:txBody>
      </p:sp>
      <p:pic>
        <p:nvPicPr>
          <p:cNvPr id="6146" name="Picture 2" descr="http://t3.gstatic.com/images?q=tbn:ANd9GcTh2D7LQhJxG3WM82gPdn370msfrMypkJNCXXDhiXe-5Sig30wS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066800"/>
            <a:ext cx="8763421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56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dirty="0" smtClean="0"/>
              <a:t>Tachycardia</a:t>
            </a:r>
            <a:endParaRPr lang="en-US" dirty="0"/>
          </a:p>
        </p:txBody>
      </p:sp>
      <p:pic>
        <p:nvPicPr>
          <p:cNvPr id="7170" name="Picture 2" descr="http://library.med.utah.edu/kw/ecg/mml/ecg_atrial_tach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143000"/>
            <a:ext cx="8670189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27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daviddarling.info/images/circulatory_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495800" cy="69116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things to ponder…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Flow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3203448"/>
          </a:xfrm>
        </p:spPr>
        <p:txBody>
          <a:bodyPr>
            <a:normAutofit/>
          </a:bodyPr>
          <a:lstStyle/>
          <a:p>
            <a:r>
              <a:rPr lang="en-US" dirty="0" smtClean="0"/>
              <a:t>What does the blue color represent?</a:t>
            </a:r>
          </a:p>
          <a:p>
            <a:endParaRPr lang="en-US" dirty="0"/>
          </a:p>
          <a:p>
            <a:r>
              <a:rPr lang="en-US" dirty="0" smtClean="0"/>
              <a:t>What does the red color represent?</a:t>
            </a:r>
          </a:p>
          <a:p>
            <a:endParaRPr lang="en-US" dirty="0"/>
          </a:p>
          <a:p>
            <a:r>
              <a:rPr lang="en-US" dirty="0" smtClean="0"/>
              <a:t>So, that means the right and left side of the heart are different, but 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Heart Attacks</a:t>
            </a:r>
            <a:endParaRPr lang="en-US" dirty="0"/>
          </a:p>
        </p:txBody>
      </p:sp>
      <p:pic>
        <p:nvPicPr>
          <p:cNvPr id="9218" name="Picture 2" descr="http://1.bp.blogspot.com/_48L4VExzsuo/R_W1oy1eXoI/AAAAAAAAApQ/ffGrspzMkaU/s400/heart+attack+E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89859" cy="4648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54129" y="6324600"/>
            <a:ext cx="5791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http://www.dnatube.com/video/8249/Heart-Attack-3D-Animation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05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/>
              <a:t>Heart Sounds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 l="2666" t="1959" r="1666" b="6297"/>
          <a:stretch>
            <a:fillRect/>
          </a:stretch>
        </p:blipFill>
        <p:spPr bwMode="auto">
          <a:xfrm>
            <a:off x="2514600" y="1295400"/>
            <a:ext cx="4554538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49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Sounds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Heart sounds (</a:t>
            </a:r>
            <a:r>
              <a:rPr lang="en-US" dirty="0" err="1"/>
              <a:t>lub</a:t>
            </a:r>
            <a:r>
              <a:rPr lang="en-US" dirty="0"/>
              <a:t>-dup) are associated with closing of heart valves</a:t>
            </a:r>
          </a:p>
          <a:p>
            <a:pPr lvl="1"/>
            <a:r>
              <a:rPr lang="en-US" dirty="0"/>
              <a:t>First sound occurs as </a:t>
            </a:r>
            <a:r>
              <a:rPr lang="en-US" dirty="0">
                <a:solidFill>
                  <a:schemeClr val="accent1"/>
                </a:solidFill>
              </a:rPr>
              <a:t>AV valves close 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Second </a:t>
            </a:r>
            <a:r>
              <a:rPr lang="en-US" dirty="0"/>
              <a:t>sound occurs when </a:t>
            </a:r>
            <a:r>
              <a:rPr lang="en-US" dirty="0">
                <a:solidFill>
                  <a:schemeClr val="accent1"/>
                </a:solidFill>
              </a:rPr>
              <a:t>SL </a:t>
            </a:r>
            <a:r>
              <a:rPr lang="en-US" dirty="0" smtClean="0">
                <a:solidFill>
                  <a:schemeClr val="accent1"/>
                </a:solidFill>
              </a:rPr>
              <a:t>valves</a:t>
            </a:r>
          </a:p>
          <a:p>
            <a:pPr marL="9144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9144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91440" indent="0">
              <a:buNone/>
            </a:pPr>
            <a:r>
              <a:rPr lang="en-US" dirty="0" smtClean="0">
                <a:solidFill>
                  <a:schemeClr val="accent1"/>
                </a:solidFill>
                <a:hlinkClick r:id="rId2"/>
              </a:rPr>
              <a:t>Guess the BPM (beats per minute)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80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Cycle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Cardiac cycle refers to all events associated with blood flow through the heart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Systole </a:t>
            </a:r>
            <a:r>
              <a:rPr lang="en-US" dirty="0"/>
              <a:t>– contraction of heart muscle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Diastole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relaxation of heart muscle</a:t>
            </a:r>
          </a:p>
        </p:txBody>
      </p:sp>
    </p:spTree>
    <p:extLst>
      <p:ext uri="{BB962C8B-B14F-4D97-AF65-F5344CB8AC3E}">
        <p14:creationId xmlns:p14="http://schemas.microsoft.com/office/powerpoint/2010/main" val="81552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Output (CO) and Reserve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1"/>
                </a:solidFill>
                <a:effectLst/>
              </a:rPr>
              <a:t>Stroke Volume (SV) </a:t>
            </a:r>
            <a:r>
              <a:rPr lang="en-US" sz="2800" dirty="0">
                <a:solidFill>
                  <a:schemeClr val="accent6"/>
                </a:solidFill>
                <a:effectLst/>
              </a:rPr>
              <a:t>is the amount of blood pumped out by a ventricle with each beat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solidFill>
                <a:schemeClr val="accent6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1"/>
                </a:solidFill>
                <a:effectLst/>
              </a:rPr>
              <a:t>Heart Rate (HR) </a:t>
            </a:r>
            <a:r>
              <a:rPr lang="en-US" sz="2800" dirty="0">
                <a:solidFill>
                  <a:schemeClr val="accent6"/>
                </a:solidFill>
                <a:effectLst/>
              </a:rPr>
              <a:t>is the number of heart beats per minute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solidFill>
                <a:schemeClr val="bg2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1"/>
                </a:solidFill>
                <a:effectLst/>
              </a:rPr>
              <a:t>Cardiac Output (CO) </a:t>
            </a:r>
            <a:r>
              <a:rPr lang="en-US" sz="2800" dirty="0">
                <a:solidFill>
                  <a:schemeClr val="accent6"/>
                </a:solidFill>
                <a:effectLst/>
              </a:rPr>
              <a:t>is the amount of blood pumped by each ventricle in one minute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solidFill>
                <a:schemeClr val="accent6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1"/>
                </a:solidFill>
                <a:effectLst/>
              </a:rPr>
              <a:t>CO is the product of (HR) &amp; (SV)</a:t>
            </a:r>
          </a:p>
        </p:txBody>
      </p:sp>
    </p:spTree>
    <p:extLst>
      <p:ext uri="{BB962C8B-B14F-4D97-AF65-F5344CB8AC3E}">
        <p14:creationId xmlns:p14="http://schemas.microsoft.com/office/powerpoint/2010/main" val="1282378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hormone epinephrine (adrenaline):</a:t>
            </a:r>
          </a:p>
          <a:p>
            <a:pPr lvl="1"/>
            <a:r>
              <a:rPr lang="en-US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2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ncreases </a:t>
            </a:r>
            <a:r>
              <a:rPr lang="en-US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heart </a:t>
            </a:r>
            <a:r>
              <a:rPr lang="en-US" sz="2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rate</a:t>
            </a:r>
          </a:p>
          <a:p>
            <a:pPr lvl="1"/>
            <a:r>
              <a:rPr lang="en-US" sz="2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Constricts blood vessels which increases blood pressure</a:t>
            </a:r>
          </a:p>
          <a:p>
            <a:pPr lvl="1"/>
            <a:r>
              <a:rPr lang="en-US" sz="2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Dilates air passages for increase oxygen intake</a:t>
            </a:r>
          </a:p>
          <a:p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Result of fight-or-flight response of sympathetic nervous system</a:t>
            </a:r>
          </a:p>
          <a:p>
            <a:endParaRPr lang="en-US" sz="2400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Regulation of the Heart</a:t>
            </a:r>
          </a:p>
        </p:txBody>
      </p:sp>
      <p:pic>
        <p:nvPicPr>
          <p:cNvPr id="6146" name="Picture 2" descr="http://4.bp.blogspot.com/_GRGtkxPJnlU/TU7Dvd_VUBI/AAAAAAAABMg/YoJ5X2EIq70/s1600/FightOrF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191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571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"/>
            <a:ext cx="6248400" cy="5853113"/>
          </a:xfrm>
        </p:spPr>
        <p:txBody>
          <a:bodyPr/>
          <a:lstStyle/>
          <a:p>
            <a:endParaRPr lang="en-US" dirty="0"/>
          </a:p>
          <a:p>
            <a:pPr marL="45720" indent="0">
              <a:buNone/>
            </a:pPr>
            <a:r>
              <a:rPr lang="en-US" dirty="0" smtClean="0"/>
              <a:t>Functions </a:t>
            </a:r>
            <a:r>
              <a:rPr lang="en-US" dirty="0"/>
              <a:t>of blood: </a:t>
            </a:r>
          </a:p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/>
              <a:t>. Transportation </a:t>
            </a:r>
          </a:p>
          <a:p>
            <a:pPr lvl="1"/>
            <a:r>
              <a:rPr lang="en-US" dirty="0" smtClean="0"/>
              <a:t>Nutrients</a:t>
            </a:r>
            <a:r>
              <a:rPr lang="en-US" dirty="0"/>
              <a:t>, oxygen, wastes, hormones </a:t>
            </a:r>
          </a:p>
          <a:p>
            <a:r>
              <a:rPr lang="en-US" dirty="0" smtClean="0"/>
              <a:t>2</a:t>
            </a:r>
            <a:r>
              <a:rPr lang="en-US" dirty="0"/>
              <a:t>. Distribute heat </a:t>
            </a:r>
          </a:p>
          <a:p>
            <a:r>
              <a:rPr lang="en-US" dirty="0" smtClean="0"/>
              <a:t>3</a:t>
            </a:r>
            <a:r>
              <a:rPr lang="en-US" dirty="0"/>
              <a:t>. Protection against disease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507" y="1719071"/>
            <a:ext cx="8407893" cy="4407408"/>
          </a:xfrm>
        </p:spPr>
        <p:txBody>
          <a:bodyPr/>
          <a:lstStyle/>
          <a:p>
            <a:r>
              <a:rPr lang="en-US" sz="2400" dirty="0" smtClean="0"/>
              <a:t>Connective </a:t>
            </a:r>
            <a:r>
              <a:rPr lang="en-US" sz="2400" dirty="0"/>
              <a:t>tissue </a:t>
            </a:r>
          </a:p>
          <a:p>
            <a:r>
              <a:rPr lang="en-US" sz="2400" dirty="0" smtClean="0"/>
              <a:t>Three </a:t>
            </a:r>
            <a:r>
              <a:rPr lang="en-US" sz="2400" dirty="0"/>
              <a:t>portions: </a:t>
            </a:r>
          </a:p>
          <a:p>
            <a:pPr lvl="1"/>
            <a:r>
              <a:rPr lang="en-US" sz="2000" dirty="0" smtClean="0"/>
              <a:t>1</a:t>
            </a:r>
            <a:r>
              <a:rPr lang="en-US" sz="2000" dirty="0"/>
              <a:t>. Plasma </a:t>
            </a:r>
          </a:p>
          <a:p>
            <a:pPr lvl="1"/>
            <a:r>
              <a:rPr lang="en-US" sz="2000" dirty="0" smtClean="0"/>
              <a:t>2</a:t>
            </a:r>
            <a:r>
              <a:rPr lang="en-US" sz="2000" dirty="0"/>
              <a:t>. “Buffy coat” – WBC and platelets </a:t>
            </a:r>
          </a:p>
          <a:p>
            <a:pPr lvl="1"/>
            <a:r>
              <a:rPr lang="en-US" sz="2000" dirty="0" smtClean="0"/>
              <a:t>3</a:t>
            </a:r>
            <a:r>
              <a:rPr lang="en-US" sz="2000" dirty="0"/>
              <a:t>. Red Blood Cells </a:t>
            </a:r>
            <a:endParaRPr lang="en-US" sz="2000" dirty="0" smtClean="0"/>
          </a:p>
          <a:p>
            <a:r>
              <a:rPr lang="en-US" sz="2400" dirty="0"/>
              <a:t>Average </a:t>
            </a:r>
            <a:r>
              <a:rPr lang="en-US" sz="2400" dirty="0" smtClean="0"/>
              <a:t>blood volume</a:t>
            </a:r>
            <a:r>
              <a:rPr lang="en-US" sz="2400" dirty="0"/>
              <a:t>: </a:t>
            </a:r>
            <a:endParaRPr lang="en-US" sz="2400" dirty="0" smtClean="0"/>
          </a:p>
          <a:p>
            <a:pPr lvl="1"/>
            <a:r>
              <a:rPr lang="en-US" sz="2200" dirty="0" smtClean="0"/>
              <a:t>5–6 </a:t>
            </a:r>
            <a:r>
              <a:rPr lang="en-US" sz="2200" dirty="0"/>
              <a:t>L for </a:t>
            </a:r>
            <a:r>
              <a:rPr lang="en-US" sz="2200" dirty="0" smtClean="0"/>
              <a:t>males</a:t>
            </a:r>
          </a:p>
          <a:p>
            <a:pPr lvl="1"/>
            <a:r>
              <a:rPr lang="en-US" sz="2200" dirty="0" smtClean="0"/>
              <a:t>4–5 </a:t>
            </a:r>
            <a:r>
              <a:rPr lang="en-US" sz="2200" dirty="0"/>
              <a:t>L for females</a:t>
            </a:r>
          </a:p>
          <a:p>
            <a:endParaRPr lang="en-US" sz="2200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blood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14" y="1524000"/>
            <a:ext cx="388131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61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last two parts make up the solid portion called “formed elements” </a:t>
            </a:r>
          </a:p>
          <a:p>
            <a:r>
              <a:rPr lang="en-US" dirty="0" smtClean="0"/>
              <a:t>45</a:t>
            </a:r>
            <a:r>
              <a:rPr lang="en-US" dirty="0"/>
              <a:t>% called hematocrit (HCT) – mostly RBC </a:t>
            </a:r>
          </a:p>
          <a:p>
            <a:r>
              <a:rPr lang="en-US" dirty="0" smtClean="0"/>
              <a:t>55</a:t>
            </a:r>
            <a:r>
              <a:rPr lang="en-US" dirty="0"/>
              <a:t>% called plasma – mostly water; some amino acids, proteins, carbs, lipids, hormones, vitamins, wastes, etc. 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36568"/>
            <a:ext cx="37814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8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</a:t>
            </a:r>
            <a:r>
              <a:rPr lang="en-US" dirty="0"/>
              <a:t>erythrocytes </a:t>
            </a:r>
          </a:p>
          <a:p>
            <a:r>
              <a:rPr lang="en-US" dirty="0" smtClean="0"/>
              <a:t>Biconcave </a:t>
            </a:r>
            <a:r>
              <a:rPr lang="en-US" dirty="0"/>
              <a:t>discs helps with gas transport </a:t>
            </a:r>
          </a:p>
          <a:p>
            <a:r>
              <a:rPr lang="en-US" dirty="0" smtClean="0"/>
              <a:t>1/3 </a:t>
            </a:r>
            <a:r>
              <a:rPr lang="en-US" dirty="0"/>
              <a:t>is protein hemoglobin </a:t>
            </a:r>
          </a:p>
          <a:p>
            <a:r>
              <a:rPr lang="en-US" dirty="0" smtClean="0"/>
              <a:t>Hemoglobin </a:t>
            </a:r>
            <a:r>
              <a:rPr lang="en-US" dirty="0"/>
              <a:t>is responsible for carrying oxygen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Blood Cells (RBC)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599"/>
            <a:ext cx="4419600" cy="332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4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evelandareaph.com/Lungs_and_alveol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59514" cy="54102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get the oxygen?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No </a:t>
            </a:r>
            <a:r>
              <a:rPr lang="en-US" dirty="0"/>
              <a:t>nuclei so can not synthesize proteins or divide. </a:t>
            </a:r>
          </a:p>
          <a:p>
            <a:r>
              <a:rPr lang="en-US" dirty="0" smtClean="0"/>
              <a:t>RBC </a:t>
            </a:r>
            <a:r>
              <a:rPr lang="en-US" dirty="0"/>
              <a:t>count </a:t>
            </a:r>
            <a:r>
              <a:rPr lang="en-US" dirty="0" smtClean="0"/>
              <a:t>used </a:t>
            </a:r>
            <a:r>
              <a:rPr lang="en-US" dirty="0"/>
              <a:t>to </a:t>
            </a:r>
            <a:r>
              <a:rPr lang="en-US" dirty="0" smtClean="0"/>
              <a:t>diagnosis </a:t>
            </a:r>
            <a:r>
              <a:rPr lang="en-US" dirty="0"/>
              <a:t>disease </a:t>
            </a:r>
          </a:p>
          <a:p>
            <a:r>
              <a:rPr lang="en-US" dirty="0" smtClean="0"/>
              <a:t>Life </a:t>
            </a:r>
            <a:r>
              <a:rPr lang="en-US" dirty="0"/>
              <a:t>span of RBC 120 days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facts…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4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219200"/>
            <a:ext cx="8407893" cy="4407408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Occurs </a:t>
            </a:r>
            <a:r>
              <a:rPr lang="en-US" dirty="0"/>
              <a:t>in red bone marrow </a:t>
            </a:r>
          </a:p>
          <a:p>
            <a:r>
              <a:rPr lang="en-US" dirty="0" smtClean="0"/>
              <a:t>Controlled </a:t>
            </a:r>
            <a:r>
              <a:rPr lang="en-US" dirty="0"/>
              <a:t>by a negative feedback loop </a:t>
            </a:r>
          </a:p>
          <a:p>
            <a:r>
              <a:rPr lang="en-US" dirty="0" smtClean="0"/>
              <a:t>Erythropoietin </a:t>
            </a:r>
            <a:r>
              <a:rPr lang="en-US" dirty="0"/>
              <a:t>– hormone that controls production…decrease blood oxygen level causes increase in production. </a:t>
            </a:r>
          </a:p>
          <a:p>
            <a:r>
              <a:rPr lang="en-US" dirty="0" smtClean="0"/>
              <a:t>Anemia </a:t>
            </a:r>
            <a:r>
              <a:rPr lang="en-US" dirty="0"/>
              <a:t>– too few RBC or too little hemoglobin. Decreases oxygen carrying ability; pale and lack energy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</a:t>
            </a:r>
            <a:r>
              <a:rPr lang="en-US" dirty="0" err="1" smtClean="0"/>
              <a:t>rbc</a:t>
            </a:r>
            <a:endParaRPr lang="en-US" dirty="0"/>
          </a:p>
        </p:txBody>
      </p:sp>
      <p:pic>
        <p:nvPicPr>
          <p:cNvPr id="2050" name="Picture 2" descr="http://classes.midlandstech.edu/carterp/Courses/bio211/chap17/Slid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5148846" cy="313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6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</a:t>
            </a:r>
            <a:r>
              <a:rPr lang="en-US" dirty="0"/>
              <a:t>leukocytes </a:t>
            </a:r>
          </a:p>
          <a:p>
            <a:r>
              <a:rPr lang="en-US" dirty="0" smtClean="0"/>
              <a:t>Function</a:t>
            </a:r>
            <a:r>
              <a:rPr lang="en-US" dirty="0"/>
              <a:t>: protect against disease </a:t>
            </a:r>
          </a:p>
          <a:p>
            <a:r>
              <a:rPr lang="en-US" dirty="0" smtClean="0"/>
              <a:t>No </a:t>
            </a:r>
            <a:r>
              <a:rPr lang="en-US" dirty="0"/>
              <a:t>hemoglobin </a:t>
            </a:r>
          </a:p>
          <a:p>
            <a:r>
              <a:rPr lang="en-US" dirty="0" smtClean="0"/>
              <a:t>Five </a:t>
            </a:r>
            <a:r>
              <a:rPr lang="en-US" dirty="0"/>
              <a:t>types of WBC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blood cells (</a:t>
            </a:r>
            <a:r>
              <a:rPr lang="en-US" dirty="0" err="1" smtClean="0"/>
              <a:t>wbc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9925"/>
            <a:ext cx="4853423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7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hlinkClick r:id="rId2"/>
              </a:rPr>
              <a:t>10 minutes to complete</a:t>
            </a:r>
            <a:endParaRPr lang="en-US" dirty="0" smtClean="0"/>
          </a:p>
          <a:p>
            <a:pPr lvl="0"/>
            <a:r>
              <a:rPr lang="en-US" dirty="0" smtClean="0"/>
              <a:t>Title </a:t>
            </a:r>
            <a:r>
              <a:rPr lang="en-US" dirty="0"/>
              <a:t>your Flip Book:  White Blood Cells</a:t>
            </a:r>
          </a:p>
          <a:p>
            <a:pPr marL="4572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Label the next 5 tabs with the 5 types of WBC</a:t>
            </a:r>
          </a:p>
          <a:p>
            <a:endParaRPr lang="en-US" dirty="0"/>
          </a:p>
          <a:p>
            <a:pPr lvl="0"/>
            <a:r>
              <a:rPr lang="en-US" dirty="0"/>
              <a:t>On the pages you </a:t>
            </a:r>
            <a:r>
              <a:rPr lang="en-US" dirty="0" smtClean="0"/>
              <a:t>need the </a:t>
            </a:r>
            <a:r>
              <a:rPr lang="en-US" dirty="0"/>
              <a:t>following for each type of WBC: </a:t>
            </a:r>
          </a:p>
          <a:p>
            <a:pPr lvl="1"/>
            <a:r>
              <a:rPr lang="en-US" dirty="0" smtClean="0"/>
              <a:t>A Drawn Picture</a:t>
            </a:r>
            <a:endParaRPr lang="en-US" dirty="0"/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# in blood</a:t>
            </a:r>
          </a:p>
          <a:p>
            <a:pPr lvl="1"/>
            <a:r>
              <a:rPr lang="en-US" dirty="0"/>
              <a:t>Life span</a:t>
            </a:r>
          </a:p>
          <a:p>
            <a:pPr lvl="1"/>
            <a:r>
              <a:rPr lang="en-US" dirty="0"/>
              <a:t>Function</a:t>
            </a:r>
          </a:p>
          <a:p>
            <a:pPr marL="4572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You can get all of your information from </a:t>
            </a:r>
            <a:r>
              <a:rPr lang="en-US" dirty="0" smtClean="0"/>
              <a:t>textbook </a:t>
            </a:r>
            <a:r>
              <a:rPr lang="en-US" sz="2800" dirty="0">
                <a:solidFill>
                  <a:schemeClr val="accent1"/>
                </a:solidFill>
              </a:rPr>
              <a:t>pg. 658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WBC Flip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r>
              <a:rPr lang="en-US" dirty="0"/>
              <a:t>. Neutrophils – </a:t>
            </a:r>
          </a:p>
          <a:p>
            <a:pPr lvl="1"/>
            <a:r>
              <a:rPr lang="en-US" dirty="0"/>
              <a:t>2x size of RBC; capable of phagocytosis of smaller objects; contain many lysosomes with digestive enzymes. </a:t>
            </a:r>
          </a:p>
          <a:p>
            <a:r>
              <a:rPr lang="en-US" dirty="0" smtClean="0"/>
              <a:t>2</a:t>
            </a:r>
            <a:r>
              <a:rPr lang="en-US" dirty="0"/>
              <a:t>. Basophils – 2x size of RBC; contain blood clot inhibiting heparin and histamines that increase blood flow to injured areas.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wbc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1905000" cy="254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2400"/>
            <a:ext cx="1828800" cy="245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3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3</a:t>
            </a:r>
            <a:r>
              <a:rPr lang="en-US" dirty="0"/>
              <a:t>. Eosinophils – 2x RBC; attracts and kills parasites; controls inflammation and allergic </a:t>
            </a:r>
            <a:r>
              <a:rPr lang="en-US" dirty="0" smtClean="0"/>
              <a:t>reactions</a:t>
            </a:r>
            <a:endParaRPr lang="en-US" dirty="0"/>
          </a:p>
          <a:p>
            <a:r>
              <a:rPr lang="en-US" dirty="0" smtClean="0"/>
              <a:t>4</a:t>
            </a:r>
            <a:r>
              <a:rPr lang="en-US" dirty="0"/>
              <a:t>. Monocytes – largest type 2-3 x RBC; capable of phagocytosis of large objects; many lysosomes </a:t>
            </a:r>
          </a:p>
          <a:p>
            <a:r>
              <a:rPr lang="en-US" dirty="0" smtClean="0"/>
              <a:t>5</a:t>
            </a:r>
            <a:r>
              <a:rPr lang="en-US" dirty="0"/>
              <a:t>. Lymphocytes – same size as RBC; </a:t>
            </a:r>
          </a:p>
          <a:p>
            <a:pPr lvl="1"/>
            <a:r>
              <a:rPr lang="en-US" dirty="0"/>
              <a:t>important in immunity! </a:t>
            </a:r>
          </a:p>
          <a:p>
            <a:pPr lvl="1"/>
            <a:r>
              <a:rPr lang="en-US" dirty="0"/>
              <a:t>Produces antibodies.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752600"/>
            <a:ext cx="1562100" cy="19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419600"/>
            <a:ext cx="1562100" cy="160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19274"/>
            <a:ext cx="1676400" cy="210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WBC </a:t>
            </a:r>
            <a:r>
              <a:rPr lang="en-US" dirty="0"/>
              <a:t>count </a:t>
            </a:r>
            <a:r>
              <a:rPr lang="en-US" dirty="0" smtClean="0"/>
              <a:t>very </a:t>
            </a:r>
            <a:r>
              <a:rPr lang="en-US" dirty="0"/>
              <a:t>important in diagnosing diseases </a:t>
            </a:r>
          </a:p>
          <a:p>
            <a:r>
              <a:rPr lang="en-US" dirty="0" smtClean="0"/>
              <a:t>Increase </a:t>
            </a:r>
            <a:r>
              <a:rPr lang="en-US" dirty="0"/>
              <a:t>indicates infection </a:t>
            </a:r>
          </a:p>
          <a:p>
            <a:r>
              <a:rPr lang="en-US" dirty="0" smtClean="0"/>
              <a:t>Depending </a:t>
            </a:r>
            <a:r>
              <a:rPr lang="en-US" dirty="0"/>
              <a:t>on the disease, different types of WBC will change numbers.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on </a:t>
            </a:r>
            <a:r>
              <a:rPr lang="en-US" dirty="0" err="1" smtClean="0"/>
              <a:t>wbc</a:t>
            </a:r>
            <a:endParaRPr lang="en-US" dirty="0"/>
          </a:p>
        </p:txBody>
      </p:sp>
      <p:sp>
        <p:nvSpPr>
          <p:cNvPr id="2" name="AutoShape 2" descr="https://docs.google.com/?pid=explorer&amp;srcid=0Bz-gnhLDzUPHZTdlYTg0YWItNjcxMi00ZDgxLTkxOWMtMDExYzg0ZjBlYjdm&amp;docid=336433daca967d91237a5b8fe3cc4f16%7C3e6bfa8ec69012acea3ae4df0dd75660&amp;a=bi&amp;pagenumber=17&amp;w=1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3962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Abundant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3962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Rare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28800" y="4147066"/>
            <a:ext cx="49530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14550" y="4366368"/>
            <a:ext cx="466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N</a:t>
            </a:r>
            <a:r>
              <a:rPr lang="en-US" sz="2400" dirty="0" smtClean="0"/>
              <a:t>ever </a:t>
            </a:r>
            <a:r>
              <a:rPr lang="en-US" sz="2400" b="1" dirty="0" smtClean="0">
                <a:solidFill>
                  <a:schemeClr val="accent1"/>
                </a:solidFill>
              </a:rPr>
              <a:t>L</a:t>
            </a:r>
            <a:r>
              <a:rPr lang="en-US" sz="2400" dirty="0" smtClean="0"/>
              <a:t>et </a:t>
            </a:r>
            <a:r>
              <a:rPr lang="en-US" sz="2400" b="1" dirty="0" smtClean="0">
                <a:solidFill>
                  <a:schemeClr val="accent1"/>
                </a:solidFill>
              </a:rPr>
              <a:t>M</a:t>
            </a:r>
            <a:r>
              <a:rPr lang="en-US" sz="2400" dirty="0" smtClean="0"/>
              <a:t>onkeys </a:t>
            </a:r>
            <a:r>
              <a:rPr lang="en-US" sz="2400" b="1" dirty="0" smtClean="0">
                <a:solidFill>
                  <a:schemeClr val="accent1"/>
                </a:solidFill>
              </a:rPr>
              <a:t>E</a:t>
            </a:r>
            <a:r>
              <a:rPr lang="en-US" sz="2400" dirty="0" smtClean="0"/>
              <a:t>at </a:t>
            </a:r>
            <a:r>
              <a:rPr lang="en-US" sz="2400" b="1" dirty="0" smtClean="0">
                <a:solidFill>
                  <a:schemeClr val="accent1"/>
                </a:solidFill>
              </a:rPr>
              <a:t>B</a:t>
            </a:r>
            <a:r>
              <a:rPr lang="en-US" sz="2400" dirty="0" smtClean="0"/>
              <a:t>ananas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 rot="19059314">
            <a:off x="1220928" y="4927480"/>
            <a:ext cx="1575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Neutrophils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9036087">
            <a:off x="1757571" y="465514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Lymphocytes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8835826">
            <a:off x="2479567" y="4509328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Monocytes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8914869">
            <a:off x="4211061" y="4529504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Basophils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9057627">
            <a:off x="3609811" y="4571438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Eosinophils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01713" y="3714690"/>
            <a:ext cx="4580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WBC Abundance in the Human Body</a:t>
            </a:r>
            <a:endParaRPr lang="en-US" sz="2000" dirty="0">
              <a:solidFill>
                <a:schemeClr val="accent4"/>
              </a:solidFill>
            </a:endParaRPr>
          </a:p>
        </p:txBody>
      </p:sp>
      <p:pic>
        <p:nvPicPr>
          <p:cNvPr id="1030" name="Picture 6" descr="http://t1.gstatic.com/images?q=tbn:ANd9GcRFD5oJRcoDV9Sx6U1Srsz56l7Y5y311cwKlEuX9vY4snkeea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33092"/>
            <a:ext cx="19812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9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smtClean="0"/>
              <a:t>AKA </a:t>
            </a:r>
            <a:r>
              <a:rPr lang="en-US" dirty="0"/>
              <a:t>thrombocytes </a:t>
            </a:r>
          </a:p>
          <a:p>
            <a:r>
              <a:rPr lang="en-US" dirty="0" smtClean="0"/>
              <a:t>Small </a:t>
            </a:r>
            <a:r>
              <a:rPr lang="en-US" dirty="0"/>
              <a:t>sections of cytoplasm </a:t>
            </a:r>
          </a:p>
          <a:p>
            <a:r>
              <a:rPr lang="en-US" dirty="0" smtClean="0"/>
              <a:t>No </a:t>
            </a:r>
            <a:r>
              <a:rPr lang="en-US" dirty="0"/>
              <a:t>nucleus </a:t>
            </a:r>
          </a:p>
          <a:p>
            <a:r>
              <a:rPr lang="en-US" dirty="0" smtClean="0"/>
              <a:t>½ </a:t>
            </a:r>
            <a:r>
              <a:rPr lang="en-US" dirty="0"/>
              <a:t>size of RBC </a:t>
            </a:r>
          </a:p>
          <a:p>
            <a:r>
              <a:rPr lang="en-US" dirty="0" smtClean="0"/>
              <a:t>Function </a:t>
            </a:r>
            <a:r>
              <a:rPr lang="en-US" dirty="0"/>
              <a:t>– close breaks in damaged </a:t>
            </a:r>
          </a:p>
          <a:p>
            <a:r>
              <a:rPr lang="en-US" dirty="0" smtClean="0"/>
              <a:t>Blood </a:t>
            </a:r>
            <a:r>
              <a:rPr lang="en-US" dirty="0"/>
              <a:t>vessels and initiate formation </a:t>
            </a:r>
          </a:p>
          <a:p>
            <a:pPr marL="45720" indent="0">
              <a:buNone/>
            </a:pPr>
            <a:r>
              <a:rPr lang="en-US" dirty="0" smtClean="0"/>
              <a:t>  of </a:t>
            </a:r>
            <a:r>
              <a:rPr lang="en-US" dirty="0"/>
              <a:t>blood clots.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Platelets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155786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http://www.themuslimtimes.org/wp-content/uploads/2011/12/platel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359092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8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371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Blood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Antigens on Red blood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Antibodies in blood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Drawn Picture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Can receive blood from …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65532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We will fill out chart in class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8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t3.gstatic.com/images?q=tbn:ANd9GcTnZ9NytUS4Q0KhXZE8VUI0ZxDFm0Qc-Xx4y960U7R6lzzwy8nEPyAeQN8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7" y="1219200"/>
            <a:ext cx="895672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Percent of Population by blood type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63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 cstate="print"/>
          <a:srcRect l="47697" t="1945" r="1025" b="7285"/>
          <a:stretch>
            <a:fillRect/>
          </a:stretch>
        </p:blipFill>
        <p:spPr bwMode="auto">
          <a:xfrm>
            <a:off x="152400" y="228600"/>
            <a:ext cx="4267200" cy="3981450"/>
          </a:xfrm>
          <a:prstGeom prst="rect">
            <a:avLst/>
          </a:prstGeom>
          <a:noFill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0"/>
            <a:ext cx="4495800" cy="4291013"/>
          </a:xfrm>
          <a:prstGeom prst="rect">
            <a:avLst/>
          </a:prstGeom>
          <a:noFill/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838200" y="4648200"/>
            <a:ext cx="2667000" cy="1828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5638800" y="228600"/>
            <a:ext cx="2590800" cy="1752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V="1">
            <a:off x="2133600" y="3886200"/>
            <a:ext cx="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6858000" y="1981200"/>
            <a:ext cx="0" cy="533400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990600" y="4800600"/>
            <a:ext cx="2286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Capillaries wrapped Tightly around alveoli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715000" y="381000"/>
            <a:ext cx="2438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Oxygen from alveoli is exchanged for CO2</a:t>
            </a:r>
          </a:p>
        </p:txBody>
      </p:sp>
    </p:spTree>
    <p:extLst>
      <p:ext uri="{BB962C8B-B14F-4D97-AF65-F5344CB8AC3E}">
        <p14:creationId xmlns:p14="http://schemas.microsoft.com/office/powerpoint/2010/main" val="11051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Blood samples are mixed with anti-A and </a:t>
            </a:r>
            <a:r>
              <a:rPr lang="en-US" dirty="0" smtClean="0"/>
              <a:t>anti-B </a:t>
            </a:r>
            <a:r>
              <a:rPr lang="en-US" dirty="0"/>
              <a:t>serum to check for </a:t>
            </a:r>
            <a:r>
              <a:rPr lang="en-US" dirty="0" smtClean="0"/>
              <a:t>agglutination (clumping)</a:t>
            </a:r>
          </a:p>
          <a:p>
            <a:r>
              <a:rPr lang="en-US" dirty="0"/>
              <a:t>Typing for Rh factors is done in the </a:t>
            </a:r>
            <a:r>
              <a:rPr lang="en-US" dirty="0" smtClean="0"/>
              <a:t>same manner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Typing</a:t>
            </a:r>
            <a:endParaRPr lang="en-US" dirty="0"/>
          </a:p>
        </p:txBody>
      </p:sp>
      <p:pic>
        <p:nvPicPr>
          <p:cNvPr id="5122" name="Picture 2" descr="http://humanphysiology2011.wikispaces.com/file/view/agglutination.jpg/203413800/379x537/agglutin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0" y="1600200"/>
            <a:ext cx="3668280" cy="521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6172200" cy="5853113"/>
          </a:xfrm>
        </p:spPr>
        <p:txBody>
          <a:bodyPr/>
          <a:lstStyle/>
          <a:p>
            <a:r>
              <a:rPr lang="en-US" dirty="0"/>
              <a:t>A marker found on the red blood cells.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have the marker you are Rh-positive.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are missing the marker, you are Rh-negative.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+or – blood type explained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Hemolytic Disease of the Newborn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1475"/>
            <a:ext cx="8229600" cy="4530725"/>
          </a:xfrm>
        </p:spPr>
        <p:txBody>
          <a:bodyPr/>
          <a:lstStyle/>
          <a:p>
            <a:r>
              <a:rPr lang="en-US" u="sng" dirty="0"/>
              <a:t>Hemolytic disease of the newborn</a:t>
            </a:r>
            <a:r>
              <a:rPr lang="en-US" dirty="0"/>
              <a:t> </a:t>
            </a:r>
            <a:r>
              <a:rPr lang="en-US" baseline="30000" dirty="0"/>
              <a:t>–</a:t>
            </a:r>
            <a:r>
              <a:rPr lang="en-US" dirty="0"/>
              <a:t> Rh</a:t>
            </a:r>
            <a:r>
              <a:rPr lang="en-US" baseline="30000" dirty="0"/>
              <a:t>+</a:t>
            </a:r>
            <a:r>
              <a:rPr lang="en-US" dirty="0"/>
              <a:t> antibodies of a sensitized Rh</a:t>
            </a:r>
            <a:r>
              <a:rPr lang="en-US" baseline="30000" dirty="0"/>
              <a:t>–</a:t>
            </a:r>
            <a:r>
              <a:rPr lang="en-US" dirty="0"/>
              <a:t> mother cross the placenta and attack and destroy the RBCs of an Rh</a:t>
            </a:r>
            <a:r>
              <a:rPr lang="en-US" baseline="30000" dirty="0"/>
              <a:t>+</a:t>
            </a:r>
            <a:r>
              <a:rPr lang="en-US" dirty="0"/>
              <a:t> baby</a:t>
            </a:r>
          </a:p>
          <a:p>
            <a:endParaRPr lang="en-US" dirty="0"/>
          </a:p>
          <a:p>
            <a:r>
              <a:rPr lang="en-US" dirty="0"/>
              <a:t>The drug RhoGAM can prevent the Rh</a:t>
            </a:r>
            <a:r>
              <a:rPr lang="en-US" baseline="30000" dirty="0"/>
              <a:t>–</a:t>
            </a:r>
            <a:r>
              <a:rPr lang="en-US" dirty="0"/>
              <a:t> mother from becoming sensitized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3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304800"/>
            <a:ext cx="6629400" cy="61722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dirty="0" smtClean="0"/>
              <a:t>2 major factors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Platelets</a:t>
            </a:r>
          </a:p>
          <a:p>
            <a:pPr marL="1108710" lvl="2" indent="-514350"/>
            <a:r>
              <a:rPr lang="en-US" dirty="0" smtClean="0"/>
              <a:t>Travel through bloodstream</a:t>
            </a:r>
          </a:p>
          <a:p>
            <a:pPr marL="1108710" lvl="2" indent="-514350"/>
            <a:r>
              <a:rPr lang="en-US" dirty="0" smtClean="0"/>
              <a:t>When bleeding happens, chemical reaction occurs to make them “sticky”</a:t>
            </a:r>
          </a:p>
          <a:p>
            <a:pPr marL="1108710" lvl="2" indent="-514350"/>
            <a:r>
              <a:rPr lang="en-US" dirty="0" smtClean="0"/>
              <a:t>They adhere to the vessels of the bleeding site</a:t>
            </a:r>
          </a:p>
          <a:p>
            <a:pPr marL="1108710" lvl="2" indent="-514350"/>
            <a:r>
              <a:rPr lang="en-US" dirty="0" smtClean="0"/>
              <a:t>Within a minute, a “white clot” is formed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Thrombin System</a:t>
            </a:r>
          </a:p>
          <a:p>
            <a:pPr marL="1108710" lvl="2" indent="-514350"/>
            <a:r>
              <a:rPr lang="en-US" dirty="0" smtClean="0"/>
              <a:t>Several proteins become activated</a:t>
            </a:r>
          </a:p>
          <a:p>
            <a:pPr marL="1108710" lvl="2" indent="-514350"/>
            <a:r>
              <a:rPr lang="en-US" dirty="0" smtClean="0"/>
              <a:t>Chemical reactions form fibrin </a:t>
            </a:r>
            <a:r>
              <a:rPr lang="en-US" sz="1600" dirty="0" smtClean="0"/>
              <a:t>(like a long sticky string)</a:t>
            </a:r>
            <a:endParaRPr lang="en-US" dirty="0" smtClean="0"/>
          </a:p>
          <a:p>
            <a:pPr marL="1108710" lvl="2" indent="-514350"/>
            <a:r>
              <a:rPr lang="en-US" dirty="0" smtClean="0"/>
              <a:t> Fibrin sticks to broken vessel &amp; forms a web</a:t>
            </a:r>
          </a:p>
          <a:p>
            <a:pPr marL="1108710" lvl="2" indent="-514350"/>
            <a:r>
              <a:rPr lang="en-US" dirty="0" smtClean="0"/>
              <a:t>RBC get caught in web &amp; form a “red clot”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clotting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s.medicinenet.com/images/illustrations/blood_c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260158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Mature clots contain both platelets and fibrin strands making them tight and stable</a:t>
            </a:r>
          </a:p>
          <a:p>
            <a:r>
              <a:rPr lang="en-US" sz="4000" dirty="0" smtClean="0"/>
              <a:t>After about 10 days, the wound is healed &amp; body disintegrates the clot.</a:t>
            </a:r>
            <a:endParaRPr lang="en-US" sz="4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Clotting continued…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 </a:t>
            </a:r>
            <a:r>
              <a:rPr lang="en-US" dirty="0"/>
              <a:t>of </a:t>
            </a:r>
            <a:r>
              <a:rPr lang="en-US" dirty="0" smtClean="0"/>
              <a:t>15% </a:t>
            </a:r>
            <a:r>
              <a:rPr lang="en-US" dirty="0"/>
              <a:t>to </a:t>
            </a:r>
            <a:r>
              <a:rPr lang="en-US" dirty="0" smtClean="0"/>
              <a:t>30% causes </a:t>
            </a:r>
            <a:r>
              <a:rPr lang="en-US" dirty="0"/>
              <a:t>weakness</a:t>
            </a:r>
          </a:p>
          <a:p>
            <a:r>
              <a:rPr lang="en-US" dirty="0"/>
              <a:t>Loss of over </a:t>
            </a:r>
            <a:r>
              <a:rPr lang="en-US" dirty="0" smtClean="0"/>
              <a:t>30% causes </a:t>
            </a:r>
            <a:r>
              <a:rPr lang="en-US" b="1" dirty="0"/>
              <a:t>shock</a:t>
            </a:r>
            <a:r>
              <a:rPr lang="en-US" dirty="0"/>
              <a:t>, which </a:t>
            </a:r>
            <a:r>
              <a:rPr lang="en-US" dirty="0" smtClean="0"/>
              <a:t>can be </a:t>
            </a:r>
            <a:r>
              <a:rPr lang="en-US" dirty="0"/>
              <a:t>fatal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45806"/>
            <a:ext cx="8381260" cy="1054394"/>
          </a:xfrm>
        </p:spPr>
        <p:txBody>
          <a:bodyPr/>
          <a:lstStyle/>
          <a:p>
            <a:r>
              <a:rPr lang="en-US" dirty="0"/>
              <a:t>Large losses of blood have serious consequences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http://jonathanstone.files.wordpress.com/2012/02/blood-dro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5038379" cy="40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Thrombus – a clot that develops and persists in an unbroken blood </a:t>
            </a:r>
            <a:r>
              <a:rPr lang="en-US" sz="2400" dirty="0" smtClean="0"/>
              <a:t>vessel “stationary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45720" indent="0">
              <a:buNone/>
            </a:pP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Embolus – a thrombus “freely floating” in the blood stream</a:t>
            </a:r>
          </a:p>
          <a:p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Undesirable Clotting</a:t>
            </a:r>
            <a:endParaRPr lang="en-US" dirty="0"/>
          </a:p>
        </p:txBody>
      </p:sp>
      <p:pic>
        <p:nvPicPr>
          <p:cNvPr id="17410" name="Picture 2" descr="http://www.r4vascular.com/pics/Uncoated%20Thrombus%20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4876801" cy="331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32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Pulmonary Circulation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 smtClean="0"/>
              <a:t>“LUNGS”</a:t>
            </a:r>
          </a:p>
          <a:p>
            <a:pPr lvl="1"/>
            <a:r>
              <a:rPr lang="en-US" dirty="0" smtClean="0"/>
              <a:t>Short loop </a:t>
            </a:r>
            <a:r>
              <a:rPr lang="en-US" dirty="0"/>
              <a:t>that runs from the heart to the lungs and back to the </a:t>
            </a:r>
            <a:r>
              <a:rPr lang="en-US" dirty="0" smtClean="0"/>
              <a:t>heart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Systemic Circulation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b="1" dirty="0" smtClean="0"/>
              <a:t>“BODY”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dirty="0" smtClean="0"/>
              <a:t>long </a:t>
            </a:r>
            <a:r>
              <a:rPr lang="en-US" dirty="0"/>
              <a:t>loop to all parts of the body and returns to the heart</a:t>
            </a:r>
          </a:p>
          <a:p>
            <a:endParaRPr lang="en-U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Circulatory Pathways</a:t>
            </a:r>
          </a:p>
        </p:txBody>
      </p:sp>
      <p:pic>
        <p:nvPicPr>
          <p:cNvPr id="2050" name="Picture 2" descr="http://www.mananatomy.com/wp-content/uploads/2011/04/pulmonary_circ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4171950" cy="227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uzzle.com/img/articleImages/421837-56421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218994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717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719072"/>
            <a:ext cx="4038600" cy="44074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Force </a:t>
            </a:r>
            <a:r>
              <a:rPr lang="en-US" dirty="0" smtClean="0"/>
              <a:t>exerted </a:t>
            </a:r>
            <a:r>
              <a:rPr lang="en-US" dirty="0"/>
              <a:t>on the </a:t>
            </a:r>
            <a:r>
              <a:rPr lang="en-US" dirty="0" smtClean="0"/>
              <a:t>inside </a:t>
            </a:r>
            <a:r>
              <a:rPr lang="en-US" dirty="0"/>
              <a:t>of a blood vessel by </a:t>
            </a:r>
            <a:r>
              <a:rPr lang="en-US" dirty="0" smtClean="0"/>
              <a:t>blood </a:t>
            </a:r>
            <a:endParaRPr lang="en-US" dirty="0"/>
          </a:p>
          <a:p>
            <a:pPr lvl="1"/>
            <a:r>
              <a:rPr lang="en-US" dirty="0"/>
              <a:t>Expressed in millimeters of mercury (mm Hg)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sz="1900" u="sng" dirty="0" smtClean="0"/>
              <a:t>Systolic </a:t>
            </a:r>
            <a:r>
              <a:rPr lang="en-US" sz="1900" dirty="0" smtClean="0"/>
              <a:t>   </a:t>
            </a:r>
            <a:r>
              <a:rPr lang="en-US" sz="1900" dirty="0"/>
              <a:t>(Heart </a:t>
            </a:r>
            <a:r>
              <a:rPr lang="en-US" sz="1900" dirty="0" smtClean="0"/>
              <a:t>pumping)</a:t>
            </a:r>
          </a:p>
          <a:p>
            <a:pPr lvl="1">
              <a:buFont typeface="Wingdings" pitchFamily="2" charset="2"/>
              <a:buNone/>
            </a:pPr>
            <a:r>
              <a:rPr lang="en-US" sz="1900" dirty="0" smtClean="0"/>
              <a:t>Diastolic   </a:t>
            </a:r>
            <a:r>
              <a:rPr lang="en-US" sz="1900" dirty="0"/>
              <a:t>(Heart relaxing)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 smtClean="0"/>
              <a:t>    Ex’s</a:t>
            </a:r>
            <a:r>
              <a:rPr lang="en-US" dirty="0"/>
              <a:t>: </a:t>
            </a:r>
            <a:r>
              <a:rPr lang="en-US" u="sng" dirty="0"/>
              <a:t>118</a:t>
            </a:r>
            <a:r>
              <a:rPr lang="en-US" dirty="0"/>
              <a:t> or </a:t>
            </a:r>
            <a:r>
              <a:rPr lang="en-US" u="sng" dirty="0"/>
              <a:t>123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</a:t>
            </a:r>
            <a:r>
              <a:rPr lang="en-US" dirty="0" smtClean="0"/>
              <a:t>           </a:t>
            </a:r>
            <a:r>
              <a:rPr lang="en-US" dirty="0"/>
              <a:t>70       82</a:t>
            </a:r>
            <a:endParaRPr lang="en-US" u="sng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Pressure (BP)</a:t>
            </a:r>
          </a:p>
        </p:txBody>
      </p:sp>
      <p:pic>
        <p:nvPicPr>
          <p:cNvPr id="3074" name="Picture 2" descr="http://www.cdc.gov/bloodpressure/images/blood-press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81200"/>
            <a:ext cx="484791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365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Blood Pressure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BP is measured with the auscultatory method</a:t>
            </a:r>
          </a:p>
          <a:p>
            <a:pPr lvl="1"/>
            <a:r>
              <a:rPr lang="en-US" dirty="0"/>
              <a:t>A sphygmomanometer is placed on the arm </a:t>
            </a:r>
            <a:r>
              <a:rPr lang="en-US" dirty="0" smtClean="0"/>
              <a:t>proximal </a:t>
            </a:r>
            <a:r>
              <a:rPr lang="en-US" dirty="0"/>
              <a:t>to the elbow</a:t>
            </a:r>
          </a:p>
          <a:p>
            <a:pPr lvl="1"/>
            <a:endParaRPr lang="en-US" dirty="0"/>
          </a:p>
        </p:txBody>
      </p:sp>
      <p:pic>
        <p:nvPicPr>
          <p:cNvPr id="14338" name="Picture 2" descr="http://2.bp.blogspot.com/_1Uwc0HgVkw8/S7kfk4FruOI/AAAAAAAAADE/Yc0geH8Y_pk/s1600/Sphygmomanometer_4819f68902d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743200"/>
            <a:ext cx="4724400" cy="3755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7314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1958</Words>
  <Application>Microsoft Office PowerPoint</Application>
  <PresentationFormat>On-screen Show (4:3)</PresentationFormat>
  <Paragraphs>469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iRespondGraphMaster</vt:lpstr>
      <vt:lpstr>Grid</vt:lpstr>
      <vt:lpstr>iRespondQuestionMaster</vt:lpstr>
      <vt:lpstr>Cardiovascular System</vt:lpstr>
      <vt:lpstr>Blood Vessels</vt:lpstr>
      <vt:lpstr>Things to think about…</vt:lpstr>
      <vt:lpstr>More things to ponder…</vt:lpstr>
      <vt:lpstr>Where do we get the oxygen?</vt:lpstr>
      <vt:lpstr>PowerPoint Presentation</vt:lpstr>
      <vt:lpstr>Circulatory Pathways</vt:lpstr>
      <vt:lpstr>Blood Pressure (BP)</vt:lpstr>
      <vt:lpstr>Measuring Blood Pressure</vt:lpstr>
      <vt:lpstr>Measuring Blood Pressure</vt:lpstr>
      <vt:lpstr>Palpated Pulse</vt:lpstr>
      <vt:lpstr>Resistance</vt:lpstr>
      <vt:lpstr>Atherosclerosis</vt:lpstr>
      <vt:lpstr>Blood Flow, Blood Pressure, and Resistance</vt:lpstr>
      <vt:lpstr>Maintaining Blood Pressure</vt:lpstr>
      <vt:lpstr>Hypotension</vt:lpstr>
      <vt:lpstr>Hypertension</vt:lpstr>
      <vt:lpstr>Shock</vt:lpstr>
      <vt:lpstr>Circulatory Shock</vt:lpstr>
      <vt:lpstr>Heart Anatomy</vt:lpstr>
      <vt:lpstr>Normal Vs. Enlarged Heart</vt:lpstr>
      <vt:lpstr>PowerPoint Presentation</vt:lpstr>
      <vt:lpstr>PowerPoint Presentation</vt:lpstr>
      <vt:lpstr>PowerPoint Presentation</vt:lpstr>
      <vt:lpstr>Atria of the Heart</vt:lpstr>
      <vt:lpstr>Ventricles of the Heart</vt:lpstr>
      <vt:lpstr>Right &amp; Left Ventricle</vt:lpstr>
      <vt:lpstr>Heart pumping</vt:lpstr>
      <vt:lpstr>Pathway of Blood Through the Heart and Lungs  KNOW THIS!!!</vt:lpstr>
      <vt:lpstr>Both Circuits</vt:lpstr>
      <vt:lpstr>Heart Valves</vt:lpstr>
      <vt:lpstr>Cardiac Muscle Contraction</vt:lpstr>
      <vt:lpstr>Heart Excitation Related to ECG</vt:lpstr>
      <vt:lpstr>ECG</vt:lpstr>
      <vt:lpstr>ECG Parts</vt:lpstr>
      <vt:lpstr>Normal Heart Rate</vt:lpstr>
      <vt:lpstr>Heart Rates</vt:lpstr>
      <vt:lpstr>Bradycardia</vt:lpstr>
      <vt:lpstr>Tachycardia</vt:lpstr>
      <vt:lpstr>Heart Attacks</vt:lpstr>
      <vt:lpstr>Heart Sounds</vt:lpstr>
      <vt:lpstr>Heart Sounds</vt:lpstr>
      <vt:lpstr>Cardiac Cycle</vt:lpstr>
      <vt:lpstr>Cardiac Output (CO) and Reserve</vt:lpstr>
      <vt:lpstr>Chemical Regulation of the Heart</vt:lpstr>
      <vt:lpstr>BLOOD</vt:lpstr>
      <vt:lpstr>Facts about blood</vt:lpstr>
      <vt:lpstr>PowerPoint Presentation</vt:lpstr>
      <vt:lpstr>Red Blood Cells (RBC)</vt:lpstr>
      <vt:lpstr>Other facts…</vt:lpstr>
      <vt:lpstr>Formation of rbc</vt:lpstr>
      <vt:lpstr>White blood cells (wbc)</vt:lpstr>
      <vt:lpstr>WBC Flip book</vt:lpstr>
      <vt:lpstr>Types of wbc</vt:lpstr>
      <vt:lpstr>PowerPoint Presentation</vt:lpstr>
      <vt:lpstr>Facts on wbc</vt:lpstr>
      <vt:lpstr>Platelets</vt:lpstr>
      <vt:lpstr>PowerPoint Presentation</vt:lpstr>
      <vt:lpstr>Percent of Population by blood type</vt:lpstr>
      <vt:lpstr>Blood Typing</vt:lpstr>
      <vt:lpstr>Rh factor</vt:lpstr>
      <vt:lpstr>Hemolytic Disease of the Newborn</vt:lpstr>
      <vt:lpstr>Blood clotting</vt:lpstr>
      <vt:lpstr>PowerPoint Presentation</vt:lpstr>
      <vt:lpstr>Clotting continued…</vt:lpstr>
      <vt:lpstr>Large losses of blood have serious consequences </vt:lpstr>
      <vt:lpstr>Undesirable Clotting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</dc:title>
  <dc:creator>Rachel Hildreth</dc:creator>
  <cp:lastModifiedBy>Rachel Hildreth</cp:lastModifiedBy>
  <cp:revision>95</cp:revision>
  <dcterms:created xsi:type="dcterms:W3CDTF">2012-03-26T19:39:39Z</dcterms:created>
  <dcterms:modified xsi:type="dcterms:W3CDTF">2012-04-12T15:24:04Z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