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5099" autoAdjust="0"/>
  </p:normalViewPr>
  <p:slideViewPr>
    <p:cSldViewPr snapToGrid="0">
      <p:cViewPr varScale="1">
        <p:scale>
          <a:sx n="63" d="100"/>
          <a:sy n="63" d="100"/>
        </p:scale>
        <p:origin x="10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4307E8-6EF8-4E62-A184-D92736EAEEFF}"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en-US"/>
        </a:p>
      </dgm:t>
    </dgm:pt>
    <dgm:pt modelId="{D6ED49CD-82BB-4711-8009-717339070486}">
      <dgm:prSet phldrT="[Text]"/>
      <dgm:spPr/>
      <dgm:t>
        <a:bodyPr/>
        <a:lstStyle/>
        <a:p>
          <a:r>
            <a:rPr lang="en-US" dirty="0" smtClean="0"/>
            <a:t>B-complex</a:t>
          </a:r>
          <a:endParaRPr lang="en-US" dirty="0"/>
        </a:p>
      </dgm:t>
    </dgm:pt>
    <dgm:pt modelId="{8FF082ED-AA54-44CB-B622-AAC4883CAE50}" type="parTrans" cxnId="{0D838E95-D4CA-4117-9E90-5E2D050BAB61}">
      <dgm:prSet/>
      <dgm:spPr/>
      <dgm:t>
        <a:bodyPr/>
        <a:lstStyle/>
        <a:p>
          <a:endParaRPr lang="en-US"/>
        </a:p>
      </dgm:t>
    </dgm:pt>
    <dgm:pt modelId="{8FA2B8D6-B394-41B5-8342-E2BFE43D365F}" type="sibTrans" cxnId="{0D838E95-D4CA-4117-9E90-5E2D050BAB61}">
      <dgm:prSet/>
      <dgm:spPr/>
      <dgm:t>
        <a:bodyPr/>
        <a:lstStyle/>
        <a:p>
          <a:endParaRPr lang="en-US"/>
        </a:p>
      </dgm:t>
    </dgm:pt>
    <dgm:pt modelId="{89D2CC5D-1EDD-433F-9AA7-B7BB2C70DEAC}">
      <dgm:prSet phldrT="[Text]"/>
      <dgm:spPr/>
      <dgm:t>
        <a:bodyPr/>
        <a:lstStyle/>
        <a:p>
          <a:r>
            <a:rPr lang="en-US" dirty="0" smtClean="0"/>
            <a:t>B1 (Thiamine</a:t>
          </a:r>
          <a:endParaRPr lang="en-US" dirty="0"/>
        </a:p>
      </dgm:t>
    </dgm:pt>
    <dgm:pt modelId="{C810371B-1BE8-4126-8664-773FA0F78D6D}" type="parTrans" cxnId="{57BED1BA-CA09-4615-988E-54A82B43CAE8}">
      <dgm:prSet/>
      <dgm:spPr/>
      <dgm:t>
        <a:bodyPr/>
        <a:lstStyle/>
        <a:p>
          <a:endParaRPr lang="en-US"/>
        </a:p>
      </dgm:t>
    </dgm:pt>
    <dgm:pt modelId="{8918AB12-1E48-4E5D-893B-7B4B6CAF0550}" type="sibTrans" cxnId="{57BED1BA-CA09-4615-988E-54A82B43CAE8}">
      <dgm:prSet/>
      <dgm:spPr/>
      <dgm:t>
        <a:bodyPr/>
        <a:lstStyle/>
        <a:p>
          <a:endParaRPr lang="en-US"/>
        </a:p>
      </dgm:t>
    </dgm:pt>
    <dgm:pt modelId="{CA02B222-FBFE-4469-BC61-82FC52EEB359}">
      <dgm:prSet phldrT="[Text]"/>
      <dgm:spPr/>
      <dgm:t>
        <a:bodyPr/>
        <a:lstStyle/>
        <a:p>
          <a:r>
            <a:rPr lang="en-US" dirty="0" smtClean="0"/>
            <a:t>B2 (riboflavin)</a:t>
          </a:r>
          <a:endParaRPr lang="en-US" dirty="0"/>
        </a:p>
      </dgm:t>
    </dgm:pt>
    <dgm:pt modelId="{DFABE9BA-5017-48C6-9A6F-CF347B875C98}" type="parTrans" cxnId="{9D362964-E79B-46B4-B2AA-7BD3E1BFC20B}">
      <dgm:prSet/>
      <dgm:spPr/>
      <dgm:t>
        <a:bodyPr/>
        <a:lstStyle/>
        <a:p>
          <a:endParaRPr lang="en-US"/>
        </a:p>
      </dgm:t>
    </dgm:pt>
    <dgm:pt modelId="{1A39C14E-FA84-4A2F-91CD-9A7CDBB689BD}" type="sibTrans" cxnId="{9D362964-E79B-46B4-B2AA-7BD3E1BFC20B}">
      <dgm:prSet/>
      <dgm:spPr/>
      <dgm:t>
        <a:bodyPr/>
        <a:lstStyle/>
        <a:p>
          <a:endParaRPr lang="en-US"/>
        </a:p>
      </dgm:t>
    </dgm:pt>
    <dgm:pt modelId="{883B64F0-2EF4-438C-BF8B-37839A3FD6BD}">
      <dgm:prSet phldrT="[Text]"/>
      <dgm:spPr/>
      <dgm:t>
        <a:bodyPr/>
        <a:lstStyle/>
        <a:p>
          <a:r>
            <a:rPr lang="en-US" dirty="0" smtClean="0"/>
            <a:t>B3    (Niacin)</a:t>
          </a:r>
          <a:endParaRPr lang="en-US" dirty="0"/>
        </a:p>
      </dgm:t>
    </dgm:pt>
    <dgm:pt modelId="{C88EFE6A-F6A9-4A56-A918-757FFB5CF33D}" type="parTrans" cxnId="{43D6F350-D070-452A-ADDE-BCEEC73898FE}">
      <dgm:prSet/>
      <dgm:spPr/>
      <dgm:t>
        <a:bodyPr/>
        <a:lstStyle/>
        <a:p>
          <a:endParaRPr lang="en-US"/>
        </a:p>
      </dgm:t>
    </dgm:pt>
    <dgm:pt modelId="{1DB99C85-D792-433C-A475-E83620F0901E}" type="sibTrans" cxnId="{43D6F350-D070-452A-ADDE-BCEEC73898FE}">
      <dgm:prSet/>
      <dgm:spPr/>
      <dgm:t>
        <a:bodyPr/>
        <a:lstStyle/>
        <a:p>
          <a:endParaRPr lang="en-US"/>
        </a:p>
      </dgm:t>
    </dgm:pt>
    <dgm:pt modelId="{FDB4B4F0-D370-4301-BF05-07F203664A3A}">
      <dgm:prSet/>
      <dgm:spPr/>
      <dgm:t>
        <a:bodyPr/>
        <a:lstStyle/>
        <a:p>
          <a:r>
            <a:rPr lang="en-US" dirty="0" smtClean="0"/>
            <a:t>B5 (Pantothenic A</a:t>
          </a:r>
          <a:endParaRPr lang="en-US" dirty="0"/>
        </a:p>
      </dgm:t>
    </dgm:pt>
    <dgm:pt modelId="{78BED2FC-7AF3-4362-A384-6E76C4432C45}" type="parTrans" cxnId="{4278F4AF-A992-47F3-BE6F-3D7C352D1DEA}">
      <dgm:prSet/>
      <dgm:spPr/>
      <dgm:t>
        <a:bodyPr/>
        <a:lstStyle/>
        <a:p>
          <a:endParaRPr lang="en-US"/>
        </a:p>
      </dgm:t>
    </dgm:pt>
    <dgm:pt modelId="{57C59354-41A7-4DE6-A332-A8A5DAE49D7C}" type="sibTrans" cxnId="{4278F4AF-A992-47F3-BE6F-3D7C352D1DEA}">
      <dgm:prSet/>
      <dgm:spPr/>
      <dgm:t>
        <a:bodyPr/>
        <a:lstStyle/>
        <a:p>
          <a:endParaRPr lang="en-US"/>
        </a:p>
      </dgm:t>
    </dgm:pt>
    <dgm:pt modelId="{9D27927A-F9C5-40C2-87CB-F0ECFF81C370}">
      <dgm:prSet/>
      <dgm:spPr/>
      <dgm:t>
        <a:bodyPr/>
        <a:lstStyle/>
        <a:p>
          <a:r>
            <a:rPr lang="en-US" dirty="0" smtClean="0"/>
            <a:t>B6  (Pyridoxine)</a:t>
          </a:r>
          <a:endParaRPr lang="en-US" dirty="0"/>
        </a:p>
      </dgm:t>
    </dgm:pt>
    <dgm:pt modelId="{B491013B-E803-4102-9203-E83900B8FFCF}" type="parTrans" cxnId="{842B8454-8BAD-49AE-8918-5A4CE9C822F9}">
      <dgm:prSet/>
      <dgm:spPr/>
      <dgm:t>
        <a:bodyPr/>
        <a:lstStyle/>
        <a:p>
          <a:endParaRPr lang="en-US"/>
        </a:p>
      </dgm:t>
    </dgm:pt>
    <dgm:pt modelId="{D3660E2B-F181-4392-9769-7F97F5C35EEE}" type="sibTrans" cxnId="{842B8454-8BAD-49AE-8918-5A4CE9C822F9}">
      <dgm:prSet/>
      <dgm:spPr/>
      <dgm:t>
        <a:bodyPr/>
        <a:lstStyle/>
        <a:p>
          <a:endParaRPr lang="en-US"/>
        </a:p>
      </dgm:t>
    </dgm:pt>
    <dgm:pt modelId="{98919A82-8ED0-4B3D-A5CF-AF78DA60D7D5}">
      <dgm:prSet/>
      <dgm:spPr/>
      <dgm:t>
        <a:bodyPr/>
        <a:lstStyle/>
        <a:p>
          <a:r>
            <a:rPr lang="en-US" dirty="0" smtClean="0"/>
            <a:t>B7 (Biotin)</a:t>
          </a:r>
          <a:endParaRPr lang="en-US" dirty="0"/>
        </a:p>
      </dgm:t>
    </dgm:pt>
    <dgm:pt modelId="{E7A406A1-4AD3-42A3-AB5A-2D924E3CD41F}" type="parTrans" cxnId="{A90DCA4E-1848-411D-BE87-D0DD683316FF}">
      <dgm:prSet/>
      <dgm:spPr/>
      <dgm:t>
        <a:bodyPr/>
        <a:lstStyle/>
        <a:p>
          <a:endParaRPr lang="en-US"/>
        </a:p>
      </dgm:t>
    </dgm:pt>
    <dgm:pt modelId="{A46F1F0A-B7C0-4266-ABA5-27A72BA90513}" type="sibTrans" cxnId="{A90DCA4E-1848-411D-BE87-D0DD683316FF}">
      <dgm:prSet/>
      <dgm:spPr/>
      <dgm:t>
        <a:bodyPr/>
        <a:lstStyle/>
        <a:p>
          <a:endParaRPr lang="en-US"/>
        </a:p>
      </dgm:t>
    </dgm:pt>
    <dgm:pt modelId="{594DCA7C-FF18-4979-9FB0-22AE4F7BB9C9}">
      <dgm:prSet/>
      <dgm:spPr/>
      <dgm:t>
        <a:bodyPr/>
        <a:lstStyle/>
        <a:p>
          <a:r>
            <a:rPr lang="en-US" dirty="0" smtClean="0"/>
            <a:t>B9               (Folic Acid)</a:t>
          </a:r>
          <a:endParaRPr lang="en-US" dirty="0"/>
        </a:p>
      </dgm:t>
    </dgm:pt>
    <dgm:pt modelId="{3FF65980-73B7-4339-BA11-510F674AAEB3}" type="parTrans" cxnId="{75BA55C3-6CD7-4856-B218-F62F36B8D19E}">
      <dgm:prSet/>
      <dgm:spPr/>
      <dgm:t>
        <a:bodyPr/>
        <a:lstStyle/>
        <a:p>
          <a:endParaRPr lang="en-US"/>
        </a:p>
      </dgm:t>
    </dgm:pt>
    <dgm:pt modelId="{0049C0B6-80B8-4E43-BC76-3C63C8961F4B}" type="sibTrans" cxnId="{75BA55C3-6CD7-4856-B218-F62F36B8D19E}">
      <dgm:prSet/>
      <dgm:spPr/>
      <dgm:t>
        <a:bodyPr/>
        <a:lstStyle/>
        <a:p>
          <a:endParaRPr lang="en-US"/>
        </a:p>
      </dgm:t>
    </dgm:pt>
    <dgm:pt modelId="{3A967E8D-FDE2-4113-BD2F-B0E5CE3E7EB0}">
      <dgm:prSet/>
      <dgm:spPr/>
      <dgm:t>
        <a:bodyPr/>
        <a:lstStyle/>
        <a:p>
          <a:r>
            <a:rPr lang="en-US" dirty="0" smtClean="0"/>
            <a:t>B12 (</a:t>
          </a:r>
          <a:r>
            <a:rPr lang="en-US" dirty="0" err="1" smtClean="0"/>
            <a:t>Cobalamins</a:t>
          </a:r>
          <a:r>
            <a:rPr lang="en-US" dirty="0" smtClean="0"/>
            <a:t>)</a:t>
          </a:r>
          <a:endParaRPr lang="en-US" dirty="0"/>
        </a:p>
      </dgm:t>
    </dgm:pt>
    <dgm:pt modelId="{E7C56503-AC37-4BA8-9D60-764EE83F0605}" type="parTrans" cxnId="{C60D9804-78DF-462D-B622-320C660D8AD6}">
      <dgm:prSet/>
      <dgm:spPr/>
      <dgm:t>
        <a:bodyPr/>
        <a:lstStyle/>
        <a:p>
          <a:endParaRPr lang="en-US"/>
        </a:p>
      </dgm:t>
    </dgm:pt>
    <dgm:pt modelId="{DAEEC3A5-C2B4-4AA1-B48B-E8E791078434}" type="sibTrans" cxnId="{C60D9804-78DF-462D-B622-320C660D8AD6}">
      <dgm:prSet/>
      <dgm:spPr/>
      <dgm:t>
        <a:bodyPr/>
        <a:lstStyle/>
        <a:p>
          <a:endParaRPr lang="en-US"/>
        </a:p>
      </dgm:t>
    </dgm:pt>
    <dgm:pt modelId="{8E7EC8EB-C93F-45D5-AAAA-D5FC59744D77}" type="pres">
      <dgm:prSet presAssocID="{D84307E8-6EF8-4E62-A184-D92736EAEEFF}" presName="hierChild1" presStyleCnt="0">
        <dgm:presLayoutVars>
          <dgm:orgChart val="1"/>
          <dgm:chPref val="1"/>
          <dgm:dir/>
          <dgm:animOne val="branch"/>
          <dgm:animLvl val="lvl"/>
          <dgm:resizeHandles/>
        </dgm:presLayoutVars>
      </dgm:prSet>
      <dgm:spPr/>
      <dgm:t>
        <a:bodyPr/>
        <a:lstStyle/>
        <a:p>
          <a:endParaRPr lang="en-US"/>
        </a:p>
      </dgm:t>
    </dgm:pt>
    <dgm:pt modelId="{033C1FCC-5197-43CD-948B-925FBAAB9934}" type="pres">
      <dgm:prSet presAssocID="{D6ED49CD-82BB-4711-8009-717339070486}" presName="hierRoot1" presStyleCnt="0">
        <dgm:presLayoutVars>
          <dgm:hierBranch val="init"/>
        </dgm:presLayoutVars>
      </dgm:prSet>
      <dgm:spPr/>
    </dgm:pt>
    <dgm:pt modelId="{3B9AFD06-2408-4552-B548-E3F6C1DBC141}" type="pres">
      <dgm:prSet presAssocID="{D6ED49CD-82BB-4711-8009-717339070486}" presName="rootComposite1" presStyleCnt="0"/>
      <dgm:spPr/>
    </dgm:pt>
    <dgm:pt modelId="{E52AD601-4155-4D0B-A91F-EE29FE038DC0}" type="pres">
      <dgm:prSet presAssocID="{D6ED49CD-82BB-4711-8009-717339070486}" presName="rootText1" presStyleLbl="node0" presStyleIdx="0" presStyleCnt="1">
        <dgm:presLayoutVars>
          <dgm:chPref val="3"/>
        </dgm:presLayoutVars>
      </dgm:prSet>
      <dgm:spPr/>
      <dgm:t>
        <a:bodyPr/>
        <a:lstStyle/>
        <a:p>
          <a:endParaRPr lang="en-US"/>
        </a:p>
      </dgm:t>
    </dgm:pt>
    <dgm:pt modelId="{F469992F-5EBC-4C56-885E-54039F30A131}" type="pres">
      <dgm:prSet presAssocID="{D6ED49CD-82BB-4711-8009-717339070486}" presName="rootConnector1" presStyleLbl="node1" presStyleIdx="0" presStyleCnt="0"/>
      <dgm:spPr/>
      <dgm:t>
        <a:bodyPr/>
        <a:lstStyle/>
        <a:p>
          <a:endParaRPr lang="en-US"/>
        </a:p>
      </dgm:t>
    </dgm:pt>
    <dgm:pt modelId="{DD51340E-95D3-4E57-BEBF-7D50CA65BC81}" type="pres">
      <dgm:prSet presAssocID="{D6ED49CD-82BB-4711-8009-717339070486}" presName="hierChild2" presStyleCnt="0"/>
      <dgm:spPr/>
    </dgm:pt>
    <dgm:pt modelId="{013DEFDC-2E20-4722-BD00-BC9AA22C5AF1}" type="pres">
      <dgm:prSet presAssocID="{C810371B-1BE8-4126-8664-773FA0F78D6D}" presName="Name37" presStyleLbl="parChTrans1D2" presStyleIdx="0" presStyleCnt="8"/>
      <dgm:spPr/>
      <dgm:t>
        <a:bodyPr/>
        <a:lstStyle/>
        <a:p>
          <a:endParaRPr lang="en-US"/>
        </a:p>
      </dgm:t>
    </dgm:pt>
    <dgm:pt modelId="{446A25C1-E27F-425D-A5EB-229C62DF0D3F}" type="pres">
      <dgm:prSet presAssocID="{89D2CC5D-1EDD-433F-9AA7-B7BB2C70DEAC}" presName="hierRoot2" presStyleCnt="0">
        <dgm:presLayoutVars>
          <dgm:hierBranch val="init"/>
        </dgm:presLayoutVars>
      </dgm:prSet>
      <dgm:spPr/>
    </dgm:pt>
    <dgm:pt modelId="{D790E811-7443-4E78-8484-4C5ED6A746B4}" type="pres">
      <dgm:prSet presAssocID="{89D2CC5D-1EDD-433F-9AA7-B7BB2C70DEAC}" presName="rootComposite" presStyleCnt="0"/>
      <dgm:spPr/>
    </dgm:pt>
    <dgm:pt modelId="{FE9D34A8-A22D-4BA9-90FA-730BE287FEAD}" type="pres">
      <dgm:prSet presAssocID="{89D2CC5D-1EDD-433F-9AA7-B7BB2C70DEAC}" presName="rootText" presStyleLbl="node2" presStyleIdx="0" presStyleCnt="8">
        <dgm:presLayoutVars>
          <dgm:chPref val="3"/>
        </dgm:presLayoutVars>
      </dgm:prSet>
      <dgm:spPr/>
      <dgm:t>
        <a:bodyPr/>
        <a:lstStyle/>
        <a:p>
          <a:endParaRPr lang="en-US"/>
        </a:p>
      </dgm:t>
    </dgm:pt>
    <dgm:pt modelId="{836B9CAA-5BC5-4C0F-A5AE-74A0B16CF8E4}" type="pres">
      <dgm:prSet presAssocID="{89D2CC5D-1EDD-433F-9AA7-B7BB2C70DEAC}" presName="rootConnector" presStyleLbl="node2" presStyleIdx="0" presStyleCnt="8"/>
      <dgm:spPr/>
      <dgm:t>
        <a:bodyPr/>
        <a:lstStyle/>
        <a:p>
          <a:endParaRPr lang="en-US"/>
        </a:p>
      </dgm:t>
    </dgm:pt>
    <dgm:pt modelId="{38B24801-F585-4EE5-80F9-DA34DAF79821}" type="pres">
      <dgm:prSet presAssocID="{89D2CC5D-1EDD-433F-9AA7-B7BB2C70DEAC}" presName="hierChild4" presStyleCnt="0"/>
      <dgm:spPr/>
    </dgm:pt>
    <dgm:pt modelId="{0C2236DB-E930-4367-9C7E-408AEE66AC6E}" type="pres">
      <dgm:prSet presAssocID="{89D2CC5D-1EDD-433F-9AA7-B7BB2C70DEAC}" presName="hierChild5" presStyleCnt="0"/>
      <dgm:spPr/>
    </dgm:pt>
    <dgm:pt modelId="{7E7AA690-E16C-4B44-B330-E915841D23F0}" type="pres">
      <dgm:prSet presAssocID="{DFABE9BA-5017-48C6-9A6F-CF347B875C98}" presName="Name37" presStyleLbl="parChTrans1D2" presStyleIdx="1" presStyleCnt="8"/>
      <dgm:spPr/>
      <dgm:t>
        <a:bodyPr/>
        <a:lstStyle/>
        <a:p>
          <a:endParaRPr lang="en-US"/>
        </a:p>
      </dgm:t>
    </dgm:pt>
    <dgm:pt modelId="{EDA15D1B-020B-415C-9A09-481015850A6D}" type="pres">
      <dgm:prSet presAssocID="{CA02B222-FBFE-4469-BC61-82FC52EEB359}" presName="hierRoot2" presStyleCnt="0">
        <dgm:presLayoutVars>
          <dgm:hierBranch val="init"/>
        </dgm:presLayoutVars>
      </dgm:prSet>
      <dgm:spPr/>
    </dgm:pt>
    <dgm:pt modelId="{073AB26C-6ADC-45EE-9E0C-620FBAFF4257}" type="pres">
      <dgm:prSet presAssocID="{CA02B222-FBFE-4469-BC61-82FC52EEB359}" presName="rootComposite" presStyleCnt="0"/>
      <dgm:spPr/>
    </dgm:pt>
    <dgm:pt modelId="{78A1B5E4-7773-4A60-804C-30AF4EDA195B}" type="pres">
      <dgm:prSet presAssocID="{CA02B222-FBFE-4469-BC61-82FC52EEB359}" presName="rootText" presStyleLbl="node2" presStyleIdx="1" presStyleCnt="8">
        <dgm:presLayoutVars>
          <dgm:chPref val="3"/>
        </dgm:presLayoutVars>
      </dgm:prSet>
      <dgm:spPr/>
      <dgm:t>
        <a:bodyPr/>
        <a:lstStyle/>
        <a:p>
          <a:endParaRPr lang="en-US"/>
        </a:p>
      </dgm:t>
    </dgm:pt>
    <dgm:pt modelId="{AF7DAF8D-F16B-4B7B-B6BC-22B449778166}" type="pres">
      <dgm:prSet presAssocID="{CA02B222-FBFE-4469-BC61-82FC52EEB359}" presName="rootConnector" presStyleLbl="node2" presStyleIdx="1" presStyleCnt="8"/>
      <dgm:spPr/>
      <dgm:t>
        <a:bodyPr/>
        <a:lstStyle/>
        <a:p>
          <a:endParaRPr lang="en-US"/>
        </a:p>
      </dgm:t>
    </dgm:pt>
    <dgm:pt modelId="{960B600C-81AD-477B-9F83-88CDA2D729D1}" type="pres">
      <dgm:prSet presAssocID="{CA02B222-FBFE-4469-BC61-82FC52EEB359}" presName="hierChild4" presStyleCnt="0"/>
      <dgm:spPr/>
    </dgm:pt>
    <dgm:pt modelId="{B150C709-0EE5-43F2-B5E7-B2CE4651CCFB}" type="pres">
      <dgm:prSet presAssocID="{CA02B222-FBFE-4469-BC61-82FC52EEB359}" presName="hierChild5" presStyleCnt="0"/>
      <dgm:spPr/>
    </dgm:pt>
    <dgm:pt modelId="{286EE830-CD74-45B9-9EA5-4983CDD45664}" type="pres">
      <dgm:prSet presAssocID="{C88EFE6A-F6A9-4A56-A918-757FFB5CF33D}" presName="Name37" presStyleLbl="parChTrans1D2" presStyleIdx="2" presStyleCnt="8"/>
      <dgm:spPr/>
      <dgm:t>
        <a:bodyPr/>
        <a:lstStyle/>
        <a:p>
          <a:endParaRPr lang="en-US"/>
        </a:p>
      </dgm:t>
    </dgm:pt>
    <dgm:pt modelId="{8A5486BD-906D-4F87-9CF8-A60914584016}" type="pres">
      <dgm:prSet presAssocID="{883B64F0-2EF4-438C-BF8B-37839A3FD6BD}" presName="hierRoot2" presStyleCnt="0">
        <dgm:presLayoutVars>
          <dgm:hierBranch val="init"/>
        </dgm:presLayoutVars>
      </dgm:prSet>
      <dgm:spPr/>
    </dgm:pt>
    <dgm:pt modelId="{BCCC880A-CE39-4A59-830D-39E2A7A6D8B8}" type="pres">
      <dgm:prSet presAssocID="{883B64F0-2EF4-438C-BF8B-37839A3FD6BD}" presName="rootComposite" presStyleCnt="0"/>
      <dgm:spPr/>
    </dgm:pt>
    <dgm:pt modelId="{F54C73B6-72F8-4C4B-90D7-DEEED1FCACD1}" type="pres">
      <dgm:prSet presAssocID="{883B64F0-2EF4-438C-BF8B-37839A3FD6BD}" presName="rootText" presStyleLbl="node2" presStyleIdx="2" presStyleCnt="8">
        <dgm:presLayoutVars>
          <dgm:chPref val="3"/>
        </dgm:presLayoutVars>
      </dgm:prSet>
      <dgm:spPr/>
      <dgm:t>
        <a:bodyPr/>
        <a:lstStyle/>
        <a:p>
          <a:endParaRPr lang="en-US"/>
        </a:p>
      </dgm:t>
    </dgm:pt>
    <dgm:pt modelId="{EB38C2C3-8A52-4359-8F01-79229570A715}" type="pres">
      <dgm:prSet presAssocID="{883B64F0-2EF4-438C-BF8B-37839A3FD6BD}" presName="rootConnector" presStyleLbl="node2" presStyleIdx="2" presStyleCnt="8"/>
      <dgm:spPr/>
      <dgm:t>
        <a:bodyPr/>
        <a:lstStyle/>
        <a:p>
          <a:endParaRPr lang="en-US"/>
        </a:p>
      </dgm:t>
    </dgm:pt>
    <dgm:pt modelId="{11430E9E-D0BD-46C1-8DB3-47AAD9923D5D}" type="pres">
      <dgm:prSet presAssocID="{883B64F0-2EF4-438C-BF8B-37839A3FD6BD}" presName="hierChild4" presStyleCnt="0"/>
      <dgm:spPr/>
    </dgm:pt>
    <dgm:pt modelId="{02D69E0C-7187-44F9-9887-3B94D7B88F36}" type="pres">
      <dgm:prSet presAssocID="{883B64F0-2EF4-438C-BF8B-37839A3FD6BD}" presName="hierChild5" presStyleCnt="0"/>
      <dgm:spPr/>
    </dgm:pt>
    <dgm:pt modelId="{FEBBCA4B-3DD7-4BB8-B696-382B721AF5BF}" type="pres">
      <dgm:prSet presAssocID="{78BED2FC-7AF3-4362-A384-6E76C4432C45}" presName="Name37" presStyleLbl="parChTrans1D2" presStyleIdx="3" presStyleCnt="8"/>
      <dgm:spPr/>
      <dgm:t>
        <a:bodyPr/>
        <a:lstStyle/>
        <a:p>
          <a:endParaRPr lang="en-US"/>
        </a:p>
      </dgm:t>
    </dgm:pt>
    <dgm:pt modelId="{82E7249F-5FBE-4D2E-8632-744E3187A367}" type="pres">
      <dgm:prSet presAssocID="{FDB4B4F0-D370-4301-BF05-07F203664A3A}" presName="hierRoot2" presStyleCnt="0">
        <dgm:presLayoutVars>
          <dgm:hierBranch val="init"/>
        </dgm:presLayoutVars>
      </dgm:prSet>
      <dgm:spPr/>
    </dgm:pt>
    <dgm:pt modelId="{D169E7FB-1212-4B6B-92FA-6BC1B4731256}" type="pres">
      <dgm:prSet presAssocID="{FDB4B4F0-D370-4301-BF05-07F203664A3A}" presName="rootComposite" presStyleCnt="0"/>
      <dgm:spPr/>
    </dgm:pt>
    <dgm:pt modelId="{040F12DF-8691-46BB-9A73-F0026D8CF639}" type="pres">
      <dgm:prSet presAssocID="{FDB4B4F0-D370-4301-BF05-07F203664A3A}" presName="rootText" presStyleLbl="node2" presStyleIdx="3" presStyleCnt="8">
        <dgm:presLayoutVars>
          <dgm:chPref val="3"/>
        </dgm:presLayoutVars>
      </dgm:prSet>
      <dgm:spPr/>
      <dgm:t>
        <a:bodyPr/>
        <a:lstStyle/>
        <a:p>
          <a:endParaRPr lang="en-US"/>
        </a:p>
      </dgm:t>
    </dgm:pt>
    <dgm:pt modelId="{408BB61B-10EB-45F2-BD72-10BE6E743492}" type="pres">
      <dgm:prSet presAssocID="{FDB4B4F0-D370-4301-BF05-07F203664A3A}" presName="rootConnector" presStyleLbl="node2" presStyleIdx="3" presStyleCnt="8"/>
      <dgm:spPr/>
      <dgm:t>
        <a:bodyPr/>
        <a:lstStyle/>
        <a:p>
          <a:endParaRPr lang="en-US"/>
        </a:p>
      </dgm:t>
    </dgm:pt>
    <dgm:pt modelId="{5639D25A-15A4-48FE-AE83-7D19DD1DF1BC}" type="pres">
      <dgm:prSet presAssocID="{FDB4B4F0-D370-4301-BF05-07F203664A3A}" presName="hierChild4" presStyleCnt="0"/>
      <dgm:spPr/>
    </dgm:pt>
    <dgm:pt modelId="{9FBE8108-4E9D-44DE-A0E5-5557CCAD91BF}" type="pres">
      <dgm:prSet presAssocID="{FDB4B4F0-D370-4301-BF05-07F203664A3A}" presName="hierChild5" presStyleCnt="0"/>
      <dgm:spPr/>
    </dgm:pt>
    <dgm:pt modelId="{E5684FF1-BA93-4C5B-899D-2452B477F84B}" type="pres">
      <dgm:prSet presAssocID="{B491013B-E803-4102-9203-E83900B8FFCF}" presName="Name37" presStyleLbl="parChTrans1D2" presStyleIdx="4" presStyleCnt="8"/>
      <dgm:spPr/>
      <dgm:t>
        <a:bodyPr/>
        <a:lstStyle/>
        <a:p>
          <a:endParaRPr lang="en-US"/>
        </a:p>
      </dgm:t>
    </dgm:pt>
    <dgm:pt modelId="{39ED34DF-BDA1-4B02-8ABB-27859D72BC6A}" type="pres">
      <dgm:prSet presAssocID="{9D27927A-F9C5-40C2-87CB-F0ECFF81C370}" presName="hierRoot2" presStyleCnt="0">
        <dgm:presLayoutVars>
          <dgm:hierBranch val="init"/>
        </dgm:presLayoutVars>
      </dgm:prSet>
      <dgm:spPr/>
    </dgm:pt>
    <dgm:pt modelId="{53564B76-0A70-4F78-8C59-E6554C908F56}" type="pres">
      <dgm:prSet presAssocID="{9D27927A-F9C5-40C2-87CB-F0ECFF81C370}" presName="rootComposite" presStyleCnt="0"/>
      <dgm:spPr/>
    </dgm:pt>
    <dgm:pt modelId="{CB8E5F67-F753-47CE-B377-32EF4159E496}" type="pres">
      <dgm:prSet presAssocID="{9D27927A-F9C5-40C2-87CB-F0ECFF81C370}" presName="rootText" presStyleLbl="node2" presStyleIdx="4" presStyleCnt="8">
        <dgm:presLayoutVars>
          <dgm:chPref val="3"/>
        </dgm:presLayoutVars>
      </dgm:prSet>
      <dgm:spPr/>
      <dgm:t>
        <a:bodyPr/>
        <a:lstStyle/>
        <a:p>
          <a:endParaRPr lang="en-US"/>
        </a:p>
      </dgm:t>
    </dgm:pt>
    <dgm:pt modelId="{09A3CC5C-54D1-4406-AE01-03F9406EB5F5}" type="pres">
      <dgm:prSet presAssocID="{9D27927A-F9C5-40C2-87CB-F0ECFF81C370}" presName="rootConnector" presStyleLbl="node2" presStyleIdx="4" presStyleCnt="8"/>
      <dgm:spPr/>
      <dgm:t>
        <a:bodyPr/>
        <a:lstStyle/>
        <a:p>
          <a:endParaRPr lang="en-US"/>
        </a:p>
      </dgm:t>
    </dgm:pt>
    <dgm:pt modelId="{EDC64248-3442-4A1E-BD01-B9B7EF8D938E}" type="pres">
      <dgm:prSet presAssocID="{9D27927A-F9C5-40C2-87CB-F0ECFF81C370}" presName="hierChild4" presStyleCnt="0"/>
      <dgm:spPr/>
    </dgm:pt>
    <dgm:pt modelId="{02D23B8F-EDCE-44ED-966F-41026873D628}" type="pres">
      <dgm:prSet presAssocID="{9D27927A-F9C5-40C2-87CB-F0ECFF81C370}" presName="hierChild5" presStyleCnt="0"/>
      <dgm:spPr/>
    </dgm:pt>
    <dgm:pt modelId="{0466380A-0A46-4DED-B019-7CE6503EDE4C}" type="pres">
      <dgm:prSet presAssocID="{E7A406A1-4AD3-42A3-AB5A-2D924E3CD41F}" presName="Name37" presStyleLbl="parChTrans1D2" presStyleIdx="5" presStyleCnt="8"/>
      <dgm:spPr/>
      <dgm:t>
        <a:bodyPr/>
        <a:lstStyle/>
        <a:p>
          <a:endParaRPr lang="en-US"/>
        </a:p>
      </dgm:t>
    </dgm:pt>
    <dgm:pt modelId="{011EE0C6-2BB0-4C1B-A8D0-AB535FD6E559}" type="pres">
      <dgm:prSet presAssocID="{98919A82-8ED0-4B3D-A5CF-AF78DA60D7D5}" presName="hierRoot2" presStyleCnt="0">
        <dgm:presLayoutVars>
          <dgm:hierBranch val="init"/>
        </dgm:presLayoutVars>
      </dgm:prSet>
      <dgm:spPr/>
    </dgm:pt>
    <dgm:pt modelId="{9576FB3E-C1F3-4DB3-B4D6-2357D5488E09}" type="pres">
      <dgm:prSet presAssocID="{98919A82-8ED0-4B3D-A5CF-AF78DA60D7D5}" presName="rootComposite" presStyleCnt="0"/>
      <dgm:spPr/>
    </dgm:pt>
    <dgm:pt modelId="{F3690406-E94E-4BA8-9DD1-67F454223A16}" type="pres">
      <dgm:prSet presAssocID="{98919A82-8ED0-4B3D-A5CF-AF78DA60D7D5}" presName="rootText" presStyleLbl="node2" presStyleIdx="5" presStyleCnt="8">
        <dgm:presLayoutVars>
          <dgm:chPref val="3"/>
        </dgm:presLayoutVars>
      </dgm:prSet>
      <dgm:spPr/>
      <dgm:t>
        <a:bodyPr/>
        <a:lstStyle/>
        <a:p>
          <a:endParaRPr lang="en-US"/>
        </a:p>
      </dgm:t>
    </dgm:pt>
    <dgm:pt modelId="{A24224EC-FC9F-4C45-968B-7981AC141E0D}" type="pres">
      <dgm:prSet presAssocID="{98919A82-8ED0-4B3D-A5CF-AF78DA60D7D5}" presName="rootConnector" presStyleLbl="node2" presStyleIdx="5" presStyleCnt="8"/>
      <dgm:spPr/>
      <dgm:t>
        <a:bodyPr/>
        <a:lstStyle/>
        <a:p>
          <a:endParaRPr lang="en-US"/>
        </a:p>
      </dgm:t>
    </dgm:pt>
    <dgm:pt modelId="{2B73F9C9-CB5B-45AF-94DC-6A3B71CE73B0}" type="pres">
      <dgm:prSet presAssocID="{98919A82-8ED0-4B3D-A5CF-AF78DA60D7D5}" presName="hierChild4" presStyleCnt="0"/>
      <dgm:spPr/>
    </dgm:pt>
    <dgm:pt modelId="{4D9EE753-930B-40F3-A67D-F1C914EDC62A}" type="pres">
      <dgm:prSet presAssocID="{98919A82-8ED0-4B3D-A5CF-AF78DA60D7D5}" presName="hierChild5" presStyleCnt="0"/>
      <dgm:spPr/>
    </dgm:pt>
    <dgm:pt modelId="{12E33DEE-C5FF-4C60-9054-A20B1021520C}" type="pres">
      <dgm:prSet presAssocID="{3FF65980-73B7-4339-BA11-510F674AAEB3}" presName="Name37" presStyleLbl="parChTrans1D2" presStyleIdx="6" presStyleCnt="8"/>
      <dgm:spPr/>
      <dgm:t>
        <a:bodyPr/>
        <a:lstStyle/>
        <a:p>
          <a:endParaRPr lang="en-US"/>
        </a:p>
      </dgm:t>
    </dgm:pt>
    <dgm:pt modelId="{7815B009-830B-43AE-9CA8-EF609809E07C}" type="pres">
      <dgm:prSet presAssocID="{594DCA7C-FF18-4979-9FB0-22AE4F7BB9C9}" presName="hierRoot2" presStyleCnt="0">
        <dgm:presLayoutVars>
          <dgm:hierBranch val="init"/>
        </dgm:presLayoutVars>
      </dgm:prSet>
      <dgm:spPr/>
    </dgm:pt>
    <dgm:pt modelId="{215FFEC1-E516-407F-8C07-B4077B999FB3}" type="pres">
      <dgm:prSet presAssocID="{594DCA7C-FF18-4979-9FB0-22AE4F7BB9C9}" presName="rootComposite" presStyleCnt="0"/>
      <dgm:spPr/>
    </dgm:pt>
    <dgm:pt modelId="{9B3F48E2-4598-4067-9501-8B232F5B1C62}" type="pres">
      <dgm:prSet presAssocID="{594DCA7C-FF18-4979-9FB0-22AE4F7BB9C9}" presName="rootText" presStyleLbl="node2" presStyleIdx="6" presStyleCnt="8">
        <dgm:presLayoutVars>
          <dgm:chPref val="3"/>
        </dgm:presLayoutVars>
      </dgm:prSet>
      <dgm:spPr/>
      <dgm:t>
        <a:bodyPr/>
        <a:lstStyle/>
        <a:p>
          <a:endParaRPr lang="en-US"/>
        </a:p>
      </dgm:t>
    </dgm:pt>
    <dgm:pt modelId="{809314DC-04D8-453C-B239-3ABB5ACB6024}" type="pres">
      <dgm:prSet presAssocID="{594DCA7C-FF18-4979-9FB0-22AE4F7BB9C9}" presName="rootConnector" presStyleLbl="node2" presStyleIdx="6" presStyleCnt="8"/>
      <dgm:spPr/>
      <dgm:t>
        <a:bodyPr/>
        <a:lstStyle/>
        <a:p>
          <a:endParaRPr lang="en-US"/>
        </a:p>
      </dgm:t>
    </dgm:pt>
    <dgm:pt modelId="{3BC9ABBC-0EED-415F-8AD0-FABCF806474D}" type="pres">
      <dgm:prSet presAssocID="{594DCA7C-FF18-4979-9FB0-22AE4F7BB9C9}" presName="hierChild4" presStyleCnt="0"/>
      <dgm:spPr/>
    </dgm:pt>
    <dgm:pt modelId="{98C3C806-F854-47DC-B649-606FAB1F7EE7}" type="pres">
      <dgm:prSet presAssocID="{594DCA7C-FF18-4979-9FB0-22AE4F7BB9C9}" presName="hierChild5" presStyleCnt="0"/>
      <dgm:spPr/>
    </dgm:pt>
    <dgm:pt modelId="{9DB56554-0907-4DA8-860D-F3920B0AC116}" type="pres">
      <dgm:prSet presAssocID="{E7C56503-AC37-4BA8-9D60-764EE83F0605}" presName="Name37" presStyleLbl="parChTrans1D2" presStyleIdx="7" presStyleCnt="8"/>
      <dgm:spPr/>
      <dgm:t>
        <a:bodyPr/>
        <a:lstStyle/>
        <a:p>
          <a:endParaRPr lang="en-US"/>
        </a:p>
      </dgm:t>
    </dgm:pt>
    <dgm:pt modelId="{15C8C869-FF45-47E1-B937-003F483C6EC7}" type="pres">
      <dgm:prSet presAssocID="{3A967E8D-FDE2-4113-BD2F-B0E5CE3E7EB0}" presName="hierRoot2" presStyleCnt="0">
        <dgm:presLayoutVars>
          <dgm:hierBranch val="init"/>
        </dgm:presLayoutVars>
      </dgm:prSet>
      <dgm:spPr/>
    </dgm:pt>
    <dgm:pt modelId="{B1EB9B8E-CFB0-43A4-A833-0F2A8BD8834B}" type="pres">
      <dgm:prSet presAssocID="{3A967E8D-FDE2-4113-BD2F-B0E5CE3E7EB0}" presName="rootComposite" presStyleCnt="0"/>
      <dgm:spPr/>
    </dgm:pt>
    <dgm:pt modelId="{FFD22D96-4F30-4408-BE1D-C74389B9F78A}" type="pres">
      <dgm:prSet presAssocID="{3A967E8D-FDE2-4113-BD2F-B0E5CE3E7EB0}" presName="rootText" presStyleLbl="node2" presStyleIdx="7" presStyleCnt="8">
        <dgm:presLayoutVars>
          <dgm:chPref val="3"/>
        </dgm:presLayoutVars>
      </dgm:prSet>
      <dgm:spPr/>
      <dgm:t>
        <a:bodyPr/>
        <a:lstStyle/>
        <a:p>
          <a:endParaRPr lang="en-US"/>
        </a:p>
      </dgm:t>
    </dgm:pt>
    <dgm:pt modelId="{A4416F41-D349-4E0C-8FF0-6745EFAFD23E}" type="pres">
      <dgm:prSet presAssocID="{3A967E8D-FDE2-4113-BD2F-B0E5CE3E7EB0}" presName="rootConnector" presStyleLbl="node2" presStyleIdx="7" presStyleCnt="8"/>
      <dgm:spPr/>
      <dgm:t>
        <a:bodyPr/>
        <a:lstStyle/>
        <a:p>
          <a:endParaRPr lang="en-US"/>
        </a:p>
      </dgm:t>
    </dgm:pt>
    <dgm:pt modelId="{4B706DAC-9FAD-487B-9238-8954506BBD58}" type="pres">
      <dgm:prSet presAssocID="{3A967E8D-FDE2-4113-BD2F-B0E5CE3E7EB0}" presName="hierChild4" presStyleCnt="0"/>
      <dgm:spPr/>
    </dgm:pt>
    <dgm:pt modelId="{F34D77BF-AAA2-467B-8B2D-533365F53EBA}" type="pres">
      <dgm:prSet presAssocID="{3A967E8D-FDE2-4113-BD2F-B0E5CE3E7EB0}" presName="hierChild5" presStyleCnt="0"/>
      <dgm:spPr/>
    </dgm:pt>
    <dgm:pt modelId="{D073E406-4820-4AC3-A5AA-AD0919247E26}" type="pres">
      <dgm:prSet presAssocID="{D6ED49CD-82BB-4711-8009-717339070486}" presName="hierChild3" presStyleCnt="0"/>
      <dgm:spPr/>
    </dgm:pt>
  </dgm:ptLst>
  <dgm:cxnLst>
    <dgm:cxn modelId="{5E0794C2-386D-45AE-878E-12BA285406F4}" type="presOf" srcId="{C88EFE6A-F6A9-4A56-A918-757FFB5CF33D}" destId="{286EE830-CD74-45B9-9EA5-4983CDD45664}" srcOrd="0" destOrd="0" presId="urn:microsoft.com/office/officeart/2005/8/layout/orgChart1"/>
    <dgm:cxn modelId="{C9B045B2-5306-4535-8E79-093AD8AF8691}" type="presOf" srcId="{3FF65980-73B7-4339-BA11-510F674AAEB3}" destId="{12E33DEE-C5FF-4C60-9054-A20B1021520C}" srcOrd="0" destOrd="0" presId="urn:microsoft.com/office/officeart/2005/8/layout/orgChart1"/>
    <dgm:cxn modelId="{57BED1BA-CA09-4615-988E-54A82B43CAE8}" srcId="{D6ED49CD-82BB-4711-8009-717339070486}" destId="{89D2CC5D-1EDD-433F-9AA7-B7BB2C70DEAC}" srcOrd="0" destOrd="0" parTransId="{C810371B-1BE8-4126-8664-773FA0F78D6D}" sibTransId="{8918AB12-1E48-4E5D-893B-7B4B6CAF0550}"/>
    <dgm:cxn modelId="{55422D6B-D66C-40C2-A4A0-F41C770DC257}" type="presOf" srcId="{98919A82-8ED0-4B3D-A5CF-AF78DA60D7D5}" destId="{F3690406-E94E-4BA8-9DD1-67F454223A16}" srcOrd="0" destOrd="0" presId="urn:microsoft.com/office/officeart/2005/8/layout/orgChart1"/>
    <dgm:cxn modelId="{5BAB3D87-A7AA-4B62-AF8B-41656B585BA8}" type="presOf" srcId="{883B64F0-2EF4-438C-BF8B-37839A3FD6BD}" destId="{EB38C2C3-8A52-4359-8F01-79229570A715}" srcOrd="1" destOrd="0" presId="urn:microsoft.com/office/officeart/2005/8/layout/orgChart1"/>
    <dgm:cxn modelId="{73221C2B-8773-4D27-818C-004C1FA1595B}" type="presOf" srcId="{98919A82-8ED0-4B3D-A5CF-AF78DA60D7D5}" destId="{A24224EC-FC9F-4C45-968B-7981AC141E0D}" srcOrd="1" destOrd="0" presId="urn:microsoft.com/office/officeart/2005/8/layout/orgChart1"/>
    <dgm:cxn modelId="{A90DCA4E-1848-411D-BE87-D0DD683316FF}" srcId="{D6ED49CD-82BB-4711-8009-717339070486}" destId="{98919A82-8ED0-4B3D-A5CF-AF78DA60D7D5}" srcOrd="5" destOrd="0" parTransId="{E7A406A1-4AD3-42A3-AB5A-2D924E3CD41F}" sibTransId="{A46F1F0A-B7C0-4266-ABA5-27A72BA90513}"/>
    <dgm:cxn modelId="{DB527355-18F0-49DE-BD0B-8D78F3B1FA4B}" type="presOf" srcId="{9D27927A-F9C5-40C2-87CB-F0ECFF81C370}" destId="{CB8E5F67-F753-47CE-B377-32EF4159E496}" srcOrd="0" destOrd="0" presId="urn:microsoft.com/office/officeart/2005/8/layout/orgChart1"/>
    <dgm:cxn modelId="{4278F4AF-A992-47F3-BE6F-3D7C352D1DEA}" srcId="{D6ED49CD-82BB-4711-8009-717339070486}" destId="{FDB4B4F0-D370-4301-BF05-07F203664A3A}" srcOrd="3" destOrd="0" parTransId="{78BED2FC-7AF3-4362-A384-6E76C4432C45}" sibTransId="{57C59354-41A7-4DE6-A332-A8A5DAE49D7C}"/>
    <dgm:cxn modelId="{A95949BD-9089-431A-98A7-C8687129830C}" type="presOf" srcId="{FDB4B4F0-D370-4301-BF05-07F203664A3A}" destId="{408BB61B-10EB-45F2-BD72-10BE6E743492}" srcOrd="1" destOrd="0" presId="urn:microsoft.com/office/officeart/2005/8/layout/orgChart1"/>
    <dgm:cxn modelId="{9D362964-E79B-46B4-B2AA-7BD3E1BFC20B}" srcId="{D6ED49CD-82BB-4711-8009-717339070486}" destId="{CA02B222-FBFE-4469-BC61-82FC52EEB359}" srcOrd="1" destOrd="0" parTransId="{DFABE9BA-5017-48C6-9A6F-CF347B875C98}" sibTransId="{1A39C14E-FA84-4A2F-91CD-9A7CDBB689BD}"/>
    <dgm:cxn modelId="{C60D9804-78DF-462D-B622-320C660D8AD6}" srcId="{D6ED49CD-82BB-4711-8009-717339070486}" destId="{3A967E8D-FDE2-4113-BD2F-B0E5CE3E7EB0}" srcOrd="7" destOrd="0" parTransId="{E7C56503-AC37-4BA8-9D60-764EE83F0605}" sibTransId="{DAEEC3A5-C2B4-4AA1-B48B-E8E791078434}"/>
    <dgm:cxn modelId="{FF3736CF-79D2-4EB9-A5CB-6A5442B4BD9B}" type="presOf" srcId="{89D2CC5D-1EDD-433F-9AA7-B7BB2C70DEAC}" destId="{FE9D34A8-A22D-4BA9-90FA-730BE287FEAD}" srcOrd="0" destOrd="0" presId="urn:microsoft.com/office/officeart/2005/8/layout/orgChart1"/>
    <dgm:cxn modelId="{7281000B-1227-4114-A55B-D350102F9868}" type="presOf" srcId="{3A967E8D-FDE2-4113-BD2F-B0E5CE3E7EB0}" destId="{FFD22D96-4F30-4408-BE1D-C74389B9F78A}" srcOrd="0" destOrd="0" presId="urn:microsoft.com/office/officeart/2005/8/layout/orgChart1"/>
    <dgm:cxn modelId="{08DF4E98-A5D5-4813-9E99-B90695732ED0}" type="presOf" srcId="{78BED2FC-7AF3-4362-A384-6E76C4432C45}" destId="{FEBBCA4B-3DD7-4BB8-B696-382B721AF5BF}" srcOrd="0" destOrd="0" presId="urn:microsoft.com/office/officeart/2005/8/layout/orgChart1"/>
    <dgm:cxn modelId="{8A4DC389-7461-4C76-A572-8073B4E8CCB2}" type="presOf" srcId="{FDB4B4F0-D370-4301-BF05-07F203664A3A}" destId="{040F12DF-8691-46BB-9A73-F0026D8CF639}" srcOrd="0" destOrd="0" presId="urn:microsoft.com/office/officeart/2005/8/layout/orgChart1"/>
    <dgm:cxn modelId="{772C73D4-0C16-4D55-97FD-E8C043BD7FD3}" type="presOf" srcId="{D6ED49CD-82BB-4711-8009-717339070486}" destId="{F469992F-5EBC-4C56-885E-54039F30A131}" srcOrd="1" destOrd="0" presId="urn:microsoft.com/office/officeart/2005/8/layout/orgChart1"/>
    <dgm:cxn modelId="{EAB6794B-3B6D-40DA-8B44-FE91D3EA1A7E}" type="presOf" srcId="{E7C56503-AC37-4BA8-9D60-764EE83F0605}" destId="{9DB56554-0907-4DA8-860D-F3920B0AC116}" srcOrd="0" destOrd="0" presId="urn:microsoft.com/office/officeart/2005/8/layout/orgChart1"/>
    <dgm:cxn modelId="{FA29139E-839E-4197-9176-7AEEA516FA51}" type="presOf" srcId="{E7A406A1-4AD3-42A3-AB5A-2D924E3CD41F}" destId="{0466380A-0A46-4DED-B019-7CE6503EDE4C}" srcOrd="0" destOrd="0" presId="urn:microsoft.com/office/officeart/2005/8/layout/orgChart1"/>
    <dgm:cxn modelId="{842B8454-8BAD-49AE-8918-5A4CE9C822F9}" srcId="{D6ED49CD-82BB-4711-8009-717339070486}" destId="{9D27927A-F9C5-40C2-87CB-F0ECFF81C370}" srcOrd="4" destOrd="0" parTransId="{B491013B-E803-4102-9203-E83900B8FFCF}" sibTransId="{D3660E2B-F181-4392-9769-7F97F5C35EEE}"/>
    <dgm:cxn modelId="{43D6F350-D070-452A-ADDE-BCEEC73898FE}" srcId="{D6ED49CD-82BB-4711-8009-717339070486}" destId="{883B64F0-2EF4-438C-BF8B-37839A3FD6BD}" srcOrd="2" destOrd="0" parTransId="{C88EFE6A-F6A9-4A56-A918-757FFB5CF33D}" sibTransId="{1DB99C85-D792-433C-A475-E83620F0901E}"/>
    <dgm:cxn modelId="{0D838E95-D4CA-4117-9E90-5E2D050BAB61}" srcId="{D84307E8-6EF8-4E62-A184-D92736EAEEFF}" destId="{D6ED49CD-82BB-4711-8009-717339070486}" srcOrd="0" destOrd="0" parTransId="{8FF082ED-AA54-44CB-B622-AAC4883CAE50}" sibTransId="{8FA2B8D6-B394-41B5-8342-E2BFE43D365F}"/>
    <dgm:cxn modelId="{DD15BB88-D1B5-49BB-8F1C-4250DBEAF937}" type="presOf" srcId="{DFABE9BA-5017-48C6-9A6F-CF347B875C98}" destId="{7E7AA690-E16C-4B44-B330-E915841D23F0}" srcOrd="0" destOrd="0" presId="urn:microsoft.com/office/officeart/2005/8/layout/orgChart1"/>
    <dgm:cxn modelId="{1A1E7DA5-AED4-4EDC-AA80-B1D47BD03C03}" type="presOf" srcId="{C810371B-1BE8-4126-8664-773FA0F78D6D}" destId="{013DEFDC-2E20-4722-BD00-BC9AA22C5AF1}" srcOrd="0" destOrd="0" presId="urn:microsoft.com/office/officeart/2005/8/layout/orgChart1"/>
    <dgm:cxn modelId="{BB84612F-D91E-496B-9DFB-8314B61A0519}" type="presOf" srcId="{B491013B-E803-4102-9203-E83900B8FFCF}" destId="{E5684FF1-BA93-4C5B-899D-2452B477F84B}" srcOrd="0" destOrd="0" presId="urn:microsoft.com/office/officeart/2005/8/layout/orgChart1"/>
    <dgm:cxn modelId="{75BA55C3-6CD7-4856-B218-F62F36B8D19E}" srcId="{D6ED49CD-82BB-4711-8009-717339070486}" destId="{594DCA7C-FF18-4979-9FB0-22AE4F7BB9C9}" srcOrd="6" destOrd="0" parTransId="{3FF65980-73B7-4339-BA11-510F674AAEB3}" sibTransId="{0049C0B6-80B8-4E43-BC76-3C63C8961F4B}"/>
    <dgm:cxn modelId="{56AE3581-02FE-424C-987F-586E691FCA08}" type="presOf" srcId="{D84307E8-6EF8-4E62-A184-D92736EAEEFF}" destId="{8E7EC8EB-C93F-45D5-AAAA-D5FC59744D77}" srcOrd="0" destOrd="0" presId="urn:microsoft.com/office/officeart/2005/8/layout/orgChart1"/>
    <dgm:cxn modelId="{ED89169C-BB34-46E5-9946-D202B8716466}" type="presOf" srcId="{594DCA7C-FF18-4979-9FB0-22AE4F7BB9C9}" destId="{9B3F48E2-4598-4067-9501-8B232F5B1C62}" srcOrd="0" destOrd="0" presId="urn:microsoft.com/office/officeart/2005/8/layout/orgChart1"/>
    <dgm:cxn modelId="{436670CC-F122-46F3-84FF-688C45FE4808}" type="presOf" srcId="{89D2CC5D-1EDD-433F-9AA7-B7BB2C70DEAC}" destId="{836B9CAA-5BC5-4C0F-A5AE-74A0B16CF8E4}" srcOrd="1" destOrd="0" presId="urn:microsoft.com/office/officeart/2005/8/layout/orgChart1"/>
    <dgm:cxn modelId="{6E9A78C6-B331-450E-B76E-AAAD6A824CB3}" type="presOf" srcId="{CA02B222-FBFE-4469-BC61-82FC52EEB359}" destId="{AF7DAF8D-F16B-4B7B-B6BC-22B449778166}" srcOrd="1" destOrd="0" presId="urn:microsoft.com/office/officeart/2005/8/layout/orgChart1"/>
    <dgm:cxn modelId="{008CDE5C-C282-41AC-AC36-12D0BA1CE986}" type="presOf" srcId="{3A967E8D-FDE2-4113-BD2F-B0E5CE3E7EB0}" destId="{A4416F41-D349-4E0C-8FF0-6745EFAFD23E}" srcOrd="1" destOrd="0" presId="urn:microsoft.com/office/officeart/2005/8/layout/orgChart1"/>
    <dgm:cxn modelId="{35A18C62-65AF-4998-BCDB-106AA723F5C7}" type="presOf" srcId="{883B64F0-2EF4-438C-BF8B-37839A3FD6BD}" destId="{F54C73B6-72F8-4C4B-90D7-DEEED1FCACD1}" srcOrd="0" destOrd="0" presId="urn:microsoft.com/office/officeart/2005/8/layout/orgChart1"/>
    <dgm:cxn modelId="{8B17FC99-7A65-462A-A4D6-7B48C34ABD19}" type="presOf" srcId="{CA02B222-FBFE-4469-BC61-82FC52EEB359}" destId="{78A1B5E4-7773-4A60-804C-30AF4EDA195B}" srcOrd="0" destOrd="0" presId="urn:microsoft.com/office/officeart/2005/8/layout/orgChart1"/>
    <dgm:cxn modelId="{ADF2B48D-C88E-49A1-B6A7-CE547FC3A915}" type="presOf" srcId="{D6ED49CD-82BB-4711-8009-717339070486}" destId="{E52AD601-4155-4D0B-A91F-EE29FE038DC0}" srcOrd="0" destOrd="0" presId="urn:microsoft.com/office/officeart/2005/8/layout/orgChart1"/>
    <dgm:cxn modelId="{1E932CF8-4567-4E2C-8833-A5C53C58B058}" type="presOf" srcId="{9D27927A-F9C5-40C2-87CB-F0ECFF81C370}" destId="{09A3CC5C-54D1-4406-AE01-03F9406EB5F5}" srcOrd="1" destOrd="0" presId="urn:microsoft.com/office/officeart/2005/8/layout/orgChart1"/>
    <dgm:cxn modelId="{8E0DC94B-D509-4C62-8B16-0A9F7B6EC686}" type="presOf" srcId="{594DCA7C-FF18-4979-9FB0-22AE4F7BB9C9}" destId="{809314DC-04D8-453C-B239-3ABB5ACB6024}" srcOrd="1" destOrd="0" presId="urn:microsoft.com/office/officeart/2005/8/layout/orgChart1"/>
    <dgm:cxn modelId="{BC890A2C-3839-4FB1-A406-D1495623EB85}" type="presParOf" srcId="{8E7EC8EB-C93F-45D5-AAAA-D5FC59744D77}" destId="{033C1FCC-5197-43CD-948B-925FBAAB9934}" srcOrd="0" destOrd="0" presId="urn:microsoft.com/office/officeart/2005/8/layout/orgChart1"/>
    <dgm:cxn modelId="{AFA7A168-29C5-4D76-9FAC-09D5B42D4810}" type="presParOf" srcId="{033C1FCC-5197-43CD-948B-925FBAAB9934}" destId="{3B9AFD06-2408-4552-B548-E3F6C1DBC141}" srcOrd="0" destOrd="0" presId="urn:microsoft.com/office/officeart/2005/8/layout/orgChart1"/>
    <dgm:cxn modelId="{7B5A2990-1D07-4CE2-92D3-A3D6C697434C}" type="presParOf" srcId="{3B9AFD06-2408-4552-B548-E3F6C1DBC141}" destId="{E52AD601-4155-4D0B-A91F-EE29FE038DC0}" srcOrd="0" destOrd="0" presId="urn:microsoft.com/office/officeart/2005/8/layout/orgChart1"/>
    <dgm:cxn modelId="{68523E29-5D39-4089-B4CF-5D981B1856DE}" type="presParOf" srcId="{3B9AFD06-2408-4552-B548-E3F6C1DBC141}" destId="{F469992F-5EBC-4C56-885E-54039F30A131}" srcOrd="1" destOrd="0" presId="urn:microsoft.com/office/officeart/2005/8/layout/orgChart1"/>
    <dgm:cxn modelId="{61F5837C-75A3-4571-85E9-89D5F8B21967}" type="presParOf" srcId="{033C1FCC-5197-43CD-948B-925FBAAB9934}" destId="{DD51340E-95D3-4E57-BEBF-7D50CA65BC81}" srcOrd="1" destOrd="0" presId="urn:microsoft.com/office/officeart/2005/8/layout/orgChart1"/>
    <dgm:cxn modelId="{6E836A18-4E6D-4959-AF92-F1D55F2F4BBB}" type="presParOf" srcId="{DD51340E-95D3-4E57-BEBF-7D50CA65BC81}" destId="{013DEFDC-2E20-4722-BD00-BC9AA22C5AF1}" srcOrd="0" destOrd="0" presId="urn:microsoft.com/office/officeart/2005/8/layout/orgChart1"/>
    <dgm:cxn modelId="{BA2EBF03-84D4-4EE2-8E79-78144DE1E457}" type="presParOf" srcId="{DD51340E-95D3-4E57-BEBF-7D50CA65BC81}" destId="{446A25C1-E27F-425D-A5EB-229C62DF0D3F}" srcOrd="1" destOrd="0" presId="urn:microsoft.com/office/officeart/2005/8/layout/orgChart1"/>
    <dgm:cxn modelId="{72CEA639-2F2F-4824-A829-D182FB88582F}" type="presParOf" srcId="{446A25C1-E27F-425D-A5EB-229C62DF0D3F}" destId="{D790E811-7443-4E78-8484-4C5ED6A746B4}" srcOrd="0" destOrd="0" presId="urn:microsoft.com/office/officeart/2005/8/layout/orgChart1"/>
    <dgm:cxn modelId="{D06F143D-E783-4353-8314-9E3BDA0E0D55}" type="presParOf" srcId="{D790E811-7443-4E78-8484-4C5ED6A746B4}" destId="{FE9D34A8-A22D-4BA9-90FA-730BE287FEAD}" srcOrd="0" destOrd="0" presId="urn:microsoft.com/office/officeart/2005/8/layout/orgChart1"/>
    <dgm:cxn modelId="{4CB198EF-431F-4D30-ADC2-6301D3CC8F80}" type="presParOf" srcId="{D790E811-7443-4E78-8484-4C5ED6A746B4}" destId="{836B9CAA-5BC5-4C0F-A5AE-74A0B16CF8E4}" srcOrd="1" destOrd="0" presId="urn:microsoft.com/office/officeart/2005/8/layout/orgChart1"/>
    <dgm:cxn modelId="{4C4040BD-12DB-4997-B7AC-5F6B30EE4535}" type="presParOf" srcId="{446A25C1-E27F-425D-A5EB-229C62DF0D3F}" destId="{38B24801-F585-4EE5-80F9-DA34DAF79821}" srcOrd="1" destOrd="0" presId="urn:microsoft.com/office/officeart/2005/8/layout/orgChart1"/>
    <dgm:cxn modelId="{43AE2824-84B1-44F5-9CFA-EFB10D7C4558}" type="presParOf" srcId="{446A25C1-E27F-425D-A5EB-229C62DF0D3F}" destId="{0C2236DB-E930-4367-9C7E-408AEE66AC6E}" srcOrd="2" destOrd="0" presId="urn:microsoft.com/office/officeart/2005/8/layout/orgChart1"/>
    <dgm:cxn modelId="{BA966C08-C4B3-431A-850C-09BF7050EFC4}" type="presParOf" srcId="{DD51340E-95D3-4E57-BEBF-7D50CA65BC81}" destId="{7E7AA690-E16C-4B44-B330-E915841D23F0}" srcOrd="2" destOrd="0" presId="urn:microsoft.com/office/officeart/2005/8/layout/orgChart1"/>
    <dgm:cxn modelId="{1D5A417A-A72C-4B25-8EB9-6AD94CF33CB0}" type="presParOf" srcId="{DD51340E-95D3-4E57-BEBF-7D50CA65BC81}" destId="{EDA15D1B-020B-415C-9A09-481015850A6D}" srcOrd="3" destOrd="0" presId="urn:microsoft.com/office/officeart/2005/8/layout/orgChart1"/>
    <dgm:cxn modelId="{1F9AB3B3-23DD-42ED-873D-0AAA8B2AE7B3}" type="presParOf" srcId="{EDA15D1B-020B-415C-9A09-481015850A6D}" destId="{073AB26C-6ADC-45EE-9E0C-620FBAFF4257}" srcOrd="0" destOrd="0" presId="urn:microsoft.com/office/officeart/2005/8/layout/orgChart1"/>
    <dgm:cxn modelId="{82EF1648-3749-429A-B3A7-9E54FDC942E1}" type="presParOf" srcId="{073AB26C-6ADC-45EE-9E0C-620FBAFF4257}" destId="{78A1B5E4-7773-4A60-804C-30AF4EDA195B}" srcOrd="0" destOrd="0" presId="urn:microsoft.com/office/officeart/2005/8/layout/orgChart1"/>
    <dgm:cxn modelId="{8D5309C2-6864-43ED-8246-B84DBC0D6E5E}" type="presParOf" srcId="{073AB26C-6ADC-45EE-9E0C-620FBAFF4257}" destId="{AF7DAF8D-F16B-4B7B-B6BC-22B449778166}" srcOrd="1" destOrd="0" presId="urn:microsoft.com/office/officeart/2005/8/layout/orgChart1"/>
    <dgm:cxn modelId="{BB0302EB-DF8D-4175-8577-DCBC85A44DA9}" type="presParOf" srcId="{EDA15D1B-020B-415C-9A09-481015850A6D}" destId="{960B600C-81AD-477B-9F83-88CDA2D729D1}" srcOrd="1" destOrd="0" presId="urn:microsoft.com/office/officeart/2005/8/layout/orgChart1"/>
    <dgm:cxn modelId="{6AB232D0-32E8-43B6-AE84-6F282598FD7A}" type="presParOf" srcId="{EDA15D1B-020B-415C-9A09-481015850A6D}" destId="{B150C709-0EE5-43F2-B5E7-B2CE4651CCFB}" srcOrd="2" destOrd="0" presId="urn:microsoft.com/office/officeart/2005/8/layout/orgChart1"/>
    <dgm:cxn modelId="{81F60D2E-72A0-4F00-AD81-2C45A049D313}" type="presParOf" srcId="{DD51340E-95D3-4E57-BEBF-7D50CA65BC81}" destId="{286EE830-CD74-45B9-9EA5-4983CDD45664}" srcOrd="4" destOrd="0" presId="urn:microsoft.com/office/officeart/2005/8/layout/orgChart1"/>
    <dgm:cxn modelId="{93DAB589-D36C-4F3D-9993-8329D8AEB59F}" type="presParOf" srcId="{DD51340E-95D3-4E57-BEBF-7D50CA65BC81}" destId="{8A5486BD-906D-4F87-9CF8-A60914584016}" srcOrd="5" destOrd="0" presId="urn:microsoft.com/office/officeart/2005/8/layout/orgChart1"/>
    <dgm:cxn modelId="{7B6489B7-5EEB-415C-8EC2-0EEAC91387EA}" type="presParOf" srcId="{8A5486BD-906D-4F87-9CF8-A60914584016}" destId="{BCCC880A-CE39-4A59-830D-39E2A7A6D8B8}" srcOrd="0" destOrd="0" presId="urn:microsoft.com/office/officeart/2005/8/layout/orgChart1"/>
    <dgm:cxn modelId="{8A73591A-03EC-4812-889E-588B110B50E6}" type="presParOf" srcId="{BCCC880A-CE39-4A59-830D-39E2A7A6D8B8}" destId="{F54C73B6-72F8-4C4B-90D7-DEEED1FCACD1}" srcOrd="0" destOrd="0" presId="urn:microsoft.com/office/officeart/2005/8/layout/orgChart1"/>
    <dgm:cxn modelId="{A833FEA0-5843-4A28-BECC-76B312FF8473}" type="presParOf" srcId="{BCCC880A-CE39-4A59-830D-39E2A7A6D8B8}" destId="{EB38C2C3-8A52-4359-8F01-79229570A715}" srcOrd="1" destOrd="0" presId="urn:microsoft.com/office/officeart/2005/8/layout/orgChart1"/>
    <dgm:cxn modelId="{E1ADC51A-C6EB-481A-9751-933137482574}" type="presParOf" srcId="{8A5486BD-906D-4F87-9CF8-A60914584016}" destId="{11430E9E-D0BD-46C1-8DB3-47AAD9923D5D}" srcOrd="1" destOrd="0" presId="urn:microsoft.com/office/officeart/2005/8/layout/orgChart1"/>
    <dgm:cxn modelId="{C2F5890D-0357-4490-BC9B-F88C3A73E429}" type="presParOf" srcId="{8A5486BD-906D-4F87-9CF8-A60914584016}" destId="{02D69E0C-7187-44F9-9887-3B94D7B88F36}" srcOrd="2" destOrd="0" presId="urn:microsoft.com/office/officeart/2005/8/layout/orgChart1"/>
    <dgm:cxn modelId="{4C29545A-DC99-4F03-9598-5ABF50849A0A}" type="presParOf" srcId="{DD51340E-95D3-4E57-BEBF-7D50CA65BC81}" destId="{FEBBCA4B-3DD7-4BB8-B696-382B721AF5BF}" srcOrd="6" destOrd="0" presId="urn:microsoft.com/office/officeart/2005/8/layout/orgChart1"/>
    <dgm:cxn modelId="{30D547FD-B25C-4EBB-902E-D51D642C93AA}" type="presParOf" srcId="{DD51340E-95D3-4E57-BEBF-7D50CA65BC81}" destId="{82E7249F-5FBE-4D2E-8632-744E3187A367}" srcOrd="7" destOrd="0" presId="urn:microsoft.com/office/officeart/2005/8/layout/orgChart1"/>
    <dgm:cxn modelId="{57CD1AB6-8978-4A40-A73A-D749278ADEFB}" type="presParOf" srcId="{82E7249F-5FBE-4D2E-8632-744E3187A367}" destId="{D169E7FB-1212-4B6B-92FA-6BC1B4731256}" srcOrd="0" destOrd="0" presId="urn:microsoft.com/office/officeart/2005/8/layout/orgChart1"/>
    <dgm:cxn modelId="{1811125E-1BA7-4D11-B84E-EA5B486D73D4}" type="presParOf" srcId="{D169E7FB-1212-4B6B-92FA-6BC1B4731256}" destId="{040F12DF-8691-46BB-9A73-F0026D8CF639}" srcOrd="0" destOrd="0" presId="urn:microsoft.com/office/officeart/2005/8/layout/orgChart1"/>
    <dgm:cxn modelId="{AF2CCEC5-E4A5-4D70-AA59-911F73DF9373}" type="presParOf" srcId="{D169E7FB-1212-4B6B-92FA-6BC1B4731256}" destId="{408BB61B-10EB-45F2-BD72-10BE6E743492}" srcOrd="1" destOrd="0" presId="urn:microsoft.com/office/officeart/2005/8/layout/orgChart1"/>
    <dgm:cxn modelId="{1B4E14D1-3772-4167-A082-424962FEE092}" type="presParOf" srcId="{82E7249F-5FBE-4D2E-8632-744E3187A367}" destId="{5639D25A-15A4-48FE-AE83-7D19DD1DF1BC}" srcOrd="1" destOrd="0" presId="urn:microsoft.com/office/officeart/2005/8/layout/orgChart1"/>
    <dgm:cxn modelId="{B99F4038-3483-4182-A5FD-513FF4676CFA}" type="presParOf" srcId="{82E7249F-5FBE-4D2E-8632-744E3187A367}" destId="{9FBE8108-4E9D-44DE-A0E5-5557CCAD91BF}" srcOrd="2" destOrd="0" presId="urn:microsoft.com/office/officeart/2005/8/layout/orgChart1"/>
    <dgm:cxn modelId="{BE667CD5-6E36-4CAD-A395-C6D2E60E80D2}" type="presParOf" srcId="{DD51340E-95D3-4E57-BEBF-7D50CA65BC81}" destId="{E5684FF1-BA93-4C5B-899D-2452B477F84B}" srcOrd="8" destOrd="0" presId="urn:microsoft.com/office/officeart/2005/8/layout/orgChart1"/>
    <dgm:cxn modelId="{547CFDBF-4EAA-49AE-A15C-839C975F0468}" type="presParOf" srcId="{DD51340E-95D3-4E57-BEBF-7D50CA65BC81}" destId="{39ED34DF-BDA1-4B02-8ABB-27859D72BC6A}" srcOrd="9" destOrd="0" presId="urn:microsoft.com/office/officeart/2005/8/layout/orgChart1"/>
    <dgm:cxn modelId="{2F61EDAE-318F-4FA7-B79E-ED191F8CA82A}" type="presParOf" srcId="{39ED34DF-BDA1-4B02-8ABB-27859D72BC6A}" destId="{53564B76-0A70-4F78-8C59-E6554C908F56}" srcOrd="0" destOrd="0" presId="urn:microsoft.com/office/officeart/2005/8/layout/orgChart1"/>
    <dgm:cxn modelId="{0C9E27B7-1E9C-4FEE-9735-AC3C8418B1BA}" type="presParOf" srcId="{53564B76-0A70-4F78-8C59-E6554C908F56}" destId="{CB8E5F67-F753-47CE-B377-32EF4159E496}" srcOrd="0" destOrd="0" presId="urn:microsoft.com/office/officeart/2005/8/layout/orgChart1"/>
    <dgm:cxn modelId="{7E72EE28-9E36-4994-9DF3-0B3546B5545B}" type="presParOf" srcId="{53564B76-0A70-4F78-8C59-E6554C908F56}" destId="{09A3CC5C-54D1-4406-AE01-03F9406EB5F5}" srcOrd="1" destOrd="0" presId="urn:microsoft.com/office/officeart/2005/8/layout/orgChart1"/>
    <dgm:cxn modelId="{1DACAE35-272F-45D8-950F-21CB8BFE1F1B}" type="presParOf" srcId="{39ED34DF-BDA1-4B02-8ABB-27859D72BC6A}" destId="{EDC64248-3442-4A1E-BD01-B9B7EF8D938E}" srcOrd="1" destOrd="0" presId="urn:microsoft.com/office/officeart/2005/8/layout/orgChart1"/>
    <dgm:cxn modelId="{D0E76F84-2BC2-4E6D-A37F-26B0135951F6}" type="presParOf" srcId="{39ED34DF-BDA1-4B02-8ABB-27859D72BC6A}" destId="{02D23B8F-EDCE-44ED-966F-41026873D628}" srcOrd="2" destOrd="0" presId="urn:microsoft.com/office/officeart/2005/8/layout/orgChart1"/>
    <dgm:cxn modelId="{61FFAFE4-255B-426C-8834-3B184E9380F4}" type="presParOf" srcId="{DD51340E-95D3-4E57-BEBF-7D50CA65BC81}" destId="{0466380A-0A46-4DED-B019-7CE6503EDE4C}" srcOrd="10" destOrd="0" presId="urn:microsoft.com/office/officeart/2005/8/layout/orgChart1"/>
    <dgm:cxn modelId="{A4B26CAA-A579-4926-B394-0539636F2BD7}" type="presParOf" srcId="{DD51340E-95D3-4E57-BEBF-7D50CA65BC81}" destId="{011EE0C6-2BB0-4C1B-A8D0-AB535FD6E559}" srcOrd="11" destOrd="0" presId="urn:microsoft.com/office/officeart/2005/8/layout/orgChart1"/>
    <dgm:cxn modelId="{A40076A2-6AE0-452E-8B9F-B88BC6591232}" type="presParOf" srcId="{011EE0C6-2BB0-4C1B-A8D0-AB535FD6E559}" destId="{9576FB3E-C1F3-4DB3-B4D6-2357D5488E09}" srcOrd="0" destOrd="0" presId="urn:microsoft.com/office/officeart/2005/8/layout/orgChart1"/>
    <dgm:cxn modelId="{CF158ECA-DE7F-4A15-9220-EC41229AD2E8}" type="presParOf" srcId="{9576FB3E-C1F3-4DB3-B4D6-2357D5488E09}" destId="{F3690406-E94E-4BA8-9DD1-67F454223A16}" srcOrd="0" destOrd="0" presId="urn:microsoft.com/office/officeart/2005/8/layout/orgChart1"/>
    <dgm:cxn modelId="{F7B8C294-BF0C-4A0A-9325-DDACF8E70043}" type="presParOf" srcId="{9576FB3E-C1F3-4DB3-B4D6-2357D5488E09}" destId="{A24224EC-FC9F-4C45-968B-7981AC141E0D}" srcOrd="1" destOrd="0" presId="urn:microsoft.com/office/officeart/2005/8/layout/orgChart1"/>
    <dgm:cxn modelId="{3E11D0BA-6E64-4D76-982D-DB226E95164B}" type="presParOf" srcId="{011EE0C6-2BB0-4C1B-A8D0-AB535FD6E559}" destId="{2B73F9C9-CB5B-45AF-94DC-6A3B71CE73B0}" srcOrd="1" destOrd="0" presId="urn:microsoft.com/office/officeart/2005/8/layout/orgChart1"/>
    <dgm:cxn modelId="{4031CBB4-A625-49D5-BE8C-69005FBAE0A4}" type="presParOf" srcId="{011EE0C6-2BB0-4C1B-A8D0-AB535FD6E559}" destId="{4D9EE753-930B-40F3-A67D-F1C914EDC62A}" srcOrd="2" destOrd="0" presId="urn:microsoft.com/office/officeart/2005/8/layout/orgChart1"/>
    <dgm:cxn modelId="{D0D71498-CDE8-413F-9F65-FC88FACFB1E3}" type="presParOf" srcId="{DD51340E-95D3-4E57-BEBF-7D50CA65BC81}" destId="{12E33DEE-C5FF-4C60-9054-A20B1021520C}" srcOrd="12" destOrd="0" presId="urn:microsoft.com/office/officeart/2005/8/layout/orgChart1"/>
    <dgm:cxn modelId="{0748A34F-BED7-40B5-BF8F-376AEBE1160F}" type="presParOf" srcId="{DD51340E-95D3-4E57-BEBF-7D50CA65BC81}" destId="{7815B009-830B-43AE-9CA8-EF609809E07C}" srcOrd="13" destOrd="0" presId="urn:microsoft.com/office/officeart/2005/8/layout/orgChart1"/>
    <dgm:cxn modelId="{A56CA6A5-7201-475C-B062-75C407BF7273}" type="presParOf" srcId="{7815B009-830B-43AE-9CA8-EF609809E07C}" destId="{215FFEC1-E516-407F-8C07-B4077B999FB3}" srcOrd="0" destOrd="0" presId="urn:microsoft.com/office/officeart/2005/8/layout/orgChart1"/>
    <dgm:cxn modelId="{DBA5AA8B-FEC5-4520-9446-9151768F45DE}" type="presParOf" srcId="{215FFEC1-E516-407F-8C07-B4077B999FB3}" destId="{9B3F48E2-4598-4067-9501-8B232F5B1C62}" srcOrd="0" destOrd="0" presId="urn:microsoft.com/office/officeart/2005/8/layout/orgChart1"/>
    <dgm:cxn modelId="{3F998050-63FA-48E8-8ACD-CFBCC7880043}" type="presParOf" srcId="{215FFEC1-E516-407F-8C07-B4077B999FB3}" destId="{809314DC-04D8-453C-B239-3ABB5ACB6024}" srcOrd="1" destOrd="0" presId="urn:microsoft.com/office/officeart/2005/8/layout/orgChart1"/>
    <dgm:cxn modelId="{2612ABF3-B1AF-4356-9FED-096673A2EA8A}" type="presParOf" srcId="{7815B009-830B-43AE-9CA8-EF609809E07C}" destId="{3BC9ABBC-0EED-415F-8AD0-FABCF806474D}" srcOrd="1" destOrd="0" presId="urn:microsoft.com/office/officeart/2005/8/layout/orgChart1"/>
    <dgm:cxn modelId="{CC1688ED-EB04-4AC8-A60E-72FEB802B3FA}" type="presParOf" srcId="{7815B009-830B-43AE-9CA8-EF609809E07C}" destId="{98C3C806-F854-47DC-B649-606FAB1F7EE7}" srcOrd="2" destOrd="0" presId="urn:microsoft.com/office/officeart/2005/8/layout/orgChart1"/>
    <dgm:cxn modelId="{D9FC243A-05A6-4DF1-8123-47703ACC0403}" type="presParOf" srcId="{DD51340E-95D3-4E57-BEBF-7D50CA65BC81}" destId="{9DB56554-0907-4DA8-860D-F3920B0AC116}" srcOrd="14" destOrd="0" presId="urn:microsoft.com/office/officeart/2005/8/layout/orgChart1"/>
    <dgm:cxn modelId="{7861DF89-484B-41F6-86D4-B4E84E41C335}" type="presParOf" srcId="{DD51340E-95D3-4E57-BEBF-7D50CA65BC81}" destId="{15C8C869-FF45-47E1-B937-003F483C6EC7}" srcOrd="15" destOrd="0" presId="urn:microsoft.com/office/officeart/2005/8/layout/orgChart1"/>
    <dgm:cxn modelId="{C060E768-1001-4ADE-B579-BDEF9B9ED21A}" type="presParOf" srcId="{15C8C869-FF45-47E1-B937-003F483C6EC7}" destId="{B1EB9B8E-CFB0-43A4-A833-0F2A8BD8834B}" srcOrd="0" destOrd="0" presId="urn:microsoft.com/office/officeart/2005/8/layout/orgChart1"/>
    <dgm:cxn modelId="{95CE231B-94F6-43F2-B5D7-93AB88BE9137}" type="presParOf" srcId="{B1EB9B8E-CFB0-43A4-A833-0F2A8BD8834B}" destId="{FFD22D96-4F30-4408-BE1D-C74389B9F78A}" srcOrd="0" destOrd="0" presId="urn:microsoft.com/office/officeart/2005/8/layout/orgChart1"/>
    <dgm:cxn modelId="{5C5D748D-A7E4-4ABC-8707-5F3DCED61940}" type="presParOf" srcId="{B1EB9B8E-CFB0-43A4-A833-0F2A8BD8834B}" destId="{A4416F41-D349-4E0C-8FF0-6745EFAFD23E}" srcOrd="1" destOrd="0" presId="urn:microsoft.com/office/officeart/2005/8/layout/orgChart1"/>
    <dgm:cxn modelId="{F710C7D9-4EB3-4038-89F3-E691BABFDF41}" type="presParOf" srcId="{15C8C869-FF45-47E1-B937-003F483C6EC7}" destId="{4B706DAC-9FAD-487B-9238-8954506BBD58}" srcOrd="1" destOrd="0" presId="urn:microsoft.com/office/officeart/2005/8/layout/orgChart1"/>
    <dgm:cxn modelId="{499A3FEF-C599-48EC-9D21-174A1C76EFF6}" type="presParOf" srcId="{15C8C869-FF45-47E1-B937-003F483C6EC7}" destId="{F34D77BF-AAA2-467B-8B2D-533365F53EBA}" srcOrd="2" destOrd="0" presId="urn:microsoft.com/office/officeart/2005/8/layout/orgChart1"/>
    <dgm:cxn modelId="{D0C63B8B-C513-4C78-8A52-A1D3D7994CD9}" type="presParOf" srcId="{033C1FCC-5197-43CD-948B-925FBAAB9934}" destId="{D073E406-4820-4AC3-A5AA-AD0919247E26}"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B56554-0907-4DA8-860D-F3920B0AC116}">
      <dsp:nvSpPr>
        <dsp:cNvPr id="0" name=""/>
        <dsp:cNvSpPr/>
      </dsp:nvSpPr>
      <dsp:spPr>
        <a:xfrm>
          <a:off x="5746531" y="1661962"/>
          <a:ext cx="5139434" cy="254847"/>
        </a:xfrm>
        <a:custGeom>
          <a:avLst/>
          <a:gdLst/>
          <a:ahLst/>
          <a:cxnLst/>
          <a:rect l="0" t="0" r="0" b="0"/>
          <a:pathLst>
            <a:path>
              <a:moveTo>
                <a:pt x="0" y="0"/>
              </a:moveTo>
              <a:lnTo>
                <a:pt x="0" y="127423"/>
              </a:lnTo>
              <a:lnTo>
                <a:pt x="5139434" y="127423"/>
              </a:lnTo>
              <a:lnTo>
                <a:pt x="5139434" y="25484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2E33DEE-C5FF-4C60-9054-A20B1021520C}">
      <dsp:nvSpPr>
        <dsp:cNvPr id="0" name=""/>
        <dsp:cNvSpPr/>
      </dsp:nvSpPr>
      <dsp:spPr>
        <a:xfrm>
          <a:off x="5746531" y="1661962"/>
          <a:ext cx="3671024" cy="254847"/>
        </a:xfrm>
        <a:custGeom>
          <a:avLst/>
          <a:gdLst/>
          <a:ahLst/>
          <a:cxnLst/>
          <a:rect l="0" t="0" r="0" b="0"/>
          <a:pathLst>
            <a:path>
              <a:moveTo>
                <a:pt x="0" y="0"/>
              </a:moveTo>
              <a:lnTo>
                <a:pt x="0" y="127423"/>
              </a:lnTo>
              <a:lnTo>
                <a:pt x="3671024" y="127423"/>
              </a:lnTo>
              <a:lnTo>
                <a:pt x="3671024" y="25484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466380A-0A46-4DED-B019-7CE6503EDE4C}">
      <dsp:nvSpPr>
        <dsp:cNvPr id="0" name=""/>
        <dsp:cNvSpPr/>
      </dsp:nvSpPr>
      <dsp:spPr>
        <a:xfrm>
          <a:off x="5746531" y="1661962"/>
          <a:ext cx="2202614" cy="254847"/>
        </a:xfrm>
        <a:custGeom>
          <a:avLst/>
          <a:gdLst/>
          <a:ahLst/>
          <a:cxnLst/>
          <a:rect l="0" t="0" r="0" b="0"/>
          <a:pathLst>
            <a:path>
              <a:moveTo>
                <a:pt x="0" y="0"/>
              </a:moveTo>
              <a:lnTo>
                <a:pt x="0" y="127423"/>
              </a:lnTo>
              <a:lnTo>
                <a:pt x="2202614" y="127423"/>
              </a:lnTo>
              <a:lnTo>
                <a:pt x="2202614" y="25484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5684FF1-BA93-4C5B-899D-2452B477F84B}">
      <dsp:nvSpPr>
        <dsp:cNvPr id="0" name=""/>
        <dsp:cNvSpPr/>
      </dsp:nvSpPr>
      <dsp:spPr>
        <a:xfrm>
          <a:off x="5746531" y="1661962"/>
          <a:ext cx="734204" cy="254847"/>
        </a:xfrm>
        <a:custGeom>
          <a:avLst/>
          <a:gdLst/>
          <a:ahLst/>
          <a:cxnLst/>
          <a:rect l="0" t="0" r="0" b="0"/>
          <a:pathLst>
            <a:path>
              <a:moveTo>
                <a:pt x="0" y="0"/>
              </a:moveTo>
              <a:lnTo>
                <a:pt x="0" y="127423"/>
              </a:lnTo>
              <a:lnTo>
                <a:pt x="734204" y="127423"/>
              </a:lnTo>
              <a:lnTo>
                <a:pt x="734204" y="25484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EBBCA4B-3DD7-4BB8-B696-382B721AF5BF}">
      <dsp:nvSpPr>
        <dsp:cNvPr id="0" name=""/>
        <dsp:cNvSpPr/>
      </dsp:nvSpPr>
      <dsp:spPr>
        <a:xfrm>
          <a:off x="5012326" y="1661962"/>
          <a:ext cx="734204" cy="254847"/>
        </a:xfrm>
        <a:custGeom>
          <a:avLst/>
          <a:gdLst/>
          <a:ahLst/>
          <a:cxnLst/>
          <a:rect l="0" t="0" r="0" b="0"/>
          <a:pathLst>
            <a:path>
              <a:moveTo>
                <a:pt x="734204" y="0"/>
              </a:moveTo>
              <a:lnTo>
                <a:pt x="734204" y="127423"/>
              </a:lnTo>
              <a:lnTo>
                <a:pt x="0" y="127423"/>
              </a:lnTo>
              <a:lnTo>
                <a:pt x="0" y="25484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6EE830-CD74-45B9-9EA5-4983CDD45664}">
      <dsp:nvSpPr>
        <dsp:cNvPr id="0" name=""/>
        <dsp:cNvSpPr/>
      </dsp:nvSpPr>
      <dsp:spPr>
        <a:xfrm>
          <a:off x="3543916" y="1661962"/>
          <a:ext cx="2202614" cy="254847"/>
        </a:xfrm>
        <a:custGeom>
          <a:avLst/>
          <a:gdLst/>
          <a:ahLst/>
          <a:cxnLst/>
          <a:rect l="0" t="0" r="0" b="0"/>
          <a:pathLst>
            <a:path>
              <a:moveTo>
                <a:pt x="2202614" y="0"/>
              </a:moveTo>
              <a:lnTo>
                <a:pt x="2202614" y="127423"/>
              </a:lnTo>
              <a:lnTo>
                <a:pt x="0" y="127423"/>
              </a:lnTo>
              <a:lnTo>
                <a:pt x="0" y="25484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7AA690-E16C-4B44-B330-E915841D23F0}">
      <dsp:nvSpPr>
        <dsp:cNvPr id="0" name=""/>
        <dsp:cNvSpPr/>
      </dsp:nvSpPr>
      <dsp:spPr>
        <a:xfrm>
          <a:off x="2075506" y="1661962"/>
          <a:ext cx="3671024" cy="254847"/>
        </a:xfrm>
        <a:custGeom>
          <a:avLst/>
          <a:gdLst/>
          <a:ahLst/>
          <a:cxnLst/>
          <a:rect l="0" t="0" r="0" b="0"/>
          <a:pathLst>
            <a:path>
              <a:moveTo>
                <a:pt x="3671024" y="0"/>
              </a:moveTo>
              <a:lnTo>
                <a:pt x="3671024" y="127423"/>
              </a:lnTo>
              <a:lnTo>
                <a:pt x="0" y="127423"/>
              </a:lnTo>
              <a:lnTo>
                <a:pt x="0" y="25484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3DEFDC-2E20-4722-BD00-BC9AA22C5AF1}">
      <dsp:nvSpPr>
        <dsp:cNvPr id="0" name=""/>
        <dsp:cNvSpPr/>
      </dsp:nvSpPr>
      <dsp:spPr>
        <a:xfrm>
          <a:off x="607096" y="1661962"/>
          <a:ext cx="5139434" cy="254847"/>
        </a:xfrm>
        <a:custGeom>
          <a:avLst/>
          <a:gdLst/>
          <a:ahLst/>
          <a:cxnLst/>
          <a:rect l="0" t="0" r="0" b="0"/>
          <a:pathLst>
            <a:path>
              <a:moveTo>
                <a:pt x="5139434" y="0"/>
              </a:moveTo>
              <a:lnTo>
                <a:pt x="5139434" y="127423"/>
              </a:lnTo>
              <a:lnTo>
                <a:pt x="0" y="127423"/>
              </a:lnTo>
              <a:lnTo>
                <a:pt x="0" y="25484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52AD601-4155-4D0B-A91F-EE29FE038DC0}">
      <dsp:nvSpPr>
        <dsp:cNvPr id="0" name=""/>
        <dsp:cNvSpPr/>
      </dsp:nvSpPr>
      <dsp:spPr>
        <a:xfrm>
          <a:off x="5139750" y="1055181"/>
          <a:ext cx="1213561" cy="60678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B-complex</a:t>
          </a:r>
          <a:endParaRPr lang="en-US" sz="1500" kern="1200" dirty="0"/>
        </a:p>
      </dsp:txBody>
      <dsp:txXfrm>
        <a:off x="5139750" y="1055181"/>
        <a:ext cx="1213561" cy="606780"/>
      </dsp:txXfrm>
    </dsp:sp>
    <dsp:sp modelId="{FE9D34A8-A22D-4BA9-90FA-730BE287FEAD}">
      <dsp:nvSpPr>
        <dsp:cNvPr id="0" name=""/>
        <dsp:cNvSpPr/>
      </dsp:nvSpPr>
      <dsp:spPr>
        <a:xfrm>
          <a:off x="315" y="1916809"/>
          <a:ext cx="1213561" cy="60678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B1 (Thiamine</a:t>
          </a:r>
          <a:endParaRPr lang="en-US" sz="1500" kern="1200" dirty="0"/>
        </a:p>
      </dsp:txBody>
      <dsp:txXfrm>
        <a:off x="315" y="1916809"/>
        <a:ext cx="1213561" cy="606780"/>
      </dsp:txXfrm>
    </dsp:sp>
    <dsp:sp modelId="{78A1B5E4-7773-4A60-804C-30AF4EDA195B}">
      <dsp:nvSpPr>
        <dsp:cNvPr id="0" name=""/>
        <dsp:cNvSpPr/>
      </dsp:nvSpPr>
      <dsp:spPr>
        <a:xfrm>
          <a:off x="1468725" y="1916809"/>
          <a:ext cx="1213561" cy="60678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B2 (riboflavin)</a:t>
          </a:r>
          <a:endParaRPr lang="en-US" sz="1500" kern="1200" dirty="0"/>
        </a:p>
      </dsp:txBody>
      <dsp:txXfrm>
        <a:off x="1468725" y="1916809"/>
        <a:ext cx="1213561" cy="606780"/>
      </dsp:txXfrm>
    </dsp:sp>
    <dsp:sp modelId="{F54C73B6-72F8-4C4B-90D7-DEEED1FCACD1}">
      <dsp:nvSpPr>
        <dsp:cNvPr id="0" name=""/>
        <dsp:cNvSpPr/>
      </dsp:nvSpPr>
      <dsp:spPr>
        <a:xfrm>
          <a:off x="2937135" y="1916809"/>
          <a:ext cx="1213561" cy="60678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B3    (Niacin)</a:t>
          </a:r>
          <a:endParaRPr lang="en-US" sz="1500" kern="1200" dirty="0"/>
        </a:p>
      </dsp:txBody>
      <dsp:txXfrm>
        <a:off x="2937135" y="1916809"/>
        <a:ext cx="1213561" cy="606780"/>
      </dsp:txXfrm>
    </dsp:sp>
    <dsp:sp modelId="{040F12DF-8691-46BB-9A73-F0026D8CF639}">
      <dsp:nvSpPr>
        <dsp:cNvPr id="0" name=""/>
        <dsp:cNvSpPr/>
      </dsp:nvSpPr>
      <dsp:spPr>
        <a:xfrm>
          <a:off x="4405545" y="1916809"/>
          <a:ext cx="1213561" cy="60678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B5 (Pantothenic A</a:t>
          </a:r>
          <a:endParaRPr lang="en-US" sz="1500" kern="1200" dirty="0"/>
        </a:p>
      </dsp:txBody>
      <dsp:txXfrm>
        <a:off x="4405545" y="1916809"/>
        <a:ext cx="1213561" cy="606780"/>
      </dsp:txXfrm>
    </dsp:sp>
    <dsp:sp modelId="{CB8E5F67-F753-47CE-B377-32EF4159E496}">
      <dsp:nvSpPr>
        <dsp:cNvPr id="0" name=""/>
        <dsp:cNvSpPr/>
      </dsp:nvSpPr>
      <dsp:spPr>
        <a:xfrm>
          <a:off x="5873954" y="1916809"/>
          <a:ext cx="1213561" cy="60678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B6  (Pyridoxine)</a:t>
          </a:r>
          <a:endParaRPr lang="en-US" sz="1500" kern="1200" dirty="0"/>
        </a:p>
      </dsp:txBody>
      <dsp:txXfrm>
        <a:off x="5873954" y="1916809"/>
        <a:ext cx="1213561" cy="606780"/>
      </dsp:txXfrm>
    </dsp:sp>
    <dsp:sp modelId="{F3690406-E94E-4BA8-9DD1-67F454223A16}">
      <dsp:nvSpPr>
        <dsp:cNvPr id="0" name=""/>
        <dsp:cNvSpPr/>
      </dsp:nvSpPr>
      <dsp:spPr>
        <a:xfrm>
          <a:off x="7342364" y="1916809"/>
          <a:ext cx="1213561" cy="60678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B7 (Biotin)</a:t>
          </a:r>
          <a:endParaRPr lang="en-US" sz="1500" kern="1200" dirty="0"/>
        </a:p>
      </dsp:txBody>
      <dsp:txXfrm>
        <a:off x="7342364" y="1916809"/>
        <a:ext cx="1213561" cy="606780"/>
      </dsp:txXfrm>
    </dsp:sp>
    <dsp:sp modelId="{9B3F48E2-4598-4067-9501-8B232F5B1C62}">
      <dsp:nvSpPr>
        <dsp:cNvPr id="0" name=""/>
        <dsp:cNvSpPr/>
      </dsp:nvSpPr>
      <dsp:spPr>
        <a:xfrm>
          <a:off x="8810774" y="1916809"/>
          <a:ext cx="1213561" cy="60678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B9               (Folic Acid)</a:t>
          </a:r>
          <a:endParaRPr lang="en-US" sz="1500" kern="1200" dirty="0"/>
        </a:p>
      </dsp:txBody>
      <dsp:txXfrm>
        <a:off x="8810774" y="1916809"/>
        <a:ext cx="1213561" cy="606780"/>
      </dsp:txXfrm>
    </dsp:sp>
    <dsp:sp modelId="{FFD22D96-4F30-4408-BE1D-C74389B9F78A}">
      <dsp:nvSpPr>
        <dsp:cNvPr id="0" name=""/>
        <dsp:cNvSpPr/>
      </dsp:nvSpPr>
      <dsp:spPr>
        <a:xfrm>
          <a:off x="10279184" y="1916809"/>
          <a:ext cx="1213561" cy="60678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B12 (</a:t>
          </a:r>
          <a:r>
            <a:rPr lang="en-US" sz="1500" kern="1200" dirty="0" err="1" smtClean="0"/>
            <a:t>Cobalamins</a:t>
          </a:r>
          <a:r>
            <a:rPr lang="en-US" sz="1500" kern="1200" dirty="0" smtClean="0"/>
            <a:t>)</a:t>
          </a:r>
          <a:endParaRPr lang="en-US" sz="1500" kern="1200" dirty="0"/>
        </a:p>
      </dsp:txBody>
      <dsp:txXfrm>
        <a:off x="10279184" y="1916809"/>
        <a:ext cx="1213561" cy="60678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05891C-372C-4A6A-AE77-4334B6D2F75A}" type="datetimeFigureOut">
              <a:rPr lang="en-US" smtClean="0"/>
              <a:t>26-Feb-14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2ACEFB-65A9-4985-9594-AB093570D3F0}" type="slidenum">
              <a:rPr lang="en-US" smtClean="0"/>
              <a:t>‹#›</a:t>
            </a:fld>
            <a:endParaRPr lang="en-US"/>
          </a:p>
        </p:txBody>
      </p:sp>
    </p:spTree>
    <p:extLst>
      <p:ext uri="{BB962C8B-B14F-4D97-AF65-F5344CB8AC3E}">
        <p14:creationId xmlns:p14="http://schemas.microsoft.com/office/powerpoint/2010/main" val="2227430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en.wikipedia.org/wiki/Redox"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en.wikipedia.org/wiki/Gamma-glutamyl_carboxylase" TargetMode="External"/><Relationship Id="rId4" Type="http://schemas.openxmlformats.org/officeDocument/2006/relationships/hyperlink" Target="http://en.wikipedia.org/wiki/Vitamin_K_epoxide_reductase"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en.wikipedia.org/wiki/Calcium_ion"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en.wikipedia.org/wiki/Emotion" TargetMode="External"/><Relationship Id="rId7" Type="http://schemas.openxmlformats.org/officeDocument/2006/relationships/hyperlink" Target="https://en.wikipedia.org/wiki/Heart_rate" TargetMode="External"/><Relationship Id="rId2" Type="http://schemas.openxmlformats.org/officeDocument/2006/relationships/slide" Target="../slides/slide21.xml"/><Relationship Id="rId1" Type="http://schemas.openxmlformats.org/officeDocument/2006/relationships/notesMaster" Target="../notesMasters/notesMaster1.xml"/><Relationship Id="rId6" Type="http://schemas.openxmlformats.org/officeDocument/2006/relationships/hyperlink" Target="https://en.wikipedia.org/wiki/Pain" TargetMode="External"/><Relationship Id="rId5" Type="http://schemas.openxmlformats.org/officeDocument/2006/relationships/hyperlink" Target="https://en.wikipedia.org/wiki/Muscle_weakness" TargetMode="External"/><Relationship Id="rId4" Type="http://schemas.openxmlformats.org/officeDocument/2006/relationships/hyperlink" Target="https://en.wikipedia.org/wiki/Sensory_perception"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en.wikipedia.org/wiki/Denmark"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en.wikipedia.org/wiki/Vitamin_K#cite_note-Dam-3" TargetMode="External"/><Relationship Id="rId5" Type="http://schemas.openxmlformats.org/officeDocument/2006/relationships/hyperlink" Target="http://en.wikipedia.org/wiki/Cholesterol" TargetMode="External"/><Relationship Id="rId4" Type="http://schemas.openxmlformats.org/officeDocument/2006/relationships/hyperlink" Target="http://en.wikipedia.org/wiki/Henrik_Dam"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1</a:t>
            </a:fld>
            <a:endParaRPr lang="en-US"/>
          </a:p>
        </p:txBody>
      </p:sp>
    </p:spTree>
    <p:extLst>
      <p:ext uri="{BB962C8B-B14F-4D97-AF65-F5344CB8AC3E}">
        <p14:creationId xmlns:p14="http://schemas.microsoft.com/office/powerpoint/2010/main" val="27678008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Within the cell, vitamin K undergoes electron </a:t>
            </a:r>
            <a:r>
              <a:rPr lang="en-US" sz="1200" b="0" i="0" u="none" strike="noStrike" kern="1200" dirty="0" smtClean="0">
                <a:solidFill>
                  <a:schemeClr val="tx1"/>
                </a:solidFill>
                <a:effectLst/>
                <a:latin typeface="+mn-lt"/>
                <a:ea typeface="+mn-ea"/>
                <a:cs typeface="+mn-cs"/>
                <a:hlinkClick r:id="rId3" tooltip="Redox"/>
              </a:rPr>
              <a:t>reduction</a:t>
            </a:r>
            <a:r>
              <a:rPr lang="en-US" sz="1200" b="0" i="0" kern="1200" dirty="0" smtClean="0">
                <a:solidFill>
                  <a:schemeClr val="tx1"/>
                </a:solidFill>
                <a:effectLst/>
                <a:latin typeface="+mn-lt"/>
                <a:ea typeface="+mn-ea"/>
                <a:cs typeface="+mn-cs"/>
              </a:rPr>
              <a:t> to a reduced form called vitamin K hydroquinone by the enzyme </a:t>
            </a:r>
            <a:r>
              <a:rPr lang="en-US" sz="1200" b="0" i="0" u="none" strike="noStrike" kern="1200" dirty="0" smtClean="0">
                <a:solidFill>
                  <a:schemeClr val="tx1"/>
                </a:solidFill>
                <a:effectLst/>
                <a:latin typeface="+mn-lt"/>
                <a:ea typeface="+mn-ea"/>
                <a:cs typeface="+mn-cs"/>
                <a:hlinkClick r:id="rId4" tooltip="Vitamin K epoxide reductase"/>
              </a:rPr>
              <a:t>vitamin K epoxide </a:t>
            </a:r>
            <a:r>
              <a:rPr lang="en-US" sz="1200" b="0" i="0" u="none" strike="noStrike" kern="1200" dirty="0" err="1" smtClean="0">
                <a:solidFill>
                  <a:schemeClr val="tx1"/>
                </a:solidFill>
                <a:effectLst/>
                <a:latin typeface="+mn-lt"/>
                <a:ea typeface="+mn-ea"/>
                <a:cs typeface="+mn-cs"/>
                <a:hlinkClick r:id="rId4" tooltip="Vitamin K epoxide reductase"/>
              </a:rPr>
              <a:t>reductase</a:t>
            </a:r>
            <a:r>
              <a:rPr lang="en-US" sz="1200" b="0" i="0" kern="1200" dirty="0" smtClean="0">
                <a:solidFill>
                  <a:schemeClr val="tx1"/>
                </a:solidFill>
                <a:effectLst/>
                <a:latin typeface="+mn-lt"/>
                <a:ea typeface="+mn-ea"/>
                <a:cs typeface="+mn-cs"/>
              </a:rPr>
              <a:t> (VKOR)</a:t>
            </a:r>
          </a:p>
          <a:p>
            <a:r>
              <a:rPr lang="en-US" sz="1200" b="0" i="0" kern="1200" dirty="0" smtClean="0">
                <a:solidFill>
                  <a:schemeClr val="tx1"/>
                </a:solidFill>
                <a:effectLst/>
                <a:latin typeface="+mn-lt"/>
                <a:ea typeface="+mn-ea"/>
                <a:cs typeface="+mn-cs"/>
              </a:rPr>
              <a:t>Another enzyme then oxidizes vitamin K hydroquinone to allow carboxylation of </a:t>
            </a:r>
            <a:r>
              <a:rPr lang="en-US" sz="1200" b="0" i="0" kern="1200" dirty="0" err="1" smtClean="0">
                <a:solidFill>
                  <a:schemeClr val="tx1"/>
                </a:solidFill>
                <a:effectLst/>
                <a:latin typeface="+mn-lt"/>
                <a:ea typeface="+mn-ea"/>
                <a:cs typeface="+mn-cs"/>
              </a:rPr>
              <a:t>Glu</a:t>
            </a:r>
            <a:r>
              <a:rPr lang="en-US" sz="1200" b="0" i="0" kern="1200" dirty="0" smtClean="0">
                <a:solidFill>
                  <a:schemeClr val="tx1"/>
                </a:solidFill>
                <a:effectLst/>
                <a:latin typeface="+mn-lt"/>
                <a:ea typeface="+mn-ea"/>
                <a:cs typeface="+mn-cs"/>
              </a:rPr>
              <a:t> to </a:t>
            </a:r>
            <a:r>
              <a:rPr lang="en-US" sz="1200" b="0" i="0" kern="1200" dirty="0" err="1" smtClean="0">
                <a:solidFill>
                  <a:schemeClr val="tx1"/>
                </a:solidFill>
                <a:effectLst/>
                <a:latin typeface="+mn-lt"/>
                <a:ea typeface="+mn-ea"/>
                <a:cs typeface="+mn-cs"/>
              </a:rPr>
              <a:t>Gla</a:t>
            </a:r>
            <a:r>
              <a:rPr lang="en-US" sz="1200" b="0" i="0" kern="1200" dirty="0" smtClean="0">
                <a:solidFill>
                  <a:schemeClr val="tx1"/>
                </a:solidFill>
                <a:effectLst/>
                <a:latin typeface="+mn-lt"/>
                <a:ea typeface="+mn-ea"/>
                <a:cs typeface="+mn-cs"/>
              </a:rPr>
              <a:t>; this enzyme is called the </a:t>
            </a:r>
            <a:r>
              <a:rPr lang="en-US" sz="1200" b="0" i="0" u="none" strike="noStrike" kern="1200" dirty="0" smtClean="0">
                <a:solidFill>
                  <a:schemeClr val="tx1"/>
                </a:solidFill>
                <a:effectLst/>
                <a:latin typeface="+mn-lt"/>
                <a:ea typeface="+mn-ea"/>
                <a:cs typeface="+mn-cs"/>
                <a:hlinkClick r:id="rId5" tooltip="Gamma-glutamyl carboxylase"/>
              </a:rPr>
              <a:t>gamma-</a:t>
            </a:r>
            <a:r>
              <a:rPr lang="en-US" sz="1200" b="0" i="0" u="none" strike="noStrike" kern="1200" dirty="0" err="1" smtClean="0">
                <a:solidFill>
                  <a:schemeClr val="tx1"/>
                </a:solidFill>
                <a:effectLst/>
                <a:latin typeface="+mn-lt"/>
                <a:ea typeface="+mn-ea"/>
                <a:cs typeface="+mn-cs"/>
                <a:hlinkClick r:id="rId5" tooltip="Gamma-glutamyl carboxylase"/>
              </a:rPr>
              <a:t>glutamyl</a:t>
            </a:r>
            <a:r>
              <a:rPr lang="en-US" sz="1200" b="0" i="0" u="none" strike="noStrike" kern="1200" dirty="0" smtClean="0">
                <a:solidFill>
                  <a:schemeClr val="tx1"/>
                </a:solidFill>
                <a:effectLst/>
                <a:latin typeface="+mn-lt"/>
                <a:ea typeface="+mn-ea"/>
                <a:cs typeface="+mn-cs"/>
                <a:hlinkClick r:id="rId5" tooltip="Gamma-glutamyl carboxylase"/>
              </a:rPr>
              <a:t> carboxylase</a:t>
            </a:r>
            <a:endParaRPr lang="en-US" sz="1200" b="0" i="0" u="none" strike="noStrike"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 carboxylation reaction only proceeds if the carboxylase enzyme is able to oxidize vitamin K hydroquinone to vitamin K epoxide at the same time</a:t>
            </a:r>
          </a:p>
          <a:p>
            <a:r>
              <a:rPr lang="en-US" sz="1200" b="0" i="0" kern="1200" dirty="0" smtClean="0">
                <a:solidFill>
                  <a:schemeClr val="tx1"/>
                </a:solidFill>
                <a:effectLst/>
                <a:latin typeface="+mn-lt"/>
                <a:ea typeface="+mn-ea"/>
                <a:cs typeface="+mn-cs"/>
              </a:rPr>
              <a:t>Vitamin K epoxide is then reconverted to vitamin K by VKOR</a:t>
            </a:r>
          </a:p>
          <a:p>
            <a:r>
              <a:rPr lang="en-US" sz="1200" b="0" i="0" kern="1200" dirty="0" smtClean="0">
                <a:solidFill>
                  <a:schemeClr val="tx1"/>
                </a:solidFill>
                <a:effectLst/>
                <a:latin typeface="+mn-lt"/>
                <a:ea typeface="+mn-ea"/>
                <a:cs typeface="+mn-cs"/>
              </a:rPr>
              <a:t> Humans are rarely deficient in vitamin K</a:t>
            </a:r>
            <a:r>
              <a:rPr lang="en-US" sz="1200" b="0" i="0" kern="1200" baseline="-25000" dirty="0" smtClean="0">
                <a:solidFill>
                  <a:schemeClr val="tx1"/>
                </a:solidFill>
                <a:effectLst/>
                <a:latin typeface="+mn-lt"/>
                <a:ea typeface="+mn-ea"/>
                <a:cs typeface="+mn-cs"/>
              </a:rPr>
              <a:t>1</a:t>
            </a:r>
            <a:r>
              <a:rPr lang="en-US" sz="1200" b="0" i="0" kern="1200" dirty="0" smtClean="0">
                <a:solidFill>
                  <a:schemeClr val="tx1"/>
                </a:solidFill>
                <a:effectLst/>
                <a:latin typeface="+mn-lt"/>
                <a:ea typeface="+mn-ea"/>
                <a:cs typeface="+mn-cs"/>
              </a:rPr>
              <a:t> because, in part, vitamin K </a:t>
            </a:r>
            <a:r>
              <a:rPr lang="en-US" sz="1200" b="0" i="0" kern="1200" baseline="-25000" dirty="0" smtClean="0">
                <a:solidFill>
                  <a:schemeClr val="tx1"/>
                </a:solidFill>
                <a:effectLst/>
                <a:latin typeface="+mn-lt"/>
                <a:ea typeface="+mn-ea"/>
                <a:cs typeface="+mn-cs"/>
              </a:rPr>
              <a:t>1</a:t>
            </a:r>
            <a:r>
              <a:rPr lang="en-US" sz="1200" b="0" i="0" kern="1200" dirty="0" smtClean="0">
                <a:solidFill>
                  <a:schemeClr val="tx1"/>
                </a:solidFill>
                <a:effectLst/>
                <a:latin typeface="+mn-lt"/>
                <a:ea typeface="+mn-ea"/>
                <a:cs typeface="+mn-cs"/>
              </a:rPr>
              <a:t> is continuously recycled in cells</a:t>
            </a:r>
          </a:p>
          <a:p>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10</a:t>
            </a:fld>
            <a:endParaRPr lang="en-US"/>
          </a:p>
        </p:txBody>
      </p:sp>
    </p:spTree>
    <p:extLst>
      <p:ext uri="{BB962C8B-B14F-4D97-AF65-F5344CB8AC3E}">
        <p14:creationId xmlns:p14="http://schemas.microsoft.com/office/powerpoint/2010/main" val="18686898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a:t>
            </a:r>
            <a:r>
              <a:rPr lang="en-US" sz="1200" b="0" i="0" kern="1200" dirty="0" err="1" smtClean="0">
                <a:solidFill>
                  <a:schemeClr val="tx1"/>
                </a:solidFill>
                <a:effectLst/>
                <a:latin typeface="+mn-lt"/>
                <a:ea typeface="+mn-ea"/>
                <a:cs typeface="+mn-cs"/>
              </a:rPr>
              <a:t>presense</a:t>
            </a:r>
            <a:r>
              <a:rPr lang="en-US" sz="1200" b="0" i="0" kern="1200" dirty="0" smtClean="0">
                <a:solidFill>
                  <a:schemeClr val="tx1"/>
                </a:solidFill>
                <a:effectLst/>
                <a:latin typeface="+mn-lt"/>
                <a:ea typeface="+mn-ea"/>
                <a:cs typeface="+mn-cs"/>
              </a:rPr>
              <a:t> of two -COOH (carboxylate) groups on the same carbon in the gamma-</a:t>
            </a:r>
            <a:r>
              <a:rPr lang="en-US" sz="1200" b="0" i="0" kern="1200" dirty="0" err="1" smtClean="0">
                <a:solidFill>
                  <a:schemeClr val="tx1"/>
                </a:solidFill>
                <a:effectLst/>
                <a:latin typeface="+mn-lt"/>
                <a:ea typeface="+mn-ea"/>
                <a:cs typeface="+mn-cs"/>
              </a:rPr>
              <a:t>carboxyglutamate</a:t>
            </a:r>
            <a:r>
              <a:rPr lang="en-US" sz="1200" b="0" i="0" kern="1200" dirty="0" smtClean="0">
                <a:solidFill>
                  <a:schemeClr val="tx1"/>
                </a:solidFill>
                <a:effectLst/>
                <a:latin typeface="+mn-lt"/>
                <a:ea typeface="+mn-ea"/>
                <a:cs typeface="+mn-cs"/>
              </a:rPr>
              <a:t> residue allows it to chelate </a:t>
            </a:r>
            <a:r>
              <a:rPr lang="en-US" sz="1200" b="0" i="0" u="none" strike="noStrike" kern="1200" dirty="0" smtClean="0">
                <a:solidFill>
                  <a:schemeClr val="tx1"/>
                </a:solidFill>
                <a:effectLst/>
                <a:latin typeface="+mn-lt"/>
                <a:ea typeface="+mn-ea"/>
                <a:cs typeface="+mn-cs"/>
                <a:hlinkClick r:id="rId3" tooltip="Calcium ion"/>
              </a:rPr>
              <a:t>calcium ion</a:t>
            </a:r>
            <a:r>
              <a:rPr lang="en-US" sz="1200" b="0" i="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11</a:t>
            </a:fld>
            <a:endParaRPr lang="en-US"/>
          </a:p>
        </p:txBody>
      </p:sp>
    </p:spTree>
    <p:extLst>
      <p:ext uri="{BB962C8B-B14F-4D97-AF65-F5344CB8AC3E}">
        <p14:creationId xmlns:p14="http://schemas.microsoft.com/office/powerpoint/2010/main" val="3035179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12</a:t>
            </a:fld>
            <a:endParaRPr lang="en-US"/>
          </a:p>
        </p:txBody>
      </p:sp>
    </p:spTree>
    <p:extLst>
      <p:ext uri="{BB962C8B-B14F-4D97-AF65-F5344CB8AC3E}">
        <p14:creationId xmlns:p14="http://schemas.microsoft.com/office/powerpoint/2010/main" val="11325953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Newborn babies who are exclusively breast-fed are at increased risk of vitamin K deficiency, because human milk is relatively low in vitamin K compared to formula. Newborn infants, in general, have low vitamin K status for the following reasons: 1) vitamin K is not easily transported across the placental barrier; 2) the newborn's intestines are not yet colonized with bacteria that synthesize </a:t>
            </a:r>
            <a:r>
              <a:rPr lang="en-US" sz="1200" b="0" i="0" kern="1200" dirty="0" err="1" smtClean="0">
                <a:solidFill>
                  <a:schemeClr val="tx1"/>
                </a:solidFill>
                <a:effectLst/>
                <a:latin typeface="+mn-lt"/>
                <a:ea typeface="+mn-ea"/>
                <a:cs typeface="+mn-cs"/>
              </a:rPr>
              <a:t>menaquinones</a:t>
            </a:r>
            <a:r>
              <a:rPr lang="en-US" sz="1200" b="0" i="0" kern="1200" dirty="0" smtClean="0">
                <a:solidFill>
                  <a:schemeClr val="tx1"/>
                </a:solidFill>
                <a:effectLst/>
                <a:latin typeface="+mn-lt"/>
                <a:ea typeface="+mn-ea"/>
                <a:cs typeface="+mn-cs"/>
              </a:rPr>
              <a:t>; and 3) the vitamin K cycle may not be fully functional in newborns, especially premature infants</a:t>
            </a:r>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13</a:t>
            </a:fld>
            <a:endParaRPr lang="en-US"/>
          </a:p>
        </p:txBody>
      </p:sp>
    </p:spTree>
    <p:extLst>
      <p:ext uri="{BB962C8B-B14F-4D97-AF65-F5344CB8AC3E}">
        <p14:creationId xmlns:p14="http://schemas.microsoft.com/office/powerpoint/2010/main" val="22657926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14</a:t>
            </a:fld>
            <a:endParaRPr lang="en-US"/>
          </a:p>
        </p:txBody>
      </p:sp>
    </p:spTree>
    <p:extLst>
      <p:ext uri="{BB962C8B-B14F-4D97-AF65-F5344CB8AC3E}">
        <p14:creationId xmlns:p14="http://schemas.microsoft.com/office/powerpoint/2010/main" val="2003101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some veg</a:t>
            </a:r>
            <a:r>
              <a:rPr lang="en-US" baseline="0" dirty="0" smtClean="0"/>
              <a:t> oils (</a:t>
            </a:r>
            <a:r>
              <a:rPr lang="en-US" baseline="0" dirty="0" err="1" smtClean="0"/>
              <a:t>soyabeen</a:t>
            </a:r>
            <a:r>
              <a:rPr lang="en-US" baseline="0" dirty="0" smtClean="0"/>
              <a:t>, cottonseed, olive) major contributors of </a:t>
            </a:r>
            <a:r>
              <a:rPr lang="en-US" baseline="0" dirty="0" err="1" smtClean="0"/>
              <a:t>Vit</a:t>
            </a:r>
            <a:r>
              <a:rPr lang="en-US" baseline="0" dirty="0" smtClean="0"/>
              <a:t> K</a:t>
            </a:r>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15</a:t>
            </a:fld>
            <a:endParaRPr lang="en-US"/>
          </a:p>
        </p:txBody>
      </p:sp>
    </p:spTree>
    <p:extLst>
      <p:ext uri="{BB962C8B-B14F-4D97-AF65-F5344CB8AC3E}">
        <p14:creationId xmlns:p14="http://schemas.microsoft.com/office/powerpoint/2010/main" val="3068305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Chemically distinct  but similar properties,</a:t>
            </a:r>
            <a:r>
              <a:rPr lang="en-US" baseline="0" dirty="0" smtClean="0"/>
              <a:t> act in synergy, that’s why clubbed together as B-complex</a:t>
            </a:r>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16</a:t>
            </a:fld>
            <a:endParaRPr lang="en-US"/>
          </a:p>
        </p:txBody>
      </p:sp>
    </p:spTree>
    <p:extLst>
      <p:ext uri="{BB962C8B-B14F-4D97-AF65-F5344CB8AC3E}">
        <p14:creationId xmlns:p14="http://schemas.microsoft.com/office/powerpoint/2010/main" val="7183322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17</a:t>
            </a:fld>
            <a:endParaRPr lang="en-US"/>
          </a:p>
        </p:txBody>
      </p:sp>
    </p:spTree>
    <p:extLst>
      <p:ext uri="{BB962C8B-B14F-4D97-AF65-F5344CB8AC3E}">
        <p14:creationId xmlns:p14="http://schemas.microsoft.com/office/powerpoint/2010/main" val="3507773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18</a:t>
            </a:fld>
            <a:endParaRPr lang="en-US"/>
          </a:p>
        </p:txBody>
      </p:sp>
    </p:spTree>
    <p:extLst>
      <p:ext uri="{BB962C8B-B14F-4D97-AF65-F5344CB8AC3E}">
        <p14:creationId xmlns:p14="http://schemas.microsoft.com/office/powerpoint/2010/main" val="4367846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19</a:t>
            </a:fld>
            <a:endParaRPr lang="en-US"/>
          </a:p>
        </p:txBody>
      </p:sp>
    </p:spTree>
    <p:extLst>
      <p:ext uri="{BB962C8B-B14F-4D97-AF65-F5344CB8AC3E}">
        <p14:creationId xmlns:p14="http://schemas.microsoft.com/office/powerpoint/2010/main" val="2945700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Vital Amines: important</a:t>
            </a:r>
            <a:r>
              <a:rPr lang="en-US" baseline="0" dirty="0" smtClean="0"/>
              <a:t> for growth &amp; thought to be Amines</a:t>
            </a:r>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2</a:t>
            </a:fld>
            <a:endParaRPr lang="en-US"/>
          </a:p>
        </p:txBody>
      </p:sp>
    </p:spTree>
    <p:extLst>
      <p:ext uri="{BB962C8B-B14F-4D97-AF65-F5344CB8AC3E}">
        <p14:creationId xmlns:p14="http://schemas.microsoft.com/office/powerpoint/2010/main" val="965412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20</a:t>
            </a:fld>
            <a:endParaRPr lang="en-US"/>
          </a:p>
        </p:txBody>
      </p:sp>
    </p:spTree>
    <p:extLst>
      <p:ext uri="{BB962C8B-B14F-4D97-AF65-F5344CB8AC3E}">
        <p14:creationId xmlns:p14="http://schemas.microsoft.com/office/powerpoint/2010/main" val="36495262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Thiamine has a half-life of 18 days and is quickly exhausted, particularly when metabolic demands exceed intake. Thiamine is involved in a variety of glucose metabolism-related and neurological functions</a:t>
            </a:r>
          </a:p>
          <a:p>
            <a:r>
              <a:rPr lang="en-US" sz="1200" b="0" i="0" kern="1200" dirty="0" smtClean="0">
                <a:solidFill>
                  <a:schemeClr val="tx1"/>
                </a:solidFill>
                <a:effectLst/>
                <a:latin typeface="+mn-lt"/>
                <a:ea typeface="+mn-ea"/>
                <a:cs typeface="+mn-cs"/>
              </a:rPr>
              <a:t>weight loss, </a:t>
            </a:r>
            <a:r>
              <a:rPr lang="en-US" sz="1200" b="0" i="0" u="none" strike="noStrike" kern="1200" dirty="0" smtClean="0">
                <a:solidFill>
                  <a:schemeClr val="tx1"/>
                </a:solidFill>
                <a:effectLst/>
                <a:latin typeface="+mn-lt"/>
                <a:ea typeface="+mn-ea"/>
                <a:cs typeface="+mn-cs"/>
                <a:hlinkClick r:id="rId3" tooltip="Emotion"/>
              </a:rPr>
              <a:t>emotional</a:t>
            </a:r>
            <a:r>
              <a:rPr lang="en-US" sz="1200" b="0" i="0" kern="1200" dirty="0" smtClean="0">
                <a:solidFill>
                  <a:schemeClr val="tx1"/>
                </a:solidFill>
                <a:effectLst/>
                <a:latin typeface="+mn-lt"/>
                <a:ea typeface="+mn-ea"/>
                <a:cs typeface="+mn-cs"/>
              </a:rPr>
              <a:t> disturbances, impaired </a:t>
            </a:r>
            <a:r>
              <a:rPr lang="en-US" sz="1200" b="0" i="0" u="none" strike="noStrike" kern="1200" dirty="0" smtClean="0">
                <a:solidFill>
                  <a:schemeClr val="tx1"/>
                </a:solidFill>
                <a:effectLst/>
                <a:latin typeface="+mn-lt"/>
                <a:ea typeface="+mn-ea"/>
                <a:cs typeface="+mn-cs"/>
                <a:hlinkClick r:id="rId4" tooltip="Sensory perception"/>
              </a:rPr>
              <a:t>sensory perception</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5" tooltip="Muscle weakness"/>
              </a:rPr>
              <a:t>weakness</a:t>
            </a:r>
            <a:r>
              <a:rPr lang="en-US" sz="1200" b="0" i="0" kern="1200" dirty="0" smtClean="0">
                <a:solidFill>
                  <a:schemeClr val="tx1"/>
                </a:solidFill>
                <a:effectLst/>
                <a:latin typeface="+mn-lt"/>
                <a:ea typeface="+mn-ea"/>
                <a:cs typeface="+mn-cs"/>
              </a:rPr>
              <a:t> and </a:t>
            </a:r>
            <a:r>
              <a:rPr lang="en-US" sz="1200" b="0" i="0" u="none" strike="noStrike" kern="1200" dirty="0" smtClean="0">
                <a:solidFill>
                  <a:schemeClr val="tx1"/>
                </a:solidFill>
                <a:effectLst/>
                <a:latin typeface="+mn-lt"/>
                <a:ea typeface="+mn-ea"/>
                <a:cs typeface="+mn-cs"/>
                <a:hlinkClick r:id="rId6" tooltip="Pain"/>
              </a:rPr>
              <a:t>pain</a:t>
            </a:r>
            <a:r>
              <a:rPr lang="en-US" sz="1200" b="0" i="0" kern="1200" dirty="0" smtClean="0">
                <a:solidFill>
                  <a:schemeClr val="tx1"/>
                </a:solidFill>
                <a:effectLst/>
                <a:latin typeface="+mn-lt"/>
                <a:ea typeface="+mn-ea"/>
                <a:cs typeface="+mn-cs"/>
              </a:rPr>
              <a:t> in the limbs, and periods of irregular </a:t>
            </a:r>
            <a:r>
              <a:rPr lang="en-US" sz="1200" b="0" i="0" u="none" strike="noStrike" kern="1200" dirty="0" smtClean="0">
                <a:solidFill>
                  <a:schemeClr val="tx1"/>
                </a:solidFill>
                <a:effectLst/>
                <a:latin typeface="+mn-lt"/>
                <a:ea typeface="+mn-ea"/>
                <a:cs typeface="+mn-cs"/>
                <a:hlinkClick r:id="rId7" tooltip="Heart rate"/>
              </a:rPr>
              <a:t>heart rate</a:t>
            </a:r>
            <a:r>
              <a:rPr lang="en-US" sz="1200" b="0" i="0" kern="1200" dirty="0" smtClean="0">
                <a:solidFill>
                  <a:schemeClr val="tx1"/>
                </a:solidFill>
                <a:effectLst/>
                <a:latin typeface="+mn-lt"/>
                <a:ea typeface="+mn-ea"/>
                <a:cs typeface="+mn-cs"/>
              </a:rPr>
              <a:t>. After modification in the body to a </a:t>
            </a:r>
            <a:r>
              <a:rPr lang="en-US" sz="1200" b="0" i="0" kern="1200" dirty="0" err="1" smtClean="0">
                <a:solidFill>
                  <a:schemeClr val="tx1"/>
                </a:solidFill>
                <a:effectLst/>
                <a:latin typeface="+mn-lt"/>
                <a:ea typeface="+mn-ea"/>
                <a:cs typeface="+mn-cs"/>
              </a:rPr>
              <a:t>diphosphate</a:t>
            </a:r>
            <a:r>
              <a:rPr lang="en-US" sz="1200" b="0" i="0" kern="1200" dirty="0" smtClean="0">
                <a:solidFill>
                  <a:schemeClr val="tx1"/>
                </a:solidFill>
                <a:effectLst/>
                <a:latin typeface="+mn-lt"/>
                <a:ea typeface="+mn-ea"/>
                <a:cs typeface="+mn-cs"/>
              </a:rPr>
              <a:t> form, thiamine is involved in a vast array of functions:</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Biochemical lesions in CNS due deficiency</a:t>
            </a:r>
            <a:r>
              <a:rPr lang="en-US" sz="1200" b="0" i="0" kern="1200" baseline="0" dirty="0" smtClean="0">
                <a:solidFill>
                  <a:schemeClr val="tx1"/>
                </a:solidFill>
                <a:effectLst/>
                <a:latin typeface="+mn-lt"/>
                <a:ea typeface="+mn-ea"/>
                <a:cs typeface="+mn-cs"/>
              </a:rPr>
              <a:t> leads to ataxia (improper co-ordination), confusion</a:t>
            </a:r>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21</a:t>
            </a:fld>
            <a:endParaRPr lang="en-US"/>
          </a:p>
        </p:txBody>
      </p:sp>
    </p:spTree>
    <p:extLst>
      <p:ext uri="{BB962C8B-B14F-4D97-AF65-F5344CB8AC3E}">
        <p14:creationId xmlns:p14="http://schemas.microsoft.com/office/powerpoint/2010/main" val="40478381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22</a:t>
            </a:fld>
            <a:endParaRPr lang="en-US"/>
          </a:p>
        </p:txBody>
      </p:sp>
    </p:spTree>
    <p:extLst>
      <p:ext uri="{BB962C8B-B14F-4D97-AF65-F5344CB8AC3E}">
        <p14:creationId xmlns:p14="http://schemas.microsoft.com/office/powerpoint/2010/main" val="14621232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23</a:t>
            </a:fld>
            <a:endParaRPr lang="en-US"/>
          </a:p>
        </p:txBody>
      </p:sp>
    </p:spTree>
    <p:extLst>
      <p:ext uri="{BB962C8B-B14F-4D97-AF65-F5344CB8AC3E}">
        <p14:creationId xmlns:p14="http://schemas.microsoft.com/office/powerpoint/2010/main" val="1837512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Vital Amines: important</a:t>
            </a:r>
            <a:r>
              <a:rPr lang="en-US" baseline="0" dirty="0" smtClean="0"/>
              <a:t> for growth &amp; thought to be Amines</a:t>
            </a:r>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3</a:t>
            </a:fld>
            <a:endParaRPr lang="en-US"/>
          </a:p>
        </p:txBody>
      </p:sp>
    </p:spTree>
    <p:extLst>
      <p:ext uri="{BB962C8B-B14F-4D97-AF65-F5344CB8AC3E}">
        <p14:creationId xmlns:p14="http://schemas.microsoft.com/office/powerpoint/2010/main" val="3446876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Vital Amines: important</a:t>
            </a:r>
            <a:r>
              <a:rPr lang="en-US" baseline="0" dirty="0" smtClean="0"/>
              <a:t> for growth &amp; thought to be Amines</a:t>
            </a:r>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4</a:t>
            </a:fld>
            <a:endParaRPr lang="en-US"/>
          </a:p>
        </p:txBody>
      </p:sp>
    </p:spTree>
    <p:extLst>
      <p:ext uri="{BB962C8B-B14F-4D97-AF65-F5344CB8AC3E}">
        <p14:creationId xmlns:p14="http://schemas.microsoft.com/office/powerpoint/2010/main" val="3098996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Vital Amines: important</a:t>
            </a:r>
            <a:r>
              <a:rPr lang="en-US" baseline="0" dirty="0" smtClean="0"/>
              <a:t> for growth &amp; thought to be Amines</a:t>
            </a:r>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5</a:t>
            </a:fld>
            <a:endParaRPr lang="en-US"/>
          </a:p>
        </p:txBody>
      </p:sp>
    </p:spTree>
    <p:extLst>
      <p:ext uri="{BB962C8B-B14F-4D97-AF65-F5344CB8AC3E}">
        <p14:creationId xmlns:p14="http://schemas.microsoft.com/office/powerpoint/2010/main" val="4226655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Vital Amines: important</a:t>
            </a:r>
            <a:r>
              <a:rPr lang="en-US" baseline="0" dirty="0" smtClean="0"/>
              <a:t> for growth &amp; thought to be Amines</a:t>
            </a:r>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6</a:t>
            </a:fld>
            <a:endParaRPr lang="en-US"/>
          </a:p>
        </p:txBody>
      </p:sp>
    </p:spTree>
    <p:extLst>
      <p:ext uri="{BB962C8B-B14F-4D97-AF65-F5344CB8AC3E}">
        <p14:creationId xmlns:p14="http://schemas.microsoft.com/office/powerpoint/2010/main" val="3891044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Vitamin K</a:t>
            </a:r>
            <a:r>
              <a:rPr lang="en-US" sz="1200" b="0" i="0" kern="1200" baseline="-25000" dirty="0" smtClean="0">
                <a:solidFill>
                  <a:schemeClr val="tx1"/>
                </a:solidFill>
                <a:effectLst/>
                <a:latin typeface="+mn-lt"/>
                <a:ea typeface="+mn-ea"/>
                <a:cs typeface="+mn-cs"/>
              </a:rPr>
              <a:t>1</a:t>
            </a:r>
            <a:r>
              <a:rPr lang="en-US" sz="1200" b="0" i="0" kern="1200" dirty="0" smtClean="0">
                <a:solidFill>
                  <a:schemeClr val="tx1"/>
                </a:solidFill>
                <a:effectLst/>
                <a:latin typeface="+mn-lt"/>
                <a:ea typeface="+mn-ea"/>
                <a:cs typeface="+mn-cs"/>
              </a:rPr>
              <a:t> was identified in 1929 by </a:t>
            </a:r>
            <a:r>
              <a:rPr lang="en-US" sz="1200" b="0" i="0" u="none" strike="noStrike" kern="1200" dirty="0" smtClean="0">
                <a:solidFill>
                  <a:schemeClr val="tx1"/>
                </a:solidFill>
                <a:effectLst/>
                <a:latin typeface="+mn-lt"/>
                <a:ea typeface="+mn-ea"/>
                <a:cs typeface="+mn-cs"/>
                <a:hlinkClick r:id="rId3" tooltip="Denmark"/>
              </a:rPr>
              <a:t>Danish</a:t>
            </a:r>
            <a:r>
              <a:rPr lang="en-US" sz="1200" b="0" i="0" kern="1200" dirty="0" smtClean="0">
                <a:solidFill>
                  <a:schemeClr val="tx1"/>
                </a:solidFill>
                <a:effectLst/>
                <a:latin typeface="+mn-lt"/>
                <a:ea typeface="+mn-ea"/>
                <a:cs typeface="+mn-cs"/>
              </a:rPr>
              <a:t> scientist </a:t>
            </a:r>
            <a:r>
              <a:rPr lang="en-US" sz="1200" b="0" i="0" u="none" strike="noStrike" kern="1200" dirty="0" smtClean="0">
                <a:solidFill>
                  <a:schemeClr val="tx1"/>
                </a:solidFill>
                <a:effectLst/>
                <a:latin typeface="+mn-lt"/>
                <a:ea typeface="+mn-ea"/>
                <a:cs typeface="+mn-cs"/>
                <a:hlinkClick r:id="rId4" tooltip="Henrik Dam"/>
              </a:rPr>
              <a:t>Henrik Dam</a:t>
            </a:r>
            <a:r>
              <a:rPr lang="en-US" sz="1200" b="0" i="0" kern="1200" dirty="0" smtClean="0">
                <a:solidFill>
                  <a:schemeClr val="tx1"/>
                </a:solidFill>
                <a:effectLst/>
                <a:latin typeface="+mn-lt"/>
                <a:ea typeface="+mn-ea"/>
                <a:cs typeface="+mn-cs"/>
              </a:rPr>
              <a:t> when he investigated the role of </a:t>
            </a:r>
            <a:r>
              <a:rPr lang="en-US" sz="1200" b="0" i="0" u="none" strike="noStrike" kern="1200" dirty="0" smtClean="0">
                <a:solidFill>
                  <a:schemeClr val="tx1"/>
                </a:solidFill>
                <a:effectLst/>
                <a:latin typeface="+mn-lt"/>
                <a:ea typeface="+mn-ea"/>
                <a:cs typeface="+mn-cs"/>
                <a:hlinkClick r:id="rId5" tooltip="Cholesterol"/>
              </a:rPr>
              <a:t>cholesterol</a:t>
            </a:r>
            <a:r>
              <a:rPr lang="en-US" sz="1200" b="0" i="0" kern="1200" dirty="0" smtClean="0">
                <a:solidFill>
                  <a:schemeClr val="tx1"/>
                </a:solidFill>
                <a:effectLst/>
                <a:latin typeface="+mn-lt"/>
                <a:ea typeface="+mn-ea"/>
                <a:cs typeface="+mn-cs"/>
              </a:rPr>
              <a:t> by feeding chickens a cholesterol-depleted diet.</a:t>
            </a:r>
            <a:r>
              <a:rPr lang="en-US" sz="1200" b="0" i="0" u="none" strike="noStrike" kern="1200" baseline="30000" dirty="0" smtClean="0">
                <a:solidFill>
                  <a:schemeClr val="tx1"/>
                </a:solidFill>
                <a:effectLst/>
                <a:latin typeface="+mn-lt"/>
                <a:ea typeface="+mn-ea"/>
                <a:cs typeface="+mn-cs"/>
                <a:hlinkClick r:id="rId6"/>
              </a:rPr>
              <a:t>[3]</a:t>
            </a:r>
            <a:r>
              <a:rPr lang="en-US" sz="1200" b="0" i="0" kern="1200" dirty="0" smtClean="0">
                <a:solidFill>
                  <a:schemeClr val="tx1"/>
                </a:solidFill>
                <a:effectLst/>
                <a:latin typeface="+mn-lt"/>
                <a:ea typeface="+mn-ea"/>
                <a:cs typeface="+mn-cs"/>
              </a:rPr>
              <a:t> After several weeks, the animals developed </a:t>
            </a:r>
            <a:r>
              <a:rPr lang="en-US" sz="1200" b="0" i="0" kern="1200" dirty="0" err="1" smtClean="0">
                <a:solidFill>
                  <a:schemeClr val="tx1"/>
                </a:solidFill>
                <a:effectLst/>
                <a:latin typeface="+mn-lt"/>
                <a:ea typeface="+mn-ea"/>
                <a:cs typeface="+mn-cs"/>
              </a:rPr>
              <a:t>haemorrhages</a:t>
            </a:r>
            <a:r>
              <a:rPr lang="en-US" sz="1200" b="0" i="0" kern="1200" dirty="0" smtClean="0">
                <a:solidFill>
                  <a:schemeClr val="tx1"/>
                </a:solidFill>
                <a:effectLst/>
                <a:latin typeface="+mn-lt"/>
                <a:ea typeface="+mn-ea"/>
                <a:cs typeface="+mn-cs"/>
              </a:rPr>
              <a:t> and started bleeding. These defects could not be restored by adding purified cholesterol to the diet. It appeared that—together with the cholesterol—a second compound had been extracted from the food, and this compound was called the coagulation vitamin. The new vitamin received the letter </a:t>
            </a:r>
            <a:r>
              <a:rPr lang="en-US" sz="1200" b="1" i="0" kern="1200" dirty="0" smtClean="0">
                <a:solidFill>
                  <a:schemeClr val="tx1"/>
                </a:solidFill>
                <a:effectLst/>
                <a:latin typeface="+mn-lt"/>
                <a:ea typeface="+mn-ea"/>
                <a:cs typeface="+mn-cs"/>
              </a:rPr>
              <a:t>K</a:t>
            </a:r>
            <a:r>
              <a:rPr lang="en-US" sz="1200" b="0" i="0" kern="1200" dirty="0" smtClean="0">
                <a:solidFill>
                  <a:schemeClr val="tx1"/>
                </a:solidFill>
                <a:effectLst/>
                <a:latin typeface="+mn-lt"/>
                <a:ea typeface="+mn-ea"/>
                <a:cs typeface="+mn-cs"/>
              </a:rPr>
              <a:t> because the initial discoveries were reported in a German journal, in which it was designated as </a:t>
            </a:r>
            <a:r>
              <a:rPr lang="en-US" sz="1200" b="0" i="1" kern="1200" dirty="0" err="1" smtClean="0">
                <a:solidFill>
                  <a:schemeClr val="tx1"/>
                </a:solidFill>
                <a:effectLst/>
                <a:latin typeface="+mn-lt"/>
                <a:ea typeface="+mn-ea"/>
                <a:cs typeface="+mn-cs"/>
              </a:rPr>
              <a:t>Koagulationsvitamin</a:t>
            </a:r>
            <a:r>
              <a:rPr lang="en-US" sz="1200" b="0" i="1" kern="1200" dirty="0" smtClean="0">
                <a:solidFill>
                  <a:schemeClr val="tx1"/>
                </a:solidFill>
                <a:effectLst/>
                <a:latin typeface="+mn-lt"/>
                <a:ea typeface="+mn-ea"/>
                <a:cs typeface="+mn-cs"/>
              </a:rPr>
              <a:t>.</a:t>
            </a:r>
          </a:p>
          <a:p>
            <a:endParaRPr lang="en-US" sz="1200" b="0" i="1" kern="1200" dirty="0" smtClean="0">
              <a:solidFill>
                <a:schemeClr val="tx1"/>
              </a:solidFill>
              <a:effectLst/>
              <a:latin typeface="+mn-lt"/>
              <a:ea typeface="+mn-ea"/>
              <a:cs typeface="+mn-cs"/>
            </a:endParaRPr>
          </a:p>
          <a:p>
            <a:r>
              <a:rPr lang="en-US" sz="1200" b="0" i="1" kern="1200" dirty="0" smtClean="0">
                <a:solidFill>
                  <a:schemeClr val="tx1"/>
                </a:solidFill>
                <a:effectLst/>
                <a:latin typeface="+mn-lt"/>
                <a:ea typeface="+mn-ea"/>
                <a:cs typeface="+mn-cs"/>
              </a:rPr>
              <a:t>Typically we can endure 10 % loss of blood without serious </a:t>
            </a:r>
            <a:r>
              <a:rPr lang="en-US" sz="1200" b="0" i="1" kern="1200" dirty="0" err="1" smtClean="0">
                <a:solidFill>
                  <a:schemeClr val="tx1"/>
                </a:solidFill>
                <a:effectLst/>
                <a:latin typeface="+mn-lt"/>
                <a:ea typeface="+mn-ea"/>
                <a:cs typeface="+mn-cs"/>
              </a:rPr>
              <a:t>conseq</a:t>
            </a:r>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7</a:t>
            </a:fld>
            <a:endParaRPr lang="en-US"/>
          </a:p>
        </p:txBody>
      </p:sp>
    </p:spTree>
    <p:extLst>
      <p:ext uri="{BB962C8B-B14F-4D97-AF65-F5344CB8AC3E}">
        <p14:creationId xmlns:p14="http://schemas.microsoft.com/office/powerpoint/2010/main" val="415328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8</a:t>
            </a:fld>
            <a:endParaRPr lang="en-US"/>
          </a:p>
        </p:txBody>
      </p:sp>
    </p:spTree>
    <p:extLst>
      <p:ext uri="{BB962C8B-B14F-4D97-AF65-F5344CB8AC3E}">
        <p14:creationId xmlns:p14="http://schemas.microsoft.com/office/powerpoint/2010/main" val="20495721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Vit</a:t>
            </a:r>
            <a:r>
              <a:rPr lang="en-US" dirty="0" smtClean="0"/>
              <a:t> K1=</a:t>
            </a:r>
            <a:r>
              <a:rPr lang="en-US" baseline="0" dirty="0" smtClean="0"/>
              <a:t> found in leafy vegetables, since directly involved in </a:t>
            </a:r>
            <a:r>
              <a:rPr lang="en-US" baseline="0" dirty="0" err="1" smtClean="0"/>
              <a:t>photosynth</a:t>
            </a:r>
            <a:endParaRPr lang="en-US" dirty="0" smtClean="0"/>
          </a:p>
          <a:p>
            <a:r>
              <a:rPr lang="en-US" dirty="0" smtClean="0"/>
              <a:t>Menaquinone-4  has 4 isoprene</a:t>
            </a:r>
            <a:r>
              <a:rPr lang="en-US" baseline="0" dirty="0" smtClean="0"/>
              <a:t> units</a:t>
            </a:r>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9</a:t>
            </a:fld>
            <a:endParaRPr lang="en-US"/>
          </a:p>
        </p:txBody>
      </p:sp>
    </p:spTree>
    <p:extLst>
      <p:ext uri="{BB962C8B-B14F-4D97-AF65-F5344CB8AC3E}">
        <p14:creationId xmlns:p14="http://schemas.microsoft.com/office/powerpoint/2010/main" val="1648032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E0FA8E-C096-4A6A-B64C-C8E9A22DE385}" type="datetimeFigureOut">
              <a:rPr lang="en-US" smtClean="0"/>
              <a:t>26-Feb-14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69DA9-3EAE-444A-BE6A-36875DFB8BBB}" type="slidenum">
              <a:rPr lang="en-US" smtClean="0"/>
              <a:t>‹#›</a:t>
            </a:fld>
            <a:endParaRPr lang="en-US"/>
          </a:p>
        </p:txBody>
      </p:sp>
    </p:spTree>
    <p:extLst>
      <p:ext uri="{BB962C8B-B14F-4D97-AF65-F5344CB8AC3E}">
        <p14:creationId xmlns:p14="http://schemas.microsoft.com/office/powerpoint/2010/main" val="640170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E0FA8E-C096-4A6A-B64C-C8E9A22DE385}" type="datetimeFigureOut">
              <a:rPr lang="en-US" smtClean="0"/>
              <a:t>26-Feb-14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69DA9-3EAE-444A-BE6A-36875DFB8BBB}" type="slidenum">
              <a:rPr lang="en-US" smtClean="0"/>
              <a:t>‹#›</a:t>
            </a:fld>
            <a:endParaRPr lang="en-US"/>
          </a:p>
        </p:txBody>
      </p:sp>
    </p:spTree>
    <p:extLst>
      <p:ext uri="{BB962C8B-B14F-4D97-AF65-F5344CB8AC3E}">
        <p14:creationId xmlns:p14="http://schemas.microsoft.com/office/powerpoint/2010/main" val="3389842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E0FA8E-C096-4A6A-B64C-C8E9A22DE385}" type="datetimeFigureOut">
              <a:rPr lang="en-US" smtClean="0"/>
              <a:t>26-Feb-14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69DA9-3EAE-444A-BE6A-36875DFB8BBB}" type="slidenum">
              <a:rPr lang="en-US" smtClean="0"/>
              <a:t>‹#›</a:t>
            </a:fld>
            <a:endParaRPr lang="en-US"/>
          </a:p>
        </p:txBody>
      </p:sp>
    </p:spTree>
    <p:extLst>
      <p:ext uri="{BB962C8B-B14F-4D97-AF65-F5344CB8AC3E}">
        <p14:creationId xmlns:p14="http://schemas.microsoft.com/office/powerpoint/2010/main" val="1551243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E0FA8E-C096-4A6A-B64C-C8E9A22DE385}" type="datetimeFigureOut">
              <a:rPr lang="en-US" smtClean="0"/>
              <a:t>26-Feb-14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69DA9-3EAE-444A-BE6A-36875DFB8BBB}" type="slidenum">
              <a:rPr lang="en-US" smtClean="0"/>
              <a:t>‹#›</a:t>
            </a:fld>
            <a:endParaRPr lang="en-US"/>
          </a:p>
        </p:txBody>
      </p:sp>
    </p:spTree>
    <p:extLst>
      <p:ext uri="{BB962C8B-B14F-4D97-AF65-F5344CB8AC3E}">
        <p14:creationId xmlns:p14="http://schemas.microsoft.com/office/powerpoint/2010/main" val="2967709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E0FA8E-C096-4A6A-B64C-C8E9A22DE385}" type="datetimeFigureOut">
              <a:rPr lang="en-US" smtClean="0"/>
              <a:t>26-Feb-14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69DA9-3EAE-444A-BE6A-36875DFB8BBB}" type="slidenum">
              <a:rPr lang="en-US" smtClean="0"/>
              <a:t>‹#›</a:t>
            </a:fld>
            <a:endParaRPr lang="en-US"/>
          </a:p>
        </p:txBody>
      </p:sp>
    </p:spTree>
    <p:extLst>
      <p:ext uri="{BB962C8B-B14F-4D97-AF65-F5344CB8AC3E}">
        <p14:creationId xmlns:p14="http://schemas.microsoft.com/office/powerpoint/2010/main" val="965554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E0FA8E-C096-4A6A-B64C-C8E9A22DE385}" type="datetimeFigureOut">
              <a:rPr lang="en-US" smtClean="0"/>
              <a:t>26-Feb-14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69DA9-3EAE-444A-BE6A-36875DFB8BBB}" type="slidenum">
              <a:rPr lang="en-US" smtClean="0"/>
              <a:t>‹#›</a:t>
            </a:fld>
            <a:endParaRPr lang="en-US"/>
          </a:p>
        </p:txBody>
      </p:sp>
    </p:spTree>
    <p:extLst>
      <p:ext uri="{BB962C8B-B14F-4D97-AF65-F5344CB8AC3E}">
        <p14:creationId xmlns:p14="http://schemas.microsoft.com/office/powerpoint/2010/main" val="3434492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E0FA8E-C096-4A6A-B64C-C8E9A22DE385}" type="datetimeFigureOut">
              <a:rPr lang="en-US" smtClean="0"/>
              <a:t>26-Feb-14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469DA9-3EAE-444A-BE6A-36875DFB8BBB}" type="slidenum">
              <a:rPr lang="en-US" smtClean="0"/>
              <a:t>‹#›</a:t>
            </a:fld>
            <a:endParaRPr lang="en-US"/>
          </a:p>
        </p:txBody>
      </p:sp>
    </p:spTree>
    <p:extLst>
      <p:ext uri="{BB962C8B-B14F-4D97-AF65-F5344CB8AC3E}">
        <p14:creationId xmlns:p14="http://schemas.microsoft.com/office/powerpoint/2010/main" val="357589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E0FA8E-C096-4A6A-B64C-C8E9A22DE385}" type="datetimeFigureOut">
              <a:rPr lang="en-US" smtClean="0"/>
              <a:t>26-Feb-14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469DA9-3EAE-444A-BE6A-36875DFB8BBB}" type="slidenum">
              <a:rPr lang="en-US" smtClean="0"/>
              <a:t>‹#›</a:t>
            </a:fld>
            <a:endParaRPr lang="en-US"/>
          </a:p>
        </p:txBody>
      </p:sp>
    </p:spTree>
    <p:extLst>
      <p:ext uri="{BB962C8B-B14F-4D97-AF65-F5344CB8AC3E}">
        <p14:creationId xmlns:p14="http://schemas.microsoft.com/office/powerpoint/2010/main" val="1423259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E0FA8E-C096-4A6A-B64C-C8E9A22DE385}" type="datetimeFigureOut">
              <a:rPr lang="en-US" smtClean="0"/>
              <a:t>26-Feb-14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469DA9-3EAE-444A-BE6A-36875DFB8BBB}" type="slidenum">
              <a:rPr lang="en-US" smtClean="0"/>
              <a:t>‹#›</a:t>
            </a:fld>
            <a:endParaRPr lang="en-US"/>
          </a:p>
        </p:txBody>
      </p:sp>
    </p:spTree>
    <p:extLst>
      <p:ext uri="{BB962C8B-B14F-4D97-AF65-F5344CB8AC3E}">
        <p14:creationId xmlns:p14="http://schemas.microsoft.com/office/powerpoint/2010/main" val="3845867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E0FA8E-C096-4A6A-B64C-C8E9A22DE385}" type="datetimeFigureOut">
              <a:rPr lang="en-US" smtClean="0"/>
              <a:t>26-Feb-14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69DA9-3EAE-444A-BE6A-36875DFB8BBB}" type="slidenum">
              <a:rPr lang="en-US" smtClean="0"/>
              <a:t>‹#›</a:t>
            </a:fld>
            <a:endParaRPr lang="en-US"/>
          </a:p>
        </p:txBody>
      </p:sp>
    </p:spTree>
    <p:extLst>
      <p:ext uri="{BB962C8B-B14F-4D97-AF65-F5344CB8AC3E}">
        <p14:creationId xmlns:p14="http://schemas.microsoft.com/office/powerpoint/2010/main" val="2973724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E0FA8E-C096-4A6A-B64C-C8E9A22DE385}" type="datetimeFigureOut">
              <a:rPr lang="en-US" smtClean="0"/>
              <a:t>26-Feb-14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69DA9-3EAE-444A-BE6A-36875DFB8BBB}" type="slidenum">
              <a:rPr lang="en-US" smtClean="0"/>
              <a:t>‹#›</a:t>
            </a:fld>
            <a:endParaRPr lang="en-US"/>
          </a:p>
        </p:txBody>
      </p:sp>
    </p:spTree>
    <p:extLst>
      <p:ext uri="{BB962C8B-B14F-4D97-AF65-F5344CB8AC3E}">
        <p14:creationId xmlns:p14="http://schemas.microsoft.com/office/powerpoint/2010/main" val="100044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E0FA8E-C096-4A6A-B64C-C8E9A22DE385}" type="datetimeFigureOut">
              <a:rPr lang="en-US" smtClean="0"/>
              <a:t>26-Feb-14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469DA9-3EAE-444A-BE6A-36875DFB8BBB}" type="slidenum">
              <a:rPr lang="en-US" smtClean="0"/>
              <a:t>‹#›</a:t>
            </a:fld>
            <a:endParaRPr lang="en-US"/>
          </a:p>
        </p:txBody>
      </p:sp>
    </p:spTree>
    <p:extLst>
      <p:ext uri="{BB962C8B-B14F-4D97-AF65-F5344CB8AC3E}">
        <p14:creationId xmlns:p14="http://schemas.microsoft.com/office/powerpoint/2010/main" val="4040620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VITAMINS-3</a:t>
            </a:r>
            <a:endParaRPr lang="en-US" dirty="0"/>
          </a:p>
        </p:txBody>
      </p:sp>
      <p:sp>
        <p:nvSpPr>
          <p:cNvPr id="3" name="Subtitle 2"/>
          <p:cNvSpPr>
            <a:spLocks noGrp="1"/>
          </p:cNvSpPr>
          <p:nvPr>
            <p:ph type="subTitle" idx="1"/>
          </p:nvPr>
        </p:nvSpPr>
        <p:spPr/>
        <p:txBody>
          <a:bodyPr/>
          <a:lstStyle/>
          <a:p>
            <a:r>
              <a:rPr lang="en-US" dirty="0" smtClean="0"/>
              <a:t>Shariq Syed</a:t>
            </a:r>
            <a:endParaRPr lang="en-US" dirty="0"/>
          </a:p>
        </p:txBody>
      </p:sp>
      <p:sp>
        <p:nvSpPr>
          <p:cNvPr id="4" name="Rectangle 3"/>
          <p:cNvSpPr/>
          <p:nvPr/>
        </p:nvSpPr>
        <p:spPr>
          <a:xfrm>
            <a:off x="0" y="0"/>
            <a:ext cx="12192000" cy="13265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r>
              <a:rPr lang="en-US" smtClean="0"/>
              <a:t>Shariq                                                                                                AIKC/FYB/2014</a:t>
            </a:r>
            <a:endParaRPr lang="en-US"/>
          </a:p>
        </p:txBody>
      </p:sp>
    </p:spTree>
    <p:extLst>
      <p:ext uri="{BB962C8B-B14F-4D97-AF65-F5344CB8AC3E}">
        <p14:creationId xmlns:p14="http://schemas.microsoft.com/office/powerpoint/2010/main" val="23274988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Vitamin K: Role in Clotting</a:t>
            </a:r>
            <a:endParaRPr lang="en-US" dirty="0"/>
          </a:p>
        </p:txBody>
      </p:sp>
      <p:sp>
        <p:nvSpPr>
          <p:cNvPr id="2" name="Footer Placeholder 1"/>
          <p:cNvSpPr>
            <a:spLocks noGrp="1"/>
          </p:cNvSpPr>
          <p:nvPr>
            <p:ph type="ftr" sz="quarter" idx="11"/>
          </p:nvPr>
        </p:nvSpPr>
        <p:spPr/>
        <p:txBody>
          <a:bodyPr/>
          <a:lstStyle/>
          <a:p>
            <a:r>
              <a:rPr lang="en-US" dirty="0" smtClean="0"/>
              <a:t>Shariq                                                                                                AIKC/FYB/2014</a:t>
            </a:r>
            <a:endParaRPr lang="en-US" dirty="0"/>
          </a:p>
        </p:txBody>
      </p:sp>
      <p:sp>
        <p:nvSpPr>
          <p:cNvPr id="3" name="Content Placeholder 2"/>
          <p:cNvSpPr>
            <a:spLocks noGrp="1"/>
          </p:cNvSpPr>
          <p:nvPr>
            <p:ph idx="1"/>
          </p:nvPr>
        </p:nvSpPr>
        <p:spPr>
          <a:xfrm>
            <a:off x="838200" y="1825625"/>
            <a:ext cx="6391140" cy="4351338"/>
          </a:xfrm>
        </p:spPr>
        <p:txBody>
          <a:bodyPr/>
          <a:lstStyle/>
          <a:p>
            <a:pPr marL="514350" indent="-514350">
              <a:buFont typeface="+mj-lt"/>
              <a:buAutoNum type="arabicPeriod"/>
            </a:pPr>
            <a:r>
              <a:rPr lang="en-US" dirty="0" smtClean="0"/>
              <a:t>Vitamin K reduced to Vitamin K hydroquinone  </a:t>
            </a:r>
            <a:r>
              <a:rPr lang="en-US" i="1" dirty="0" smtClean="0"/>
              <a:t>(</a:t>
            </a:r>
            <a:r>
              <a:rPr lang="en-US" i="1" dirty="0" err="1" smtClean="0"/>
              <a:t>Reductase</a:t>
            </a:r>
            <a:r>
              <a:rPr lang="en-US" i="1" dirty="0" smtClean="0"/>
              <a:t>)</a:t>
            </a:r>
          </a:p>
          <a:p>
            <a:pPr marL="514350" indent="-514350">
              <a:buFont typeface="+mj-lt"/>
              <a:buAutoNum type="arabicPeriod"/>
            </a:pPr>
            <a:r>
              <a:rPr lang="en-US" dirty="0" smtClean="0"/>
              <a:t>Vitamin K hydroquinone is oxidized to epoxide </a:t>
            </a:r>
            <a:endParaRPr lang="en-US" i="1" dirty="0" smtClean="0"/>
          </a:p>
          <a:p>
            <a:pPr marL="514350" indent="-514350">
              <a:buFont typeface="+mj-lt"/>
              <a:buAutoNum type="arabicPeriod"/>
            </a:pPr>
            <a:r>
              <a:rPr lang="en-US" dirty="0" smtClean="0"/>
              <a:t>This activates Glutamate (</a:t>
            </a:r>
            <a:r>
              <a:rPr lang="en-US" dirty="0" err="1" smtClean="0"/>
              <a:t>Glu</a:t>
            </a:r>
            <a:r>
              <a:rPr lang="en-US" dirty="0" smtClean="0"/>
              <a:t>) residue in protein  to </a:t>
            </a:r>
            <a:r>
              <a:rPr lang="en-US" dirty="0" err="1" smtClean="0"/>
              <a:t>carbanion</a:t>
            </a:r>
            <a:r>
              <a:rPr lang="en-US" dirty="0" smtClean="0"/>
              <a:t> &amp; then to </a:t>
            </a:r>
            <a:r>
              <a:rPr lang="en-US" dirty="0" err="1" smtClean="0"/>
              <a:t>carboxyglutamate</a:t>
            </a:r>
            <a:r>
              <a:rPr lang="en-US" dirty="0" smtClean="0"/>
              <a:t> (</a:t>
            </a:r>
            <a:r>
              <a:rPr lang="en-US" dirty="0" err="1" smtClean="0"/>
              <a:t>Gla</a:t>
            </a:r>
            <a:r>
              <a:rPr lang="en-US" dirty="0" smtClean="0"/>
              <a:t>)</a:t>
            </a:r>
          </a:p>
          <a:p>
            <a:pPr marL="514350" indent="-514350">
              <a:buFont typeface="+mj-lt"/>
              <a:buAutoNum type="arabicPeriod"/>
            </a:pPr>
            <a:r>
              <a:rPr lang="en-US" dirty="0" smtClean="0"/>
              <a:t>Epoxide is reduced back to </a:t>
            </a:r>
            <a:r>
              <a:rPr lang="en-US" dirty="0" err="1" smtClean="0"/>
              <a:t>Vit</a:t>
            </a:r>
            <a:r>
              <a:rPr lang="en-US" dirty="0" smtClean="0"/>
              <a:t> K by </a:t>
            </a:r>
            <a:r>
              <a:rPr lang="en-US" dirty="0" err="1" smtClean="0"/>
              <a:t>reductase</a:t>
            </a:r>
            <a:r>
              <a:rPr lang="en-US" dirty="0" smtClean="0"/>
              <a:t> (VKOR)</a:t>
            </a:r>
            <a:endParaRPr lang="en-US" dirty="0" smtClean="0"/>
          </a:p>
          <a:p>
            <a:pPr marL="514350" indent="-514350">
              <a:buFont typeface="+mj-lt"/>
              <a:buAutoNum type="arabicPeriod"/>
            </a:pPr>
            <a:endParaRPr lang="en-US" dirty="0"/>
          </a:p>
        </p:txBody>
      </p:sp>
      <p:pic>
        <p:nvPicPr>
          <p:cNvPr id="7" name="Picture 2" descr="http://upload.wikimedia.org/wikipedia/commons/thumb/4/4b/Carboxylation_reaction_vitamin_K_cycle.png/500px-Carboxylation_reaction_vitamin_K_cycl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29340" y="1958181"/>
            <a:ext cx="4762500" cy="408622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241280" y="2895600"/>
            <a:ext cx="1005840" cy="39624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4815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Vitamin K: Role in Clotting</a:t>
            </a:r>
            <a:endParaRPr lang="en-US" dirty="0"/>
          </a:p>
        </p:txBody>
      </p:sp>
      <p:sp>
        <p:nvSpPr>
          <p:cNvPr id="2" name="Footer Placeholder 1"/>
          <p:cNvSpPr>
            <a:spLocks noGrp="1"/>
          </p:cNvSpPr>
          <p:nvPr>
            <p:ph type="ftr" sz="quarter" idx="11"/>
          </p:nvPr>
        </p:nvSpPr>
        <p:spPr/>
        <p:txBody>
          <a:bodyPr/>
          <a:lstStyle/>
          <a:p>
            <a:r>
              <a:rPr lang="en-US" smtClean="0"/>
              <a:t>Shariq                                                                                                AIKC/FYB/2014</a:t>
            </a:r>
            <a:endParaRPr lang="en-US"/>
          </a:p>
        </p:txBody>
      </p:sp>
      <p:sp>
        <p:nvSpPr>
          <p:cNvPr id="3" name="Content Placeholder 2"/>
          <p:cNvSpPr>
            <a:spLocks noGrp="1"/>
          </p:cNvSpPr>
          <p:nvPr>
            <p:ph idx="1"/>
          </p:nvPr>
        </p:nvSpPr>
        <p:spPr>
          <a:xfrm>
            <a:off x="838200" y="1825625"/>
            <a:ext cx="6812280" cy="4351338"/>
          </a:xfrm>
        </p:spPr>
        <p:txBody>
          <a:bodyPr/>
          <a:lstStyle/>
          <a:p>
            <a:pPr marL="514350" indent="-514350">
              <a:buFont typeface="+mj-lt"/>
              <a:buAutoNum type="arabicPeriod"/>
            </a:pPr>
            <a:r>
              <a:rPr lang="en-US" dirty="0" err="1" smtClean="0"/>
              <a:t>Prothrombin</a:t>
            </a:r>
            <a:r>
              <a:rPr lang="en-US" dirty="0" smtClean="0"/>
              <a:t> and several other proteins of blood clotting systems (Factor VII, IX, X..) all have </a:t>
            </a:r>
            <a:r>
              <a:rPr lang="en-US" dirty="0" err="1" smtClean="0"/>
              <a:t>Gla</a:t>
            </a:r>
            <a:r>
              <a:rPr lang="en-US" dirty="0" smtClean="0"/>
              <a:t> component</a:t>
            </a:r>
          </a:p>
          <a:p>
            <a:pPr marL="514350" indent="-514350">
              <a:buFont typeface="+mj-lt"/>
              <a:buAutoNum type="arabicPeriod"/>
            </a:pPr>
            <a:r>
              <a:rPr lang="en-US" dirty="0" err="1" smtClean="0"/>
              <a:t>Gla</a:t>
            </a:r>
            <a:r>
              <a:rPr lang="en-US" dirty="0" smtClean="0"/>
              <a:t> chelates </a:t>
            </a:r>
            <a:r>
              <a:rPr lang="en-US" dirty="0" err="1" smtClean="0"/>
              <a:t>Ca</a:t>
            </a:r>
            <a:r>
              <a:rPr lang="en-US" baseline="30000" dirty="0" smtClean="0"/>
              <a:t>+</a:t>
            </a:r>
            <a:r>
              <a:rPr lang="en-US" dirty="0" smtClean="0"/>
              <a:t> ions, permits binding of blood clotting proteins to membranes</a:t>
            </a:r>
          </a:p>
          <a:p>
            <a:pPr marL="514350" indent="-514350">
              <a:buFont typeface="+mj-lt"/>
              <a:buAutoNum type="arabicPeriod"/>
            </a:pPr>
            <a:endParaRPr lang="en-US" dirty="0"/>
          </a:p>
        </p:txBody>
      </p:sp>
      <p:pic>
        <p:nvPicPr>
          <p:cNvPr id="7" name="Picture 2" descr="http://upload.wikimedia.org/wikipedia/commons/thumb/4/4b/Carboxylation_reaction_vitamin_K_cycle.png/500px-Carboxylation_reaction_vitamin_K_cycl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29340" y="1958181"/>
            <a:ext cx="4762500" cy="408622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0043160" y="2880360"/>
            <a:ext cx="1143000" cy="71628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01766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Vitamin K: Role in Bone Metabolism</a:t>
            </a:r>
            <a:endParaRPr lang="en-US" dirty="0"/>
          </a:p>
        </p:txBody>
      </p:sp>
      <p:sp>
        <p:nvSpPr>
          <p:cNvPr id="2" name="Footer Placeholder 1"/>
          <p:cNvSpPr>
            <a:spLocks noGrp="1"/>
          </p:cNvSpPr>
          <p:nvPr>
            <p:ph type="ftr" sz="quarter" idx="11"/>
          </p:nvPr>
        </p:nvSpPr>
        <p:spPr/>
        <p:txBody>
          <a:bodyPr/>
          <a:lstStyle/>
          <a:p>
            <a:r>
              <a:rPr lang="en-US" smtClean="0"/>
              <a:t>Shariq                                                                                                AIKC/FYB/2014</a:t>
            </a:r>
            <a:endParaRPr lang="en-US"/>
          </a:p>
        </p:txBody>
      </p:sp>
      <p:sp>
        <p:nvSpPr>
          <p:cNvPr id="3" name="Content Placeholder 2"/>
          <p:cNvSpPr>
            <a:spLocks noGrp="1"/>
          </p:cNvSpPr>
          <p:nvPr>
            <p:ph idx="1"/>
          </p:nvPr>
        </p:nvSpPr>
        <p:spPr>
          <a:xfrm>
            <a:off x="605307" y="1825625"/>
            <a:ext cx="11178861" cy="4351338"/>
          </a:xfrm>
        </p:spPr>
        <p:txBody>
          <a:bodyPr/>
          <a:lstStyle/>
          <a:p>
            <a:r>
              <a:rPr lang="en-US" dirty="0" smtClean="0"/>
              <a:t>Osteoclasts (Bone </a:t>
            </a:r>
            <a:r>
              <a:rPr lang="en-US" dirty="0" smtClean="0"/>
              <a:t>forming cells</a:t>
            </a:r>
            <a:r>
              <a:rPr lang="en-US" dirty="0" smtClean="0"/>
              <a:t>) secrete two  proteins responsible for maintaining bone structure</a:t>
            </a:r>
          </a:p>
          <a:p>
            <a:pPr marL="914400" lvl="1" indent="-457200">
              <a:buFont typeface="+mj-lt"/>
              <a:buAutoNum type="arabicPeriod"/>
            </a:pPr>
            <a:r>
              <a:rPr lang="en-US" dirty="0" err="1" smtClean="0"/>
              <a:t>Osteocalcin</a:t>
            </a:r>
            <a:endParaRPr lang="en-US" dirty="0" smtClean="0"/>
          </a:p>
          <a:p>
            <a:pPr marL="914400" lvl="1" indent="-457200">
              <a:buFont typeface="+mj-lt"/>
              <a:buAutoNum type="arabicPeriod"/>
            </a:pPr>
            <a:r>
              <a:rPr lang="en-US" dirty="0" smtClean="0"/>
              <a:t>Bone matrix </a:t>
            </a:r>
            <a:r>
              <a:rPr lang="en-US" dirty="0" err="1" smtClean="0"/>
              <a:t>Gla</a:t>
            </a:r>
            <a:r>
              <a:rPr lang="en-US" dirty="0" smtClean="0"/>
              <a:t> protein</a:t>
            </a:r>
          </a:p>
          <a:p>
            <a:r>
              <a:rPr lang="en-US" dirty="0" smtClean="0"/>
              <a:t>Both these proteins contain Vitamin K </a:t>
            </a:r>
            <a:r>
              <a:rPr lang="en-US" dirty="0" smtClean="0"/>
              <a:t>dependent </a:t>
            </a:r>
            <a:r>
              <a:rPr lang="en-US" dirty="0" smtClean="0"/>
              <a:t>gamma-carboxylation </a:t>
            </a:r>
            <a:r>
              <a:rPr lang="en-US" dirty="0"/>
              <a:t>of three glutamic acid </a:t>
            </a:r>
            <a:r>
              <a:rPr lang="en-US" dirty="0" smtClean="0"/>
              <a:t>residues</a:t>
            </a:r>
            <a:endParaRPr lang="en-US" dirty="0" smtClean="0"/>
          </a:p>
          <a:p>
            <a:endParaRPr lang="en-US" dirty="0" smtClean="0"/>
          </a:p>
          <a:p>
            <a:r>
              <a:rPr lang="en-US" dirty="0" smtClean="0"/>
              <a:t>These have important role in bone </a:t>
            </a:r>
            <a:r>
              <a:rPr lang="en-US" dirty="0" err="1" smtClean="0"/>
              <a:t>mineralisation</a:t>
            </a:r>
            <a:endParaRPr lang="en-US" dirty="0"/>
          </a:p>
        </p:txBody>
      </p:sp>
    </p:spTree>
    <p:extLst>
      <p:ext uri="{BB962C8B-B14F-4D97-AF65-F5344CB8AC3E}">
        <p14:creationId xmlns:p14="http://schemas.microsoft.com/office/powerpoint/2010/main" val="13625571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Vitamin K Deficiency</a:t>
            </a:r>
            <a:endParaRPr lang="en-US" dirty="0"/>
          </a:p>
        </p:txBody>
      </p:sp>
      <p:sp>
        <p:nvSpPr>
          <p:cNvPr id="2" name="Footer Placeholder 1"/>
          <p:cNvSpPr>
            <a:spLocks noGrp="1"/>
          </p:cNvSpPr>
          <p:nvPr>
            <p:ph type="ftr" sz="quarter" idx="11"/>
          </p:nvPr>
        </p:nvSpPr>
        <p:spPr/>
        <p:txBody>
          <a:bodyPr/>
          <a:lstStyle/>
          <a:p>
            <a:r>
              <a:rPr lang="en-US" smtClean="0"/>
              <a:t>Shariq                                                                                                AIKC/FYB/2014</a:t>
            </a:r>
            <a:endParaRPr lang="en-US"/>
          </a:p>
        </p:txBody>
      </p:sp>
      <p:sp>
        <p:nvSpPr>
          <p:cNvPr id="3" name="Content Placeholder 2"/>
          <p:cNvSpPr>
            <a:spLocks noGrp="1"/>
          </p:cNvSpPr>
          <p:nvPr>
            <p:ph idx="1"/>
          </p:nvPr>
        </p:nvSpPr>
        <p:spPr>
          <a:xfrm>
            <a:off x="605307" y="1825625"/>
            <a:ext cx="11178861" cy="4351338"/>
          </a:xfrm>
        </p:spPr>
        <p:txBody>
          <a:bodyPr/>
          <a:lstStyle/>
          <a:p>
            <a:r>
              <a:rPr lang="en-US" dirty="0" smtClean="0"/>
              <a:t>Deficiency uncommon in adults except those on anti-coagulant drugs, liver damage, disease leading to </a:t>
            </a:r>
            <a:r>
              <a:rPr lang="en-US" dirty="0" err="1" smtClean="0"/>
              <a:t>malabsorption</a:t>
            </a:r>
            <a:endParaRPr lang="en-US" dirty="0" smtClean="0"/>
          </a:p>
          <a:p>
            <a:r>
              <a:rPr lang="en-US" dirty="0" smtClean="0"/>
              <a:t>Primarily affects blood clotting mechanism</a:t>
            </a:r>
          </a:p>
          <a:p>
            <a:pPr lvl="1"/>
            <a:r>
              <a:rPr lang="en-US" dirty="0" smtClean="0"/>
              <a:t>More likely to have bruising or bleeding</a:t>
            </a:r>
          </a:p>
          <a:p>
            <a:r>
              <a:rPr lang="en-US" dirty="0" smtClean="0"/>
              <a:t>Affects bone formation, prone to fractures</a:t>
            </a:r>
            <a:endParaRPr lang="en-US" dirty="0"/>
          </a:p>
        </p:txBody>
      </p:sp>
    </p:spTree>
    <p:extLst>
      <p:ext uri="{BB962C8B-B14F-4D97-AF65-F5344CB8AC3E}">
        <p14:creationId xmlns:p14="http://schemas.microsoft.com/office/powerpoint/2010/main" val="668405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Vitamin K: How much do I need</a:t>
            </a:r>
            <a:endParaRPr lang="en-US" dirty="0"/>
          </a:p>
        </p:txBody>
      </p:sp>
      <p:sp>
        <p:nvSpPr>
          <p:cNvPr id="2" name="Footer Placeholder 1"/>
          <p:cNvSpPr>
            <a:spLocks noGrp="1"/>
          </p:cNvSpPr>
          <p:nvPr>
            <p:ph type="ftr" sz="quarter" idx="11"/>
          </p:nvPr>
        </p:nvSpPr>
        <p:spPr/>
        <p:txBody>
          <a:bodyPr/>
          <a:lstStyle/>
          <a:p>
            <a:r>
              <a:rPr lang="en-US" smtClean="0"/>
              <a:t>Shariq                                                                                                AIKC/FYB/2014</a:t>
            </a:r>
            <a:endParaRPr lang="en-US"/>
          </a:p>
        </p:txBody>
      </p:sp>
      <p:sp>
        <p:nvSpPr>
          <p:cNvPr id="7" name="Rectangle 6"/>
          <p:cNvSpPr/>
          <p:nvPr/>
        </p:nvSpPr>
        <p:spPr>
          <a:xfrm>
            <a:off x="838200" y="2207761"/>
            <a:ext cx="10461169" cy="3108543"/>
          </a:xfrm>
          <a:prstGeom prst="rect">
            <a:avLst/>
          </a:prstGeom>
        </p:spPr>
        <p:txBody>
          <a:bodyPr wrap="square">
            <a:spAutoFit/>
          </a:bodyPr>
          <a:lstStyle/>
          <a:p>
            <a:pPr marL="514350" indent="-514350">
              <a:buFont typeface="+mj-lt"/>
              <a:buAutoNum type="arabicPeriod"/>
            </a:pPr>
            <a:r>
              <a:rPr lang="en-US" sz="2800" dirty="0" smtClean="0"/>
              <a:t>Infants : </a:t>
            </a:r>
          </a:p>
          <a:p>
            <a:pPr lvl="1"/>
            <a:r>
              <a:rPr lang="en-US" sz="2800" dirty="0" smtClean="0"/>
              <a:t>	2 – 2.5 </a:t>
            </a:r>
            <a:r>
              <a:rPr lang="en-US" sz="2800" dirty="0" err="1" smtClean="0"/>
              <a:t>ug</a:t>
            </a:r>
            <a:r>
              <a:rPr lang="en-US" sz="2800" dirty="0" smtClean="0"/>
              <a:t>/day</a:t>
            </a:r>
          </a:p>
          <a:p>
            <a:pPr marL="514350" indent="-514350">
              <a:buFont typeface="+mj-lt"/>
              <a:buAutoNum type="arabicPeriod"/>
            </a:pPr>
            <a:r>
              <a:rPr lang="en-US" sz="2800" dirty="0" smtClean="0"/>
              <a:t>Children:</a:t>
            </a:r>
          </a:p>
          <a:p>
            <a:pPr lvl="1"/>
            <a:r>
              <a:rPr lang="en-US" sz="2800" dirty="0" smtClean="0"/>
              <a:t>	30 – 60 </a:t>
            </a:r>
            <a:r>
              <a:rPr lang="en-US" sz="2800" dirty="0" err="1" smtClean="0"/>
              <a:t>ug</a:t>
            </a:r>
            <a:r>
              <a:rPr lang="en-US" sz="2800" dirty="0" smtClean="0"/>
              <a:t>/day</a:t>
            </a:r>
          </a:p>
          <a:p>
            <a:pPr marL="514350" indent="-514350">
              <a:buFont typeface="+mj-lt"/>
              <a:buAutoNum type="arabicPeriod"/>
            </a:pPr>
            <a:r>
              <a:rPr lang="en-US" sz="2800" dirty="0" smtClean="0"/>
              <a:t>Adults:</a:t>
            </a:r>
          </a:p>
          <a:p>
            <a:pPr lvl="1"/>
            <a:r>
              <a:rPr lang="en-US" sz="2800" dirty="0" smtClean="0"/>
              <a:t>	75 – 120 </a:t>
            </a:r>
            <a:r>
              <a:rPr lang="en-US" sz="2800" dirty="0" err="1" smtClean="0"/>
              <a:t>ug</a:t>
            </a:r>
            <a:r>
              <a:rPr lang="en-US" sz="2800" dirty="0" smtClean="0"/>
              <a:t>/day</a:t>
            </a:r>
          </a:p>
          <a:p>
            <a:pPr marL="28575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3603243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Vitamin K: Food Sources</a:t>
            </a:r>
            <a:endParaRPr lang="en-US" dirty="0"/>
          </a:p>
        </p:txBody>
      </p:sp>
      <p:sp>
        <p:nvSpPr>
          <p:cNvPr id="2" name="Footer Placeholder 1"/>
          <p:cNvSpPr>
            <a:spLocks noGrp="1"/>
          </p:cNvSpPr>
          <p:nvPr>
            <p:ph type="ftr" sz="quarter" idx="11"/>
          </p:nvPr>
        </p:nvSpPr>
        <p:spPr/>
        <p:txBody>
          <a:bodyPr/>
          <a:lstStyle/>
          <a:p>
            <a:r>
              <a:rPr lang="en-US" smtClean="0"/>
              <a:t>Shariq                                                                                                AIKC/FYB/2014</a:t>
            </a:r>
            <a:endParaRPr lang="en-US"/>
          </a:p>
        </p:txBody>
      </p:sp>
      <p:pic>
        <p:nvPicPr>
          <p:cNvPr id="3" name="Picture 2"/>
          <p:cNvPicPr>
            <a:picLocks noChangeAspect="1"/>
          </p:cNvPicPr>
          <p:nvPr/>
        </p:nvPicPr>
        <p:blipFill>
          <a:blip r:embed="rId3"/>
          <a:stretch>
            <a:fillRect/>
          </a:stretch>
        </p:blipFill>
        <p:spPr>
          <a:xfrm>
            <a:off x="2916621" y="2025682"/>
            <a:ext cx="4989621" cy="3995673"/>
          </a:xfrm>
          <a:prstGeom prst="rect">
            <a:avLst/>
          </a:prstGeom>
        </p:spPr>
      </p:pic>
    </p:spTree>
    <p:extLst>
      <p:ext uri="{BB962C8B-B14F-4D97-AF65-F5344CB8AC3E}">
        <p14:creationId xmlns:p14="http://schemas.microsoft.com/office/powerpoint/2010/main" val="2361421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Vitamin B Complex</a:t>
            </a:r>
            <a:endParaRPr lang="en-US" dirty="0"/>
          </a:p>
        </p:txBody>
      </p:sp>
      <p:sp>
        <p:nvSpPr>
          <p:cNvPr id="2" name="Footer Placeholder 1"/>
          <p:cNvSpPr>
            <a:spLocks noGrp="1"/>
          </p:cNvSpPr>
          <p:nvPr>
            <p:ph type="ftr" sz="quarter" idx="11"/>
          </p:nvPr>
        </p:nvSpPr>
        <p:spPr/>
        <p:txBody>
          <a:bodyPr/>
          <a:lstStyle/>
          <a:p>
            <a:r>
              <a:rPr lang="en-US" smtClean="0"/>
              <a:t>Shariq                                                                                                AIKC/FYB/2014</a:t>
            </a:r>
            <a:endParaRPr lang="en-US"/>
          </a:p>
        </p:txBody>
      </p:sp>
      <p:graphicFrame>
        <p:nvGraphicFramePr>
          <p:cNvPr id="5" name="Diagram 4"/>
          <p:cNvGraphicFramePr/>
          <p:nvPr>
            <p:extLst>
              <p:ext uri="{D42A27DB-BD31-4B8C-83A1-F6EECF244321}">
                <p14:modId xmlns:p14="http://schemas.microsoft.com/office/powerpoint/2010/main" val="2061985707"/>
              </p:ext>
            </p:extLst>
          </p:nvPr>
        </p:nvGraphicFramePr>
        <p:xfrm>
          <a:off x="378373" y="2948152"/>
          <a:ext cx="11493062" cy="35787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838200" y="2112579"/>
            <a:ext cx="9819290" cy="1200329"/>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Group of water soluble vitamins, chemically distinct</a:t>
            </a:r>
          </a:p>
          <a:p>
            <a:pPr marL="285750" indent="-285750">
              <a:buFont typeface="Arial" panose="020B0604020202020204" pitchFamily="34" charset="0"/>
              <a:buChar char="•"/>
            </a:pPr>
            <a:r>
              <a:rPr lang="en-US" sz="2400" dirty="0" smtClean="0"/>
              <a:t>Play an important role in metabolism</a:t>
            </a:r>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3979654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E52AD601-4155-4D0B-A91F-EE29FE038DC0}"/>
                                            </p:graphicEl>
                                          </p:spTgt>
                                        </p:tgtEl>
                                        <p:attrNameLst>
                                          <p:attrName>style.visibility</p:attrName>
                                        </p:attrNameLst>
                                      </p:cBhvr>
                                      <p:to>
                                        <p:strVal val="visible"/>
                                      </p:to>
                                    </p:set>
                                    <p:animEffect transition="in" filter="fade">
                                      <p:cBhvr>
                                        <p:cTn id="7" dur="500"/>
                                        <p:tgtEl>
                                          <p:spTgt spid="5">
                                            <p:graphicEl>
                                              <a:dgm id="{E52AD601-4155-4D0B-A91F-EE29FE038DC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013DEFDC-2E20-4722-BD00-BC9AA22C5AF1}"/>
                                            </p:graphicEl>
                                          </p:spTgt>
                                        </p:tgtEl>
                                        <p:attrNameLst>
                                          <p:attrName>style.visibility</p:attrName>
                                        </p:attrNameLst>
                                      </p:cBhvr>
                                      <p:to>
                                        <p:strVal val="visible"/>
                                      </p:to>
                                    </p:set>
                                    <p:animEffect transition="in" filter="fade">
                                      <p:cBhvr>
                                        <p:cTn id="12" dur="500"/>
                                        <p:tgtEl>
                                          <p:spTgt spid="5">
                                            <p:graphicEl>
                                              <a:dgm id="{013DEFDC-2E20-4722-BD00-BC9AA22C5AF1}"/>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graphicEl>
                                              <a:dgm id="{FE9D34A8-A22D-4BA9-90FA-730BE287FEAD}"/>
                                            </p:graphicEl>
                                          </p:spTgt>
                                        </p:tgtEl>
                                        <p:attrNameLst>
                                          <p:attrName>style.visibility</p:attrName>
                                        </p:attrNameLst>
                                      </p:cBhvr>
                                      <p:to>
                                        <p:strVal val="visible"/>
                                      </p:to>
                                    </p:set>
                                    <p:animEffect transition="in" filter="fade">
                                      <p:cBhvr>
                                        <p:cTn id="15" dur="500"/>
                                        <p:tgtEl>
                                          <p:spTgt spid="5">
                                            <p:graphicEl>
                                              <a:dgm id="{FE9D34A8-A22D-4BA9-90FA-730BE287FEAD}"/>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graphicEl>
                                              <a:dgm id="{7E7AA690-E16C-4B44-B330-E915841D23F0}"/>
                                            </p:graphicEl>
                                          </p:spTgt>
                                        </p:tgtEl>
                                        <p:attrNameLst>
                                          <p:attrName>style.visibility</p:attrName>
                                        </p:attrNameLst>
                                      </p:cBhvr>
                                      <p:to>
                                        <p:strVal val="visible"/>
                                      </p:to>
                                    </p:set>
                                    <p:animEffect transition="in" filter="fade">
                                      <p:cBhvr>
                                        <p:cTn id="20" dur="500"/>
                                        <p:tgtEl>
                                          <p:spTgt spid="5">
                                            <p:graphicEl>
                                              <a:dgm id="{7E7AA690-E16C-4B44-B330-E915841D23F0}"/>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graphicEl>
                                              <a:dgm id="{78A1B5E4-7773-4A60-804C-30AF4EDA195B}"/>
                                            </p:graphicEl>
                                          </p:spTgt>
                                        </p:tgtEl>
                                        <p:attrNameLst>
                                          <p:attrName>style.visibility</p:attrName>
                                        </p:attrNameLst>
                                      </p:cBhvr>
                                      <p:to>
                                        <p:strVal val="visible"/>
                                      </p:to>
                                    </p:set>
                                    <p:animEffect transition="in" filter="fade">
                                      <p:cBhvr>
                                        <p:cTn id="23" dur="500"/>
                                        <p:tgtEl>
                                          <p:spTgt spid="5">
                                            <p:graphicEl>
                                              <a:dgm id="{78A1B5E4-7773-4A60-804C-30AF4EDA195B}"/>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graphicEl>
                                              <a:dgm id="{286EE830-CD74-45B9-9EA5-4983CDD45664}"/>
                                            </p:graphicEl>
                                          </p:spTgt>
                                        </p:tgtEl>
                                        <p:attrNameLst>
                                          <p:attrName>style.visibility</p:attrName>
                                        </p:attrNameLst>
                                      </p:cBhvr>
                                      <p:to>
                                        <p:strVal val="visible"/>
                                      </p:to>
                                    </p:set>
                                    <p:animEffect transition="in" filter="fade">
                                      <p:cBhvr>
                                        <p:cTn id="28" dur="500"/>
                                        <p:tgtEl>
                                          <p:spTgt spid="5">
                                            <p:graphicEl>
                                              <a:dgm id="{286EE830-CD74-45B9-9EA5-4983CDD45664}"/>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graphicEl>
                                              <a:dgm id="{F54C73B6-72F8-4C4B-90D7-DEEED1FCACD1}"/>
                                            </p:graphicEl>
                                          </p:spTgt>
                                        </p:tgtEl>
                                        <p:attrNameLst>
                                          <p:attrName>style.visibility</p:attrName>
                                        </p:attrNameLst>
                                      </p:cBhvr>
                                      <p:to>
                                        <p:strVal val="visible"/>
                                      </p:to>
                                    </p:set>
                                    <p:animEffect transition="in" filter="fade">
                                      <p:cBhvr>
                                        <p:cTn id="31" dur="500"/>
                                        <p:tgtEl>
                                          <p:spTgt spid="5">
                                            <p:graphicEl>
                                              <a:dgm id="{F54C73B6-72F8-4C4B-90D7-DEEED1FCACD1}"/>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graphicEl>
                                              <a:dgm id="{FEBBCA4B-3DD7-4BB8-B696-382B721AF5BF}"/>
                                            </p:graphicEl>
                                          </p:spTgt>
                                        </p:tgtEl>
                                        <p:attrNameLst>
                                          <p:attrName>style.visibility</p:attrName>
                                        </p:attrNameLst>
                                      </p:cBhvr>
                                      <p:to>
                                        <p:strVal val="visible"/>
                                      </p:to>
                                    </p:set>
                                    <p:animEffect transition="in" filter="fade">
                                      <p:cBhvr>
                                        <p:cTn id="36" dur="500"/>
                                        <p:tgtEl>
                                          <p:spTgt spid="5">
                                            <p:graphicEl>
                                              <a:dgm id="{FEBBCA4B-3DD7-4BB8-B696-382B721AF5BF}"/>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
                                            <p:graphicEl>
                                              <a:dgm id="{040F12DF-8691-46BB-9A73-F0026D8CF639}"/>
                                            </p:graphicEl>
                                          </p:spTgt>
                                        </p:tgtEl>
                                        <p:attrNameLst>
                                          <p:attrName>style.visibility</p:attrName>
                                        </p:attrNameLst>
                                      </p:cBhvr>
                                      <p:to>
                                        <p:strVal val="visible"/>
                                      </p:to>
                                    </p:set>
                                    <p:animEffect transition="in" filter="fade">
                                      <p:cBhvr>
                                        <p:cTn id="39" dur="500"/>
                                        <p:tgtEl>
                                          <p:spTgt spid="5">
                                            <p:graphicEl>
                                              <a:dgm id="{040F12DF-8691-46BB-9A73-F0026D8CF639}"/>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5">
                                            <p:graphicEl>
                                              <a:dgm id="{E5684FF1-BA93-4C5B-899D-2452B477F84B}"/>
                                            </p:graphicEl>
                                          </p:spTgt>
                                        </p:tgtEl>
                                        <p:attrNameLst>
                                          <p:attrName>style.visibility</p:attrName>
                                        </p:attrNameLst>
                                      </p:cBhvr>
                                      <p:to>
                                        <p:strVal val="visible"/>
                                      </p:to>
                                    </p:set>
                                    <p:animEffect transition="in" filter="fade">
                                      <p:cBhvr>
                                        <p:cTn id="44" dur="500"/>
                                        <p:tgtEl>
                                          <p:spTgt spid="5">
                                            <p:graphicEl>
                                              <a:dgm id="{E5684FF1-BA93-4C5B-899D-2452B477F84B}"/>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
                                            <p:graphicEl>
                                              <a:dgm id="{CB8E5F67-F753-47CE-B377-32EF4159E496}"/>
                                            </p:graphicEl>
                                          </p:spTgt>
                                        </p:tgtEl>
                                        <p:attrNameLst>
                                          <p:attrName>style.visibility</p:attrName>
                                        </p:attrNameLst>
                                      </p:cBhvr>
                                      <p:to>
                                        <p:strVal val="visible"/>
                                      </p:to>
                                    </p:set>
                                    <p:animEffect transition="in" filter="fade">
                                      <p:cBhvr>
                                        <p:cTn id="47" dur="500"/>
                                        <p:tgtEl>
                                          <p:spTgt spid="5">
                                            <p:graphicEl>
                                              <a:dgm id="{CB8E5F67-F753-47CE-B377-32EF4159E496}"/>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graphicEl>
                                              <a:dgm id="{0466380A-0A46-4DED-B019-7CE6503EDE4C}"/>
                                            </p:graphicEl>
                                          </p:spTgt>
                                        </p:tgtEl>
                                        <p:attrNameLst>
                                          <p:attrName>style.visibility</p:attrName>
                                        </p:attrNameLst>
                                      </p:cBhvr>
                                      <p:to>
                                        <p:strVal val="visible"/>
                                      </p:to>
                                    </p:set>
                                    <p:animEffect transition="in" filter="fade">
                                      <p:cBhvr>
                                        <p:cTn id="52" dur="500"/>
                                        <p:tgtEl>
                                          <p:spTgt spid="5">
                                            <p:graphicEl>
                                              <a:dgm id="{0466380A-0A46-4DED-B019-7CE6503EDE4C}"/>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
                                            <p:graphicEl>
                                              <a:dgm id="{F3690406-E94E-4BA8-9DD1-67F454223A16}"/>
                                            </p:graphicEl>
                                          </p:spTgt>
                                        </p:tgtEl>
                                        <p:attrNameLst>
                                          <p:attrName>style.visibility</p:attrName>
                                        </p:attrNameLst>
                                      </p:cBhvr>
                                      <p:to>
                                        <p:strVal val="visible"/>
                                      </p:to>
                                    </p:set>
                                    <p:animEffect transition="in" filter="fade">
                                      <p:cBhvr>
                                        <p:cTn id="55" dur="500"/>
                                        <p:tgtEl>
                                          <p:spTgt spid="5">
                                            <p:graphicEl>
                                              <a:dgm id="{F3690406-E94E-4BA8-9DD1-67F454223A16}"/>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5">
                                            <p:graphicEl>
                                              <a:dgm id="{12E33DEE-C5FF-4C60-9054-A20B1021520C}"/>
                                            </p:graphicEl>
                                          </p:spTgt>
                                        </p:tgtEl>
                                        <p:attrNameLst>
                                          <p:attrName>style.visibility</p:attrName>
                                        </p:attrNameLst>
                                      </p:cBhvr>
                                      <p:to>
                                        <p:strVal val="visible"/>
                                      </p:to>
                                    </p:set>
                                    <p:animEffect transition="in" filter="fade">
                                      <p:cBhvr>
                                        <p:cTn id="60" dur="500"/>
                                        <p:tgtEl>
                                          <p:spTgt spid="5">
                                            <p:graphicEl>
                                              <a:dgm id="{12E33DEE-C5FF-4C60-9054-A20B1021520C}"/>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5">
                                            <p:graphicEl>
                                              <a:dgm id="{9B3F48E2-4598-4067-9501-8B232F5B1C62}"/>
                                            </p:graphicEl>
                                          </p:spTgt>
                                        </p:tgtEl>
                                        <p:attrNameLst>
                                          <p:attrName>style.visibility</p:attrName>
                                        </p:attrNameLst>
                                      </p:cBhvr>
                                      <p:to>
                                        <p:strVal val="visible"/>
                                      </p:to>
                                    </p:set>
                                    <p:animEffect transition="in" filter="fade">
                                      <p:cBhvr>
                                        <p:cTn id="63" dur="500"/>
                                        <p:tgtEl>
                                          <p:spTgt spid="5">
                                            <p:graphicEl>
                                              <a:dgm id="{9B3F48E2-4598-4067-9501-8B232F5B1C62}"/>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5">
                                            <p:graphicEl>
                                              <a:dgm id="{9DB56554-0907-4DA8-860D-F3920B0AC116}"/>
                                            </p:graphicEl>
                                          </p:spTgt>
                                        </p:tgtEl>
                                        <p:attrNameLst>
                                          <p:attrName>style.visibility</p:attrName>
                                        </p:attrNameLst>
                                      </p:cBhvr>
                                      <p:to>
                                        <p:strVal val="visible"/>
                                      </p:to>
                                    </p:set>
                                    <p:animEffect transition="in" filter="fade">
                                      <p:cBhvr>
                                        <p:cTn id="68" dur="500"/>
                                        <p:tgtEl>
                                          <p:spTgt spid="5">
                                            <p:graphicEl>
                                              <a:dgm id="{9DB56554-0907-4DA8-860D-F3920B0AC116}"/>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5">
                                            <p:graphicEl>
                                              <a:dgm id="{FFD22D96-4F30-4408-BE1D-C74389B9F78A}"/>
                                            </p:graphicEl>
                                          </p:spTgt>
                                        </p:tgtEl>
                                        <p:attrNameLst>
                                          <p:attrName>style.visibility</p:attrName>
                                        </p:attrNameLst>
                                      </p:cBhvr>
                                      <p:to>
                                        <p:strVal val="visible"/>
                                      </p:to>
                                    </p:set>
                                    <p:animEffect transition="in" filter="fade">
                                      <p:cBhvr>
                                        <p:cTn id="71" dur="500"/>
                                        <p:tgtEl>
                                          <p:spTgt spid="5">
                                            <p:graphicEl>
                                              <a:dgm id="{FFD22D96-4F30-4408-BE1D-C74389B9F78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Vitamin B1 </a:t>
            </a:r>
            <a:r>
              <a:rPr lang="en-US" dirty="0" smtClean="0"/>
              <a:t>(Thiamine)</a:t>
            </a:r>
            <a:endParaRPr lang="en-US" dirty="0"/>
          </a:p>
        </p:txBody>
      </p:sp>
      <p:sp>
        <p:nvSpPr>
          <p:cNvPr id="2" name="Footer Placeholder 1"/>
          <p:cNvSpPr>
            <a:spLocks noGrp="1"/>
          </p:cNvSpPr>
          <p:nvPr>
            <p:ph type="ftr" sz="quarter" idx="11"/>
          </p:nvPr>
        </p:nvSpPr>
        <p:spPr/>
        <p:txBody>
          <a:bodyPr/>
          <a:lstStyle/>
          <a:p>
            <a:r>
              <a:rPr lang="en-US" smtClean="0"/>
              <a:t>Shariq                                                                                                AIKC/FYB/2014</a:t>
            </a:r>
            <a:endParaRPr lang="en-US"/>
          </a:p>
        </p:txBody>
      </p:sp>
      <p:sp>
        <p:nvSpPr>
          <p:cNvPr id="6" name="TextBox 5"/>
          <p:cNvSpPr txBox="1"/>
          <p:nvPr/>
        </p:nvSpPr>
        <p:spPr>
          <a:xfrm>
            <a:off x="599090" y="2112579"/>
            <a:ext cx="10972800" cy="2308324"/>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Water soluble vitamin</a:t>
            </a:r>
          </a:p>
          <a:p>
            <a:pPr marL="285750" indent="-285750">
              <a:buFont typeface="Arial" panose="020B0604020202020204" pitchFamily="34" charset="0"/>
              <a:buChar char="•"/>
            </a:pPr>
            <a:r>
              <a:rPr lang="en-US" sz="2400" dirty="0" smtClean="0"/>
              <a:t>Isolated in early 1930, one of the first organic compounds  to be recognized as vitamin</a:t>
            </a:r>
          </a:p>
          <a:p>
            <a:pPr marL="285750" indent="-285750">
              <a:buFont typeface="Arial" panose="020B0604020202020204" pitchFamily="34" charset="0"/>
              <a:buChar char="•"/>
            </a:pPr>
            <a:r>
              <a:rPr lang="en-US" sz="2400" dirty="0" smtClean="0"/>
              <a:t>Exists in body as free Thiamine &amp; several phosphorylated forms (Mono, di, tri)</a:t>
            </a:r>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6027472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Vitamin B1 </a:t>
            </a:r>
            <a:r>
              <a:rPr lang="en-US" dirty="0" smtClean="0"/>
              <a:t>Structure</a:t>
            </a:r>
            <a:endParaRPr lang="en-US" dirty="0"/>
          </a:p>
        </p:txBody>
      </p:sp>
      <p:sp>
        <p:nvSpPr>
          <p:cNvPr id="2" name="Footer Placeholder 1"/>
          <p:cNvSpPr>
            <a:spLocks noGrp="1"/>
          </p:cNvSpPr>
          <p:nvPr>
            <p:ph type="ftr" sz="quarter" idx="11"/>
          </p:nvPr>
        </p:nvSpPr>
        <p:spPr/>
        <p:txBody>
          <a:bodyPr/>
          <a:lstStyle/>
          <a:p>
            <a:r>
              <a:rPr lang="en-US" dirty="0" smtClean="0"/>
              <a:t>Shariq                                                                                                AIKC/FYB/2014</a:t>
            </a:r>
            <a:endParaRPr lang="en-US" dirty="0"/>
          </a:p>
        </p:txBody>
      </p:sp>
      <p:pic>
        <p:nvPicPr>
          <p:cNvPr id="3" name="Picture 2"/>
          <p:cNvPicPr>
            <a:picLocks noChangeAspect="1"/>
          </p:cNvPicPr>
          <p:nvPr/>
        </p:nvPicPr>
        <p:blipFill>
          <a:blip r:embed="rId3"/>
          <a:stretch>
            <a:fillRect/>
          </a:stretch>
        </p:blipFill>
        <p:spPr>
          <a:xfrm>
            <a:off x="174232" y="2914611"/>
            <a:ext cx="8018778" cy="2100591"/>
          </a:xfrm>
          <a:prstGeom prst="rect">
            <a:avLst/>
          </a:prstGeom>
        </p:spPr>
      </p:pic>
      <p:sp>
        <p:nvSpPr>
          <p:cNvPr id="5" name="TextBox 4"/>
          <p:cNvSpPr txBox="1"/>
          <p:nvPr/>
        </p:nvSpPr>
        <p:spPr>
          <a:xfrm>
            <a:off x="-47297" y="5439106"/>
            <a:ext cx="11603421" cy="461665"/>
          </a:xfrm>
          <a:prstGeom prst="rect">
            <a:avLst/>
          </a:prstGeom>
          <a:noFill/>
        </p:spPr>
        <p:txBody>
          <a:bodyPr wrap="square" rtlCol="0">
            <a:spAutoFit/>
          </a:bodyPr>
          <a:lstStyle/>
          <a:p>
            <a:r>
              <a:rPr lang="en-US" sz="2400" dirty="0" smtClean="0"/>
              <a:t>Thiamine  converted to Thiamin pyrophosphate (TPP) by </a:t>
            </a:r>
            <a:r>
              <a:rPr lang="en-US" sz="2400" dirty="0"/>
              <a:t>enzyme thiamine </a:t>
            </a:r>
            <a:r>
              <a:rPr lang="en-US" sz="2400" dirty="0" err="1"/>
              <a:t>pyrophosphatase</a:t>
            </a:r>
            <a:endParaRPr lang="en-US" sz="2400" dirty="0"/>
          </a:p>
        </p:txBody>
      </p:sp>
      <p:sp>
        <p:nvSpPr>
          <p:cNvPr id="7" name="Rectangle 6"/>
          <p:cNvSpPr/>
          <p:nvPr/>
        </p:nvSpPr>
        <p:spPr>
          <a:xfrm>
            <a:off x="4903067" y="3468414"/>
            <a:ext cx="882869" cy="107205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132777" y="3200400"/>
            <a:ext cx="835573" cy="80404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http://upload.wikimedia.org/wikipedia/commons/thumb/e/e3/TPP-ylide.svg/220px-TPP-ylide.sv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39851" y="3200400"/>
            <a:ext cx="3444596" cy="15500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49465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Vitamin B1 </a:t>
            </a:r>
            <a:r>
              <a:rPr lang="en-US" dirty="0" smtClean="0"/>
              <a:t>: What’s the role</a:t>
            </a:r>
            <a:endParaRPr lang="en-US" dirty="0"/>
          </a:p>
        </p:txBody>
      </p:sp>
      <p:sp>
        <p:nvSpPr>
          <p:cNvPr id="2" name="Footer Placeholder 1"/>
          <p:cNvSpPr>
            <a:spLocks noGrp="1"/>
          </p:cNvSpPr>
          <p:nvPr>
            <p:ph type="ftr" sz="quarter" idx="11"/>
          </p:nvPr>
        </p:nvSpPr>
        <p:spPr/>
        <p:txBody>
          <a:bodyPr/>
          <a:lstStyle/>
          <a:p>
            <a:r>
              <a:rPr lang="en-US" smtClean="0"/>
              <a:t>Shariq                                                                                                AIKC/FYB/2014</a:t>
            </a:r>
            <a:endParaRPr lang="en-US"/>
          </a:p>
        </p:txBody>
      </p:sp>
      <p:sp>
        <p:nvSpPr>
          <p:cNvPr id="5" name="Content Placeholder 2"/>
          <p:cNvSpPr>
            <a:spLocks noGrp="1"/>
          </p:cNvSpPr>
          <p:nvPr>
            <p:ph idx="1"/>
          </p:nvPr>
        </p:nvSpPr>
        <p:spPr>
          <a:xfrm>
            <a:off x="457200" y="1825625"/>
            <a:ext cx="11136086" cy="4401754"/>
          </a:xfrm>
        </p:spPr>
        <p:txBody>
          <a:bodyPr>
            <a:normAutofit/>
          </a:bodyPr>
          <a:lstStyle/>
          <a:p>
            <a:pPr lvl="1"/>
            <a:r>
              <a:rPr lang="en-US" dirty="0" err="1" smtClean="0"/>
              <a:t>Vit</a:t>
            </a:r>
            <a:r>
              <a:rPr lang="en-US" dirty="0" smtClean="0"/>
              <a:t> B1 has a central role in high energy metabolism	</a:t>
            </a:r>
          </a:p>
          <a:p>
            <a:pPr lvl="1"/>
            <a:r>
              <a:rPr lang="en-US" dirty="0" smtClean="0"/>
              <a:t>Acts as a Co-enzyme for three multi-enzyme complexes that catalyze :                     </a:t>
            </a:r>
            <a:r>
              <a:rPr lang="en-US" b="1" u="sng" dirty="0" smtClean="0"/>
              <a:t>Oxidative decarboxylation reaction</a:t>
            </a:r>
          </a:p>
          <a:p>
            <a:pPr lvl="1"/>
            <a:endParaRPr lang="en-US" b="1" u="sng" dirty="0"/>
          </a:p>
          <a:p>
            <a:pPr marL="914400" lvl="1" indent="-457200">
              <a:buFont typeface="+mj-lt"/>
              <a:buAutoNum type="arabicPeriod"/>
            </a:pPr>
            <a:r>
              <a:rPr lang="en-US" dirty="0" smtClean="0"/>
              <a:t>Pyruvate dehydrogenase in carbohydrate metabolism</a:t>
            </a:r>
          </a:p>
          <a:p>
            <a:pPr marL="914400" lvl="1" indent="-457200">
              <a:buFont typeface="+mj-lt"/>
              <a:buAutoNum type="arabicPeriod"/>
            </a:pPr>
            <a:endParaRPr lang="en-US" dirty="0"/>
          </a:p>
          <a:p>
            <a:pPr marL="914400" lvl="1" indent="-457200">
              <a:buFont typeface="+mj-lt"/>
              <a:buAutoNum type="arabicPeriod"/>
            </a:pPr>
            <a:r>
              <a:rPr lang="en-US" dirty="0" err="1" smtClean="0"/>
              <a:t>Ketoglutarate</a:t>
            </a:r>
            <a:r>
              <a:rPr lang="en-US" dirty="0" smtClean="0"/>
              <a:t> dehydrogenase in Citric acid cycle</a:t>
            </a:r>
          </a:p>
          <a:p>
            <a:pPr marL="914400" lvl="1" indent="-457200">
              <a:buFont typeface="+mj-lt"/>
              <a:buAutoNum type="arabicPeriod"/>
            </a:pPr>
            <a:endParaRPr lang="en-US" dirty="0"/>
          </a:p>
          <a:p>
            <a:pPr marL="914400" lvl="1" indent="-457200">
              <a:buFont typeface="+mj-lt"/>
              <a:buAutoNum type="arabicPeriod"/>
            </a:pPr>
            <a:r>
              <a:rPr lang="en-US" dirty="0" err="1" smtClean="0"/>
              <a:t>Keto</a:t>
            </a:r>
            <a:r>
              <a:rPr lang="en-US" dirty="0" smtClean="0"/>
              <a:t>-acid dehydrogenase in metabolism of </a:t>
            </a:r>
            <a:r>
              <a:rPr lang="en-US" dirty="0" err="1" smtClean="0"/>
              <a:t>leucine</a:t>
            </a:r>
            <a:r>
              <a:rPr lang="en-US" dirty="0" smtClean="0"/>
              <a:t>, isoleucine and </a:t>
            </a:r>
            <a:r>
              <a:rPr lang="en-US" dirty="0" err="1" smtClean="0"/>
              <a:t>valine</a:t>
            </a:r>
            <a:endParaRPr lang="en-US" dirty="0" smtClean="0"/>
          </a:p>
          <a:p>
            <a:pPr marL="914400" lvl="1" indent="-457200">
              <a:buFont typeface="+mj-lt"/>
              <a:buAutoNum type="arabicPeriod"/>
            </a:pPr>
            <a:endParaRPr lang="en-US" dirty="0"/>
          </a:p>
          <a:p>
            <a:pPr marL="514350" indent="-514350">
              <a:buFont typeface="+mj-lt"/>
              <a:buAutoNum type="arabicPeriod"/>
            </a:pPr>
            <a:endParaRPr lang="en-US" dirty="0" smtClean="0"/>
          </a:p>
        </p:txBody>
      </p:sp>
    </p:spTree>
    <p:extLst>
      <p:ext uri="{BB962C8B-B14F-4D97-AF65-F5344CB8AC3E}">
        <p14:creationId xmlns:p14="http://schemas.microsoft.com/office/powerpoint/2010/main" val="1974036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Review last lecture</a:t>
            </a:r>
          </a:p>
          <a:p>
            <a:r>
              <a:rPr lang="en-US" dirty="0" smtClean="0"/>
              <a:t>Get done with fat soluble </a:t>
            </a:r>
            <a:r>
              <a:rPr lang="en-US" dirty="0" smtClean="0"/>
              <a:t>vitamins :</a:t>
            </a:r>
            <a:r>
              <a:rPr lang="en-US" dirty="0" smtClean="0"/>
              <a:t>Vitamin K</a:t>
            </a:r>
          </a:p>
          <a:p>
            <a:r>
              <a:rPr lang="en-US" dirty="0" smtClean="0"/>
              <a:t>Start with Water soluble ones : Introduce B-complex, B1</a:t>
            </a:r>
            <a:endParaRPr lang="en-US" dirty="0" smtClean="0"/>
          </a:p>
          <a:p>
            <a:r>
              <a:rPr lang="en-US" dirty="0" smtClean="0"/>
              <a:t>Summarize what’s done</a:t>
            </a:r>
          </a:p>
        </p:txBody>
      </p:sp>
      <p:sp>
        <p:nvSpPr>
          <p:cNvPr id="4" name="Title 3"/>
          <p:cNvSpPr>
            <a:spLocks noGrp="1"/>
          </p:cNvSpPr>
          <p:nvPr>
            <p:ph type="title"/>
          </p:nvPr>
        </p:nvSpPr>
        <p:spPr>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Plan for today</a:t>
            </a:r>
            <a:endParaRPr lang="en-US" dirty="0"/>
          </a:p>
        </p:txBody>
      </p:sp>
      <p:sp>
        <p:nvSpPr>
          <p:cNvPr id="2" name="Footer Placeholder 1"/>
          <p:cNvSpPr>
            <a:spLocks noGrp="1"/>
          </p:cNvSpPr>
          <p:nvPr>
            <p:ph type="ftr" sz="quarter" idx="11"/>
          </p:nvPr>
        </p:nvSpPr>
        <p:spPr/>
        <p:txBody>
          <a:bodyPr/>
          <a:lstStyle/>
          <a:p>
            <a:r>
              <a:rPr lang="en-US" smtClean="0"/>
              <a:t>Shariq                                                                                                AIKC/FYB/2014</a:t>
            </a:r>
            <a:endParaRPr lang="en-US"/>
          </a:p>
        </p:txBody>
      </p:sp>
    </p:spTree>
    <p:extLst>
      <p:ext uri="{BB962C8B-B14F-4D97-AF65-F5344CB8AC3E}">
        <p14:creationId xmlns:p14="http://schemas.microsoft.com/office/powerpoint/2010/main" val="3387114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Vitamin B1 </a:t>
            </a:r>
            <a:r>
              <a:rPr lang="en-US" dirty="0" smtClean="0"/>
              <a:t>: What’s the role</a:t>
            </a:r>
            <a:endParaRPr lang="en-US" dirty="0"/>
          </a:p>
        </p:txBody>
      </p:sp>
      <p:sp>
        <p:nvSpPr>
          <p:cNvPr id="2" name="Footer Placeholder 1"/>
          <p:cNvSpPr>
            <a:spLocks noGrp="1"/>
          </p:cNvSpPr>
          <p:nvPr>
            <p:ph type="ftr" sz="quarter" idx="11"/>
          </p:nvPr>
        </p:nvSpPr>
        <p:spPr/>
        <p:txBody>
          <a:bodyPr/>
          <a:lstStyle/>
          <a:p>
            <a:r>
              <a:rPr lang="en-US" smtClean="0"/>
              <a:t>Shariq                                                                                                AIKC/FYB/2014</a:t>
            </a:r>
            <a:endParaRPr lang="en-US"/>
          </a:p>
        </p:txBody>
      </p:sp>
      <p:pic>
        <p:nvPicPr>
          <p:cNvPr id="2050" name="Picture 2" descr="http://www.uic.edu/classes/phar/phar332/Clinical_Cases/vitamin%20cases/thiamin/tpp-acid.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837" y="2455635"/>
            <a:ext cx="3659680" cy="252818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www.uic.edu/classes/phar/phar332/Clinical_Cases/vitamin%20cases/thiamin/tpp-pyru.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0625" y="2285945"/>
            <a:ext cx="6353175" cy="240030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07820" y="5155322"/>
            <a:ext cx="4621377" cy="1477328"/>
          </a:xfrm>
          <a:prstGeom prst="rect">
            <a:avLst/>
          </a:prstGeom>
          <a:noFill/>
        </p:spPr>
        <p:txBody>
          <a:bodyPr wrap="square" rtlCol="0">
            <a:spAutoFit/>
          </a:bodyPr>
          <a:lstStyle/>
          <a:p>
            <a:r>
              <a:rPr lang="en-US" b="1" u="sng" dirty="0" smtClean="0"/>
              <a:t>Step 1</a:t>
            </a:r>
            <a:r>
              <a:rPr lang="en-US" dirty="0" smtClean="0"/>
              <a:t>: TPP, </a:t>
            </a:r>
            <a:r>
              <a:rPr lang="en-US" dirty="0"/>
              <a:t>has a dissociable proton on the </a:t>
            </a:r>
            <a:r>
              <a:rPr lang="en-US" dirty="0" err="1"/>
              <a:t>thiazole</a:t>
            </a:r>
            <a:r>
              <a:rPr lang="en-US" dirty="0"/>
              <a:t> ring; when this proton is extracted it leaves behind an especially reactive and negatively charged carbon atom (a </a:t>
            </a:r>
            <a:r>
              <a:rPr lang="en-US" dirty="0" err="1"/>
              <a:t>carbanion</a:t>
            </a:r>
            <a:r>
              <a:rPr lang="en-US" dirty="0"/>
              <a:t>) in that ring.</a:t>
            </a:r>
            <a:endParaRPr lang="en-US" dirty="0"/>
          </a:p>
        </p:txBody>
      </p:sp>
      <p:sp>
        <p:nvSpPr>
          <p:cNvPr id="9" name="TextBox 8"/>
          <p:cNvSpPr txBox="1"/>
          <p:nvPr/>
        </p:nvSpPr>
        <p:spPr>
          <a:xfrm>
            <a:off x="6204278" y="4740160"/>
            <a:ext cx="5987722" cy="1754326"/>
          </a:xfrm>
          <a:prstGeom prst="rect">
            <a:avLst/>
          </a:prstGeom>
          <a:noFill/>
        </p:spPr>
        <p:txBody>
          <a:bodyPr wrap="square" rtlCol="0">
            <a:spAutoFit/>
          </a:bodyPr>
          <a:lstStyle/>
          <a:p>
            <a:r>
              <a:rPr lang="en-US" b="1" u="sng" dirty="0" smtClean="0"/>
              <a:t>Step 2</a:t>
            </a:r>
            <a:r>
              <a:rPr lang="en-US" dirty="0" smtClean="0"/>
              <a:t>:  </a:t>
            </a:r>
            <a:r>
              <a:rPr lang="en-US" dirty="0"/>
              <a:t>This </a:t>
            </a:r>
            <a:r>
              <a:rPr lang="en-US" dirty="0" err="1"/>
              <a:t>carbanion</a:t>
            </a:r>
            <a:r>
              <a:rPr lang="en-US" dirty="0"/>
              <a:t> can then attack the carbonyl group of pyruvate.  The positively charged nitrogen atom in the </a:t>
            </a:r>
            <a:r>
              <a:rPr lang="en-US" dirty="0" err="1"/>
              <a:t>thiazole</a:t>
            </a:r>
            <a:r>
              <a:rPr lang="en-US" dirty="0"/>
              <a:t> ring of TPP acts as an electron sink to promote the formation of the </a:t>
            </a:r>
            <a:r>
              <a:rPr lang="en-US" dirty="0" err="1"/>
              <a:t>carbanion</a:t>
            </a:r>
            <a:r>
              <a:rPr lang="en-US" dirty="0"/>
              <a:t> in the </a:t>
            </a:r>
            <a:r>
              <a:rPr lang="en-US" dirty="0" err="1"/>
              <a:t>thiazole</a:t>
            </a:r>
            <a:r>
              <a:rPr lang="en-US" dirty="0"/>
              <a:t> ring, and then to help the decarboxylation reaction and formation of the </a:t>
            </a:r>
            <a:r>
              <a:rPr lang="en-US" dirty="0" err="1"/>
              <a:t>hydroxyethyl</a:t>
            </a:r>
            <a:r>
              <a:rPr lang="en-US" dirty="0"/>
              <a:t>-TPP compound.</a:t>
            </a:r>
            <a:endParaRPr lang="en-US" dirty="0"/>
          </a:p>
        </p:txBody>
      </p:sp>
    </p:spTree>
    <p:extLst>
      <p:ext uri="{BB962C8B-B14F-4D97-AF65-F5344CB8AC3E}">
        <p14:creationId xmlns:p14="http://schemas.microsoft.com/office/powerpoint/2010/main" val="1242657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nodeType="withEffect">
                                  <p:stCondLst>
                                    <p:cond delay="0"/>
                                  </p:stCondLst>
                                  <p:childTnLst>
                                    <p:set>
                                      <p:cBhvr>
                                        <p:cTn id="17" dur="1" fill="hold">
                                          <p:stCondLst>
                                            <p:cond delay="0"/>
                                          </p:stCondLst>
                                        </p:cTn>
                                        <p:tgtEl>
                                          <p:spTgt spid="2052"/>
                                        </p:tgtEl>
                                        <p:attrNameLst>
                                          <p:attrName>style.visibility</p:attrName>
                                        </p:attrNameLst>
                                      </p:cBhvr>
                                      <p:to>
                                        <p:strVal val="visible"/>
                                      </p:to>
                                    </p:set>
                                    <p:animEffect transition="in" filter="fade">
                                      <p:cBhvr>
                                        <p:cTn id="18"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Vitamin B1 </a:t>
            </a:r>
            <a:r>
              <a:rPr lang="en-US" dirty="0" smtClean="0"/>
              <a:t>: Deficiency</a:t>
            </a:r>
            <a:endParaRPr lang="en-US" dirty="0"/>
          </a:p>
        </p:txBody>
      </p:sp>
      <p:sp>
        <p:nvSpPr>
          <p:cNvPr id="2" name="Footer Placeholder 1"/>
          <p:cNvSpPr>
            <a:spLocks noGrp="1"/>
          </p:cNvSpPr>
          <p:nvPr>
            <p:ph type="ftr" sz="quarter" idx="11"/>
          </p:nvPr>
        </p:nvSpPr>
        <p:spPr/>
        <p:txBody>
          <a:bodyPr/>
          <a:lstStyle/>
          <a:p>
            <a:r>
              <a:rPr lang="en-US" smtClean="0"/>
              <a:t>Shariq                                                                                                AIKC/FYB/2014</a:t>
            </a:r>
            <a:endParaRPr lang="en-US"/>
          </a:p>
        </p:txBody>
      </p:sp>
      <p:sp>
        <p:nvSpPr>
          <p:cNvPr id="8" name="Content Placeholder 2"/>
          <p:cNvSpPr>
            <a:spLocks noGrp="1"/>
          </p:cNvSpPr>
          <p:nvPr>
            <p:ph idx="1"/>
          </p:nvPr>
        </p:nvSpPr>
        <p:spPr>
          <a:xfrm>
            <a:off x="457200" y="1825624"/>
            <a:ext cx="11136086" cy="3660775"/>
          </a:xfrm>
        </p:spPr>
        <p:txBody>
          <a:bodyPr>
            <a:normAutofit/>
          </a:bodyPr>
          <a:lstStyle/>
          <a:p>
            <a:pPr lvl="1"/>
            <a:r>
              <a:rPr lang="en-US" dirty="0" smtClean="0"/>
              <a:t>Thiamine deficiency can lead to 3 distinct syndromes</a:t>
            </a:r>
          </a:p>
          <a:p>
            <a:pPr marL="914400" lvl="1" indent="-457200">
              <a:buFont typeface="+mj-lt"/>
              <a:buAutoNum type="arabicPeriod"/>
            </a:pPr>
            <a:r>
              <a:rPr lang="en-US" dirty="0" smtClean="0"/>
              <a:t>Beriberi</a:t>
            </a:r>
          </a:p>
          <a:p>
            <a:pPr marL="914400" lvl="1" indent="-457200">
              <a:buFont typeface="+mj-lt"/>
              <a:buAutoNum type="arabicPeriod"/>
            </a:pPr>
            <a:endParaRPr lang="en-US" dirty="0"/>
          </a:p>
          <a:p>
            <a:pPr marL="914400" lvl="1" indent="-457200">
              <a:buFont typeface="+mj-lt"/>
              <a:buAutoNum type="arabicPeriod"/>
            </a:pPr>
            <a:r>
              <a:rPr lang="en-US" dirty="0" smtClean="0"/>
              <a:t>Acute pernicious beriberi</a:t>
            </a:r>
          </a:p>
          <a:p>
            <a:pPr marL="914400" lvl="1" indent="-457200">
              <a:buFont typeface="+mj-lt"/>
              <a:buAutoNum type="arabicPeriod"/>
            </a:pPr>
            <a:endParaRPr lang="en-US" dirty="0"/>
          </a:p>
          <a:p>
            <a:pPr marL="914400" lvl="1" indent="-457200">
              <a:buFont typeface="+mj-lt"/>
              <a:buAutoNum type="arabicPeriod"/>
            </a:pPr>
            <a:r>
              <a:rPr lang="en-US" dirty="0" smtClean="0"/>
              <a:t>Wernicke encephalopathy</a:t>
            </a:r>
            <a:endParaRPr lang="en-US" dirty="0" smtClean="0"/>
          </a:p>
          <a:p>
            <a:pPr marL="914400" lvl="1" indent="-457200">
              <a:buFont typeface="+mj-lt"/>
              <a:buAutoNum type="arabicPeriod"/>
            </a:pPr>
            <a:endParaRPr lang="en-US" dirty="0" smtClean="0"/>
          </a:p>
          <a:p>
            <a:pPr marL="514350" indent="-514350">
              <a:buFont typeface="+mj-lt"/>
              <a:buAutoNum type="arabicPeriod"/>
            </a:pPr>
            <a:endParaRPr lang="en-US" dirty="0" smtClean="0"/>
          </a:p>
        </p:txBody>
      </p:sp>
    </p:spTree>
    <p:extLst>
      <p:ext uri="{BB962C8B-B14F-4D97-AF65-F5344CB8AC3E}">
        <p14:creationId xmlns:p14="http://schemas.microsoft.com/office/powerpoint/2010/main" val="5359634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Vitamin B1 </a:t>
            </a:r>
            <a:r>
              <a:rPr lang="en-US" dirty="0" smtClean="0"/>
              <a:t>: How much do we need ?</a:t>
            </a:r>
            <a:endParaRPr lang="en-US" dirty="0"/>
          </a:p>
        </p:txBody>
      </p:sp>
      <p:sp>
        <p:nvSpPr>
          <p:cNvPr id="2" name="Footer Placeholder 1"/>
          <p:cNvSpPr>
            <a:spLocks noGrp="1"/>
          </p:cNvSpPr>
          <p:nvPr>
            <p:ph type="ftr" sz="quarter" idx="11"/>
          </p:nvPr>
        </p:nvSpPr>
        <p:spPr/>
        <p:txBody>
          <a:bodyPr/>
          <a:lstStyle/>
          <a:p>
            <a:r>
              <a:rPr lang="en-US" smtClean="0"/>
              <a:t>Shariq                                                                                                AIKC/FYB/2014</a:t>
            </a:r>
            <a:endParaRPr lang="en-US"/>
          </a:p>
        </p:txBody>
      </p:sp>
      <p:sp>
        <p:nvSpPr>
          <p:cNvPr id="6" name="Rectangle 5"/>
          <p:cNvSpPr/>
          <p:nvPr/>
        </p:nvSpPr>
        <p:spPr>
          <a:xfrm>
            <a:off x="838200" y="2207761"/>
            <a:ext cx="10461169" cy="3108543"/>
          </a:xfrm>
          <a:prstGeom prst="rect">
            <a:avLst/>
          </a:prstGeom>
        </p:spPr>
        <p:txBody>
          <a:bodyPr wrap="square">
            <a:spAutoFit/>
          </a:bodyPr>
          <a:lstStyle/>
          <a:p>
            <a:pPr marL="514350" indent="-514350">
              <a:buFont typeface="+mj-lt"/>
              <a:buAutoNum type="arabicPeriod"/>
            </a:pPr>
            <a:r>
              <a:rPr lang="en-US" sz="2800" dirty="0" smtClean="0"/>
              <a:t>Infants : </a:t>
            </a:r>
          </a:p>
          <a:p>
            <a:pPr lvl="1"/>
            <a:r>
              <a:rPr lang="en-US" sz="2800" dirty="0" smtClean="0"/>
              <a:t>	</a:t>
            </a:r>
            <a:r>
              <a:rPr lang="en-US" sz="2800" dirty="0" smtClean="0"/>
              <a:t>0.2 – 0.3 mg/day</a:t>
            </a:r>
            <a:endParaRPr lang="en-US" sz="2800" dirty="0" smtClean="0"/>
          </a:p>
          <a:p>
            <a:pPr marL="514350" indent="-514350">
              <a:buFont typeface="+mj-lt"/>
              <a:buAutoNum type="arabicPeriod"/>
            </a:pPr>
            <a:r>
              <a:rPr lang="en-US" sz="2800" dirty="0" smtClean="0"/>
              <a:t>Children:</a:t>
            </a:r>
          </a:p>
          <a:p>
            <a:pPr lvl="1"/>
            <a:r>
              <a:rPr lang="en-US" sz="2800" dirty="0" smtClean="0"/>
              <a:t>	</a:t>
            </a:r>
            <a:r>
              <a:rPr lang="en-US" sz="2800" dirty="0" smtClean="0"/>
              <a:t>0.5 – 0.9 mg/day</a:t>
            </a:r>
            <a:endParaRPr lang="en-US" sz="2800" dirty="0" smtClean="0"/>
          </a:p>
          <a:p>
            <a:pPr marL="514350" indent="-514350">
              <a:buFont typeface="+mj-lt"/>
              <a:buAutoNum type="arabicPeriod"/>
            </a:pPr>
            <a:r>
              <a:rPr lang="en-US" sz="2800" dirty="0" smtClean="0"/>
              <a:t>Adults:</a:t>
            </a:r>
          </a:p>
          <a:p>
            <a:pPr lvl="1"/>
            <a:r>
              <a:rPr lang="en-US" sz="2800" dirty="0" smtClean="0"/>
              <a:t>	</a:t>
            </a:r>
            <a:r>
              <a:rPr lang="en-US" sz="2800" dirty="0" smtClean="0"/>
              <a:t>1.2</a:t>
            </a:r>
            <a:r>
              <a:rPr lang="en-US" sz="2800" dirty="0" smtClean="0"/>
              <a:t> </a:t>
            </a:r>
            <a:r>
              <a:rPr lang="en-US" sz="2800" dirty="0"/>
              <a:t>m</a:t>
            </a:r>
            <a:r>
              <a:rPr lang="en-US" sz="2800" dirty="0" smtClean="0"/>
              <a:t>g/day</a:t>
            </a:r>
            <a:endParaRPr lang="en-US" sz="2800" dirty="0" smtClean="0"/>
          </a:p>
          <a:p>
            <a:pPr marL="28575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17777982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Vitamin B1 </a:t>
            </a:r>
            <a:r>
              <a:rPr lang="en-US" dirty="0" smtClean="0"/>
              <a:t>: Food Source</a:t>
            </a:r>
            <a:endParaRPr lang="en-US" dirty="0"/>
          </a:p>
        </p:txBody>
      </p:sp>
      <p:sp>
        <p:nvSpPr>
          <p:cNvPr id="2" name="Footer Placeholder 1"/>
          <p:cNvSpPr>
            <a:spLocks noGrp="1"/>
          </p:cNvSpPr>
          <p:nvPr>
            <p:ph type="ftr" sz="quarter" idx="11"/>
          </p:nvPr>
        </p:nvSpPr>
        <p:spPr/>
        <p:txBody>
          <a:bodyPr/>
          <a:lstStyle/>
          <a:p>
            <a:r>
              <a:rPr lang="en-US" smtClean="0"/>
              <a:t>Shariq                                                                                                AIKC/FYB/2014</a:t>
            </a:r>
            <a:endParaRPr lang="en-US"/>
          </a:p>
        </p:txBody>
      </p:sp>
      <p:pic>
        <p:nvPicPr>
          <p:cNvPr id="3074" name="Picture 2" descr="https://encrypted-tbn1.gstatic.com/images?q=tbn:ANd9GcQiji50KmjuwY3sA1xn7vRSvaAeaftOduVN-gRmdQF1sAhSp2CwH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5258" y="2238704"/>
            <a:ext cx="4508388" cy="3610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9265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726506"/>
          </a:xfrm>
        </p:spPr>
        <p:txBody>
          <a:bodyPr/>
          <a:lstStyle/>
          <a:p>
            <a:r>
              <a:rPr lang="en-US" dirty="0" smtClean="0"/>
              <a:t>Vitamin D undergoes biotransformation in which two organs</a:t>
            </a:r>
          </a:p>
        </p:txBody>
      </p:sp>
      <p:sp>
        <p:nvSpPr>
          <p:cNvPr id="4" name="Title 3"/>
          <p:cNvSpPr>
            <a:spLocks noGrp="1"/>
          </p:cNvSpPr>
          <p:nvPr>
            <p:ph type="title"/>
          </p:nvPr>
        </p:nvSpPr>
        <p:spPr>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Pop Quiz !!</a:t>
            </a:r>
            <a:endParaRPr lang="en-US" dirty="0"/>
          </a:p>
        </p:txBody>
      </p:sp>
      <p:sp>
        <p:nvSpPr>
          <p:cNvPr id="2" name="Footer Placeholder 1"/>
          <p:cNvSpPr>
            <a:spLocks noGrp="1"/>
          </p:cNvSpPr>
          <p:nvPr>
            <p:ph type="ftr" sz="quarter" idx="11"/>
          </p:nvPr>
        </p:nvSpPr>
        <p:spPr/>
        <p:txBody>
          <a:bodyPr/>
          <a:lstStyle/>
          <a:p>
            <a:r>
              <a:rPr lang="en-US" dirty="0" smtClean="0"/>
              <a:t>Shariq                                                                                                AIKC/TYB/2014</a:t>
            </a:r>
            <a:endParaRPr lang="en-US" dirty="0"/>
          </a:p>
        </p:txBody>
      </p:sp>
      <p:sp>
        <p:nvSpPr>
          <p:cNvPr id="5" name="Rounded Rectangle 4"/>
          <p:cNvSpPr/>
          <p:nvPr/>
        </p:nvSpPr>
        <p:spPr>
          <a:xfrm>
            <a:off x="2129051" y="2811439"/>
            <a:ext cx="2743200" cy="10508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Liver &amp; lung</a:t>
            </a:r>
            <a:endParaRPr lang="en-US" sz="3600" dirty="0"/>
          </a:p>
        </p:txBody>
      </p:sp>
      <p:sp>
        <p:nvSpPr>
          <p:cNvPr id="6" name="Rounded Rectangle 5"/>
          <p:cNvSpPr/>
          <p:nvPr/>
        </p:nvSpPr>
        <p:spPr>
          <a:xfrm>
            <a:off x="5895834" y="4509353"/>
            <a:ext cx="2743200" cy="10508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 Don’t </a:t>
            </a:r>
            <a:r>
              <a:rPr lang="en-US" sz="2400" dirty="0" smtClean="0"/>
              <a:t>know, Maybe in my head !</a:t>
            </a:r>
            <a:endParaRPr lang="en-US" sz="2400" dirty="0"/>
          </a:p>
        </p:txBody>
      </p:sp>
      <p:sp>
        <p:nvSpPr>
          <p:cNvPr id="7" name="Rounded Rectangle 6"/>
          <p:cNvSpPr/>
          <p:nvPr/>
        </p:nvSpPr>
        <p:spPr>
          <a:xfrm>
            <a:off x="5886735" y="2822812"/>
            <a:ext cx="2743200" cy="10508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Liver &amp; kidney</a:t>
            </a:r>
            <a:endParaRPr lang="en-US" sz="3600" dirty="0"/>
          </a:p>
        </p:txBody>
      </p:sp>
      <p:sp>
        <p:nvSpPr>
          <p:cNvPr id="8" name="Rounded Rectangle 7"/>
          <p:cNvSpPr/>
          <p:nvPr/>
        </p:nvSpPr>
        <p:spPr>
          <a:xfrm>
            <a:off x="2224586" y="4444030"/>
            <a:ext cx="2743200" cy="10508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Brain &amp; Spleen</a:t>
            </a:r>
            <a:endParaRPr lang="en-US" sz="3600" dirty="0"/>
          </a:p>
        </p:txBody>
      </p:sp>
      <p:sp>
        <p:nvSpPr>
          <p:cNvPr id="9" name="Rounded Rectangle 8"/>
          <p:cNvSpPr/>
          <p:nvPr/>
        </p:nvSpPr>
        <p:spPr>
          <a:xfrm>
            <a:off x="5729786" y="2627883"/>
            <a:ext cx="3057098" cy="1514902"/>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141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1000" fill="hold"/>
                                        <p:tgtEl>
                                          <p:spTgt spid="9"/>
                                        </p:tgtEl>
                                        <p:attrNameLst>
                                          <p:attrName>ppt_w</p:attrName>
                                        </p:attrNameLst>
                                      </p:cBhvr>
                                      <p:tavLst>
                                        <p:tav tm="0">
                                          <p:val>
                                            <p:fltVal val="0"/>
                                          </p:val>
                                        </p:tav>
                                        <p:tav tm="100000">
                                          <p:val>
                                            <p:strVal val="#ppt_w"/>
                                          </p:val>
                                        </p:tav>
                                      </p:tavLst>
                                    </p:anim>
                                    <p:anim calcmode="lin" valueType="num">
                                      <p:cBhvr>
                                        <p:cTn id="28" dur="1000" fill="hold"/>
                                        <p:tgtEl>
                                          <p:spTgt spid="9"/>
                                        </p:tgtEl>
                                        <p:attrNameLst>
                                          <p:attrName>ppt_h</p:attrName>
                                        </p:attrNameLst>
                                      </p:cBhvr>
                                      <p:tavLst>
                                        <p:tav tm="0">
                                          <p:val>
                                            <p:fltVal val="0"/>
                                          </p:val>
                                        </p:tav>
                                        <p:tav tm="100000">
                                          <p:val>
                                            <p:strVal val="#ppt_h"/>
                                          </p:val>
                                        </p:tav>
                                      </p:tavLst>
                                    </p:anim>
                                    <p:anim calcmode="lin" valueType="num">
                                      <p:cBhvr>
                                        <p:cTn id="29" dur="1000" fill="hold"/>
                                        <p:tgtEl>
                                          <p:spTgt spid="9"/>
                                        </p:tgtEl>
                                        <p:attrNameLst>
                                          <p:attrName>style.rotation</p:attrName>
                                        </p:attrNameLst>
                                      </p:cBhvr>
                                      <p:tavLst>
                                        <p:tav tm="0">
                                          <p:val>
                                            <p:fltVal val="90"/>
                                          </p:val>
                                        </p:tav>
                                        <p:tav tm="100000">
                                          <p:val>
                                            <p:fltVal val="0"/>
                                          </p:val>
                                        </p:tav>
                                      </p:tavLst>
                                    </p:anim>
                                    <p:animEffect transition="in" filter="fade">
                                      <p:cBhvr>
                                        <p:cTn id="3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726506"/>
          </a:xfrm>
        </p:spPr>
        <p:txBody>
          <a:bodyPr/>
          <a:lstStyle/>
          <a:p>
            <a:r>
              <a:rPr lang="en-US" dirty="0" smtClean="0"/>
              <a:t>Vitamin D has a major role in homeostasis of </a:t>
            </a:r>
          </a:p>
        </p:txBody>
      </p:sp>
      <p:sp>
        <p:nvSpPr>
          <p:cNvPr id="4" name="Title 3"/>
          <p:cNvSpPr>
            <a:spLocks noGrp="1"/>
          </p:cNvSpPr>
          <p:nvPr>
            <p:ph type="title"/>
          </p:nvPr>
        </p:nvSpPr>
        <p:spPr>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Pop Quiz !!</a:t>
            </a:r>
            <a:endParaRPr lang="en-US" dirty="0"/>
          </a:p>
        </p:txBody>
      </p:sp>
      <p:sp>
        <p:nvSpPr>
          <p:cNvPr id="2" name="Footer Placeholder 1"/>
          <p:cNvSpPr>
            <a:spLocks noGrp="1"/>
          </p:cNvSpPr>
          <p:nvPr>
            <p:ph type="ftr" sz="quarter" idx="11"/>
          </p:nvPr>
        </p:nvSpPr>
        <p:spPr/>
        <p:txBody>
          <a:bodyPr/>
          <a:lstStyle/>
          <a:p>
            <a:r>
              <a:rPr lang="en-US" dirty="0" smtClean="0"/>
              <a:t>Shariq                                                                                                AIKC/TYB/2014</a:t>
            </a:r>
            <a:endParaRPr lang="en-US" dirty="0"/>
          </a:p>
        </p:txBody>
      </p:sp>
      <p:sp>
        <p:nvSpPr>
          <p:cNvPr id="5" name="Rounded Rectangle 4"/>
          <p:cNvSpPr/>
          <p:nvPr/>
        </p:nvSpPr>
        <p:spPr>
          <a:xfrm>
            <a:off x="2129051" y="2811439"/>
            <a:ext cx="2743200" cy="10508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K</a:t>
            </a:r>
          </a:p>
        </p:txBody>
      </p:sp>
      <p:sp>
        <p:nvSpPr>
          <p:cNvPr id="6" name="Rounded Rectangle 5"/>
          <p:cNvSpPr/>
          <p:nvPr/>
        </p:nvSpPr>
        <p:spPr>
          <a:xfrm>
            <a:off x="5895834" y="4509353"/>
            <a:ext cx="2743200" cy="10508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 Need </a:t>
            </a:r>
            <a:r>
              <a:rPr lang="en-US" sz="2400" dirty="0" smtClean="0"/>
              <a:t>a lifeline</a:t>
            </a:r>
            <a:endParaRPr lang="en-US" sz="2400" dirty="0"/>
          </a:p>
        </p:txBody>
      </p:sp>
      <p:sp>
        <p:nvSpPr>
          <p:cNvPr id="7" name="Rounded Rectangle 6"/>
          <p:cNvSpPr/>
          <p:nvPr/>
        </p:nvSpPr>
        <p:spPr>
          <a:xfrm>
            <a:off x="5886735" y="2822812"/>
            <a:ext cx="2743200" cy="10508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Na</a:t>
            </a:r>
            <a:endParaRPr lang="en-US" sz="3600" dirty="0"/>
          </a:p>
        </p:txBody>
      </p:sp>
      <p:sp>
        <p:nvSpPr>
          <p:cNvPr id="8" name="Rounded Rectangle 7"/>
          <p:cNvSpPr/>
          <p:nvPr/>
        </p:nvSpPr>
        <p:spPr>
          <a:xfrm>
            <a:off x="2224586" y="4444030"/>
            <a:ext cx="2743200" cy="10508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t>Ca</a:t>
            </a:r>
            <a:endParaRPr lang="en-US" sz="3600" dirty="0"/>
          </a:p>
        </p:txBody>
      </p:sp>
      <p:sp>
        <p:nvSpPr>
          <p:cNvPr id="9" name="Rounded Rectangle 8"/>
          <p:cNvSpPr/>
          <p:nvPr/>
        </p:nvSpPr>
        <p:spPr>
          <a:xfrm>
            <a:off x="2129051" y="4258101"/>
            <a:ext cx="3057098" cy="1514902"/>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148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1000" fill="hold"/>
                                        <p:tgtEl>
                                          <p:spTgt spid="9"/>
                                        </p:tgtEl>
                                        <p:attrNameLst>
                                          <p:attrName>ppt_w</p:attrName>
                                        </p:attrNameLst>
                                      </p:cBhvr>
                                      <p:tavLst>
                                        <p:tav tm="0">
                                          <p:val>
                                            <p:fltVal val="0"/>
                                          </p:val>
                                        </p:tav>
                                        <p:tav tm="100000">
                                          <p:val>
                                            <p:strVal val="#ppt_w"/>
                                          </p:val>
                                        </p:tav>
                                      </p:tavLst>
                                    </p:anim>
                                    <p:anim calcmode="lin" valueType="num">
                                      <p:cBhvr>
                                        <p:cTn id="28" dur="1000" fill="hold"/>
                                        <p:tgtEl>
                                          <p:spTgt spid="9"/>
                                        </p:tgtEl>
                                        <p:attrNameLst>
                                          <p:attrName>ppt_h</p:attrName>
                                        </p:attrNameLst>
                                      </p:cBhvr>
                                      <p:tavLst>
                                        <p:tav tm="0">
                                          <p:val>
                                            <p:fltVal val="0"/>
                                          </p:val>
                                        </p:tav>
                                        <p:tav tm="100000">
                                          <p:val>
                                            <p:strVal val="#ppt_h"/>
                                          </p:val>
                                        </p:tav>
                                      </p:tavLst>
                                    </p:anim>
                                    <p:anim calcmode="lin" valueType="num">
                                      <p:cBhvr>
                                        <p:cTn id="29" dur="1000" fill="hold"/>
                                        <p:tgtEl>
                                          <p:spTgt spid="9"/>
                                        </p:tgtEl>
                                        <p:attrNameLst>
                                          <p:attrName>style.rotation</p:attrName>
                                        </p:attrNameLst>
                                      </p:cBhvr>
                                      <p:tavLst>
                                        <p:tav tm="0">
                                          <p:val>
                                            <p:fltVal val="90"/>
                                          </p:val>
                                        </p:tav>
                                        <p:tav tm="100000">
                                          <p:val>
                                            <p:fltVal val="0"/>
                                          </p:val>
                                        </p:tav>
                                      </p:tavLst>
                                    </p:anim>
                                    <p:animEffect transition="in" filter="fade">
                                      <p:cBhvr>
                                        <p:cTn id="3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726506"/>
          </a:xfrm>
        </p:spPr>
        <p:txBody>
          <a:bodyPr/>
          <a:lstStyle/>
          <a:p>
            <a:r>
              <a:rPr lang="en-US" dirty="0" smtClean="0"/>
              <a:t>Vitamin D deficiency leads to </a:t>
            </a:r>
          </a:p>
        </p:txBody>
      </p:sp>
      <p:sp>
        <p:nvSpPr>
          <p:cNvPr id="4" name="Title 3"/>
          <p:cNvSpPr>
            <a:spLocks noGrp="1"/>
          </p:cNvSpPr>
          <p:nvPr>
            <p:ph type="title"/>
          </p:nvPr>
        </p:nvSpPr>
        <p:spPr>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Pop Quiz !!</a:t>
            </a:r>
            <a:endParaRPr lang="en-US" dirty="0"/>
          </a:p>
        </p:txBody>
      </p:sp>
      <p:sp>
        <p:nvSpPr>
          <p:cNvPr id="2" name="Footer Placeholder 1"/>
          <p:cNvSpPr>
            <a:spLocks noGrp="1"/>
          </p:cNvSpPr>
          <p:nvPr>
            <p:ph type="ftr" sz="quarter" idx="11"/>
          </p:nvPr>
        </p:nvSpPr>
        <p:spPr/>
        <p:txBody>
          <a:bodyPr/>
          <a:lstStyle/>
          <a:p>
            <a:r>
              <a:rPr lang="en-US" dirty="0" smtClean="0"/>
              <a:t>Shariq                                                                                                AIKC/TYB/2014</a:t>
            </a:r>
            <a:endParaRPr lang="en-US" dirty="0"/>
          </a:p>
        </p:txBody>
      </p:sp>
      <p:sp>
        <p:nvSpPr>
          <p:cNvPr id="5" name="Rounded Rectangle 4"/>
          <p:cNvSpPr/>
          <p:nvPr/>
        </p:nvSpPr>
        <p:spPr>
          <a:xfrm>
            <a:off x="2129051" y="2811439"/>
            <a:ext cx="2743200" cy="10508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Rickets</a:t>
            </a:r>
            <a:endParaRPr lang="en-US" sz="3600" dirty="0"/>
          </a:p>
        </p:txBody>
      </p:sp>
      <p:sp>
        <p:nvSpPr>
          <p:cNvPr id="6" name="Rounded Rectangle 5"/>
          <p:cNvSpPr/>
          <p:nvPr/>
        </p:nvSpPr>
        <p:spPr>
          <a:xfrm>
            <a:off x="5895834" y="4509353"/>
            <a:ext cx="2743200" cy="10508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 don’t remember</a:t>
            </a:r>
            <a:endParaRPr lang="en-US" sz="2400" dirty="0"/>
          </a:p>
        </p:txBody>
      </p:sp>
      <p:sp>
        <p:nvSpPr>
          <p:cNvPr id="7" name="Rounded Rectangle 6"/>
          <p:cNvSpPr/>
          <p:nvPr/>
        </p:nvSpPr>
        <p:spPr>
          <a:xfrm>
            <a:off x="5886735" y="2822812"/>
            <a:ext cx="2743200" cy="10508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cricket</a:t>
            </a:r>
            <a:endParaRPr lang="en-US" sz="3600" dirty="0"/>
          </a:p>
        </p:txBody>
      </p:sp>
      <p:sp>
        <p:nvSpPr>
          <p:cNvPr id="8" name="Rounded Rectangle 7"/>
          <p:cNvSpPr/>
          <p:nvPr/>
        </p:nvSpPr>
        <p:spPr>
          <a:xfrm>
            <a:off x="2224586" y="4444030"/>
            <a:ext cx="2743200" cy="10508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IPL</a:t>
            </a:r>
            <a:endParaRPr lang="en-US" sz="3600" dirty="0"/>
          </a:p>
        </p:txBody>
      </p:sp>
      <p:sp>
        <p:nvSpPr>
          <p:cNvPr id="9" name="Rounded Rectangle 8"/>
          <p:cNvSpPr/>
          <p:nvPr/>
        </p:nvSpPr>
        <p:spPr>
          <a:xfrm>
            <a:off x="1972102" y="2638271"/>
            <a:ext cx="3057098" cy="1514902"/>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5280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1000" fill="hold"/>
                                        <p:tgtEl>
                                          <p:spTgt spid="9"/>
                                        </p:tgtEl>
                                        <p:attrNameLst>
                                          <p:attrName>ppt_w</p:attrName>
                                        </p:attrNameLst>
                                      </p:cBhvr>
                                      <p:tavLst>
                                        <p:tav tm="0">
                                          <p:val>
                                            <p:fltVal val="0"/>
                                          </p:val>
                                        </p:tav>
                                        <p:tav tm="100000">
                                          <p:val>
                                            <p:strVal val="#ppt_w"/>
                                          </p:val>
                                        </p:tav>
                                      </p:tavLst>
                                    </p:anim>
                                    <p:anim calcmode="lin" valueType="num">
                                      <p:cBhvr>
                                        <p:cTn id="28" dur="1000" fill="hold"/>
                                        <p:tgtEl>
                                          <p:spTgt spid="9"/>
                                        </p:tgtEl>
                                        <p:attrNameLst>
                                          <p:attrName>ppt_h</p:attrName>
                                        </p:attrNameLst>
                                      </p:cBhvr>
                                      <p:tavLst>
                                        <p:tav tm="0">
                                          <p:val>
                                            <p:fltVal val="0"/>
                                          </p:val>
                                        </p:tav>
                                        <p:tav tm="100000">
                                          <p:val>
                                            <p:strVal val="#ppt_h"/>
                                          </p:val>
                                        </p:tav>
                                      </p:tavLst>
                                    </p:anim>
                                    <p:anim calcmode="lin" valueType="num">
                                      <p:cBhvr>
                                        <p:cTn id="29" dur="1000" fill="hold"/>
                                        <p:tgtEl>
                                          <p:spTgt spid="9"/>
                                        </p:tgtEl>
                                        <p:attrNameLst>
                                          <p:attrName>style.rotation</p:attrName>
                                        </p:attrNameLst>
                                      </p:cBhvr>
                                      <p:tavLst>
                                        <p:tav tm="0">
                                          <p:val>
                                            <p:fltVal val="90"/>
                                          </p:val>
                                        </p:tav>
                                        <p:tav tm="100000">
                                          <p:val>
                                            <p:fltVal val="0"/>
                                          </p:val>
                                        </p:tav>
                                      </p:tavLst>
                                    </p:anim>
                                    <p:animEffect transition="in" filter="fade">
                                      <p:cBhvr>
                                        <p:cTn id="3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726506"/>
          </a:xfrm>
        </p:spPr>
        <p:txBody>
          <a:bodyPr/>
          <a:lstStyle/>
          <a:p>
            <a:r>
              <a:rPr lang="en-US" dirty="0" smtClean="0"/>
              <a:t>Vitamin E is a major </a:t>
            </a:r>
          </a:p>
        </p:txBody>
      </p:sp>
      <p:sp>
        <p:nvSpPr>
          <p:cNvPr id="4" name="Title 3"/>
          <p:cNvSpPr>
            <a:spLocks noGrp="1"/>
          </p:cNvSpPr>
          <p:nvPr>
            <p:ph type="title"/>
          </p:nvPr>
        </p:nvSpPr>
        <p:spPr>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Pop Quiz !!</a:t>
            </a:r>
            <a:endParaRPr lang="en-US" dirty="0"/>
          </a:p>
        </p:txBody>
      </p:sp>
      <p:sp>
        <p:nvSpPr>
          <p:cNvPr id="2" name="Footer Placeholder 1"/>
          <p:cNvSpPr>
            <a:spLocks noGrp="1"/>
          </p:cNvSpPr>
          <p:nvPr>
            <p:ph type="ftr" sz="quarter" idx="11"/>
          </p:nvPr>
        </p:nvSpPr>
        <p:spPr/>
        <p:txBody>
          <a:bodyPr/>
          <a:lstStyle/>
          <a:p>
            <a:r>
              <a:rPr lang="en-US" dirty="0" smtClean="0"/>
              <a:t>Shariq                                                                                                AIKC/TYB/2014</a:t>
            </a:r>
            <a:endParaRPr lang="en-US" dirty="0"/>
          </a:p>
        </p:txBody>
      </p:sp>
      <p:sp>
        <p:nvSpPr>
          <p:cNvPr id="5" name="Rounded Rectangle 4"/>
          <p:cNvSpPr/>
          <p:nvPr/>
        </p:nvSpPr>
        <p:spPr>
          <a:xfrm>
            <a:off x="2129051" y="2811439"/>
            <a:ext cx="2743200" cy="10508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Anti-</a:t>
            </a:r>
            <a:r>
              <a:rPr lang="en-US" sz="3600" dirty="0" err="1" smtClean="0"/>
              <a:t>reductant</a:t>
            </a:r>
            <a:endParaRPr lang="en-US" sz="3600" dirty="0"/>
          </a:p>
        </p:txBody>
      </p:sp>
      <p:sp>
        <p:nvSpPr>
          <p:cNvPr id="6" name="Rounded Rectangle 5"/>
          <p:cNvSpPr/>
          <p:nvPr/>
        </p:nvSpPr>
        <p:spPr>
          <a:xfrm>
            <a:off x="5895834" y="4509353"/>
            <a:ext cx="2743200" cy="10508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IPL player, I guess !!</a:t>
            </a:r>
            <a:endParaRPr lang="en-US" sz="2400" dirty="0"/>
          </a:p>
        </p:txBody>
      </p:sp>
      <p:sp>
        <p:nvSpPr>
          <p:cNvPr id="7" name="Rounded Rectangle 6"/>
          <p:cNvSpPr/>
          <p:nvPr/>
        </p:nvSpPr>
        <p:spPr>
          <a:xfrm>
            <a:off x="5886735" y="2822812"/>
            <a:ext cx="2743200" cy="10508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Anti-oxidant</a:t>
            </a:r>
            <a:endParaRPr lang="en-US" sz="3600" dirty="0"/>
          </a:p>
        </p:txBody>
      </p:sp>
      <p:sp>
        <p:nvSpPr>
          <p:cNvPr id="8" name="Rounded Rectangle 7"/>
          <p:cNvSpPr/>
          <p:nvPr/>
        </p:nvSpPr>
        <p:spPr>
          <a:xfrm>
            <a:off x="2224586" y="4444030"/>
            <a:ext cx="2743200" cy="10508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Anti-</a:t>
            </a:r>
            <a:r>
              <a:rPr lang="en-US" sz="3600" dirty="0" err="1" smtClean="0"/>
              <a:t>AIKTCian</a:t>
            </a:r>
            <a:endParaRPr lang="en-US" sz="3600" dirty="0"/>
          </a:p>
        </p:txBody>
      </p:sp>
      <p:sp>
        <p:nvSpPr>
          <p:cNvPr id="9" name="Rounded Rectangle 8"/>
          <p:cNvSpPr/>
          <p:nvPr/>
        </p:nvSpPr>
        <p:spPr>
          <a:xfrm>
            <a:off x="5738885" y="2579426"/>
            <a:ext cx="3057098" cy="1514902"/>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9067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1000" fill="hold"/>
                                        <p:tgtEl>
                                          <p:spTgt spid="9"/>
                                        </p:tgtEl>
                                        <p:attrNameLst>
                                          <p:attrName>ppt_w</p:attrName>
                                        </p:attrNameLst>
                                      </p:cBhvr>
                                      <p:tavLst>
                                        <p:tav tm="0">
                                          <p:val>
                                            <p:fltVal val="0"/>
                                          </p:val>
                                        </p:tav>
                                        <p:tav tm="100000">
                                          <p:val>
                                            <p:strVal val="#ppt_w"/>
                                          </p:val>
                                        </p:tav>
                                      </p:tavLst>
                                    </p:anim>
                                    <p:anim calcmode="lin" valueType="num">
                                      <p:cBhvr>
                                        <p:cTn id="28" dur="1000" fill="hold"/>
                                        <p:tgtEl>
                                          <p:spTgt spid="9"/>
                                        </p:tgtEl>
                                        <p:attrNameLst>
                                          <p:attrName>ppt_h</p:attrName>
                                        </p:attrNameLst>
                                      </p:cBhvr>
                                      <p:tavLst>
                                        <p:tav tm="0">
                                          <p:val>
                                            <p:fltVal val="0"/>
                                          </p:val>
                                        </p:tav>
                                        <p:tav tm="100000">
                                          <p:val>
                                            <p:strVal val="#ppt_h"/>
                                          </p:val>
                                        </p:tav>
                                      </p:tavLst>
                                    </p:anim>
                                    <p:anim calcmode="lin" valueType="num">
                                      <p:cBhvr>
                                        <p:cTn id="29" dur="1000" fill="hold"/>
                                        <p:tgtEl>
                                          <p:spTgt spid="9"/>
                                        </p:tgtEl>
                                        <p:attrNameLst>
                                          <p:attrName>style.rotation</p:attrName>
                                        </p:attrNameLst>
                                      </p:cBhvr>
                                      <p:tavLst>
                                        <p:tav tm="0">
                                          <p:val>
                                            <p:fltVal val="90"/>
                                          </p:val>
                                        </p:tav>
                                        <p:tav tm="100000">
                                          <p:val>
                                            <p:fltVal val="0"/>
                                          </p:val>
                                        </p:tav>
                                      </p:tavLst>
                                    </p:anim>
                                    <p:animEffect transition="in" filter="fade">
                                      <p:cBhvr>
                                        <p:cTn id="3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Vitamin K: Introduction</a:t>
            </a:r>
            <a:endParaRPr lang="en-US" dirty="0"/>
          </a:p>
        </p:txBody>
      </p:sp>
      <p:sp>
        <p:nvSpPr>
          <p:cNvPr id="2" name="Footer Placeholder 1"/>
          <p:cNvSpPr>
            <a:spLocks noGrp="1"/>
          </p:cNvSpPr>
          <p:nvPr>
            <p:ph type="ftr" sz="quarter" idx="11"/>
          </p:nvPr>
        </p:nvSpPr>
        <p:spPr/>
        <p:txBody>
          <a:bodyPr/>
          <a:lstStyle/>
          <a:p>
            <a:r>
              <a:rPr lang="en-US" smtClean="0"/>
              <a:t>Shariq                                                                                                AIKC/FYB/2014</a:t>
            </a:r>
            <a:endParaRPr lang="en-US"/>
          </a:p>
        </p:txBody>
      </p:sp>
      <p:sp>
        <p:nvSpPr>
          <p:cNvPr id="6" name="Content Placeholder 2"/>
          <p:cNvSpPr>
            <a:spLocks noGrp="1"/>
          </p:cNvSpPr>
          <p:nvPr>
            <p:ph idx="1"/>
          </p:nvPr>
        </p:nvSpPr>
        <p:spPr>
          <a:xfrm>
            <a:off x="457200" y="1825625"/>
            <a:ext cx="11136086" cy="3424292"/>
          </a:xfrm>
        </p:spPr>
        <p:txBody>
          <a:bodyPr>
            <a:noAutofit/>
          </a:bodyPr>
          <a:lstStyle/>
          <a:p>
            <a:pPr lvl="1"/>
            <a:r>
              <a:rPr lang="en-US" sz="2800" dirty="0" smtClean="0"/>
              <a:t>Group of structurally similar fat soluble vitamins</a:t>
            </a:r>
          </a:p>
          <a:p>
            <a:pPr lvl="1"/>
            <a:r>
              <a:rPr lang="en-US" sz="2800" dirty="0" smtClean="0"/>
              <a:t>Identified as a result of investigations of hemorrhagic (bleeding) incidents in animals</a:t>
            </a:r>
          </a:p>
          <a:p>
            <a:pPr lvl="1"/>
            <a:r>
              <a:rPr lang="en-US" sz="2800" dirty="0" smtClean="0"/>
              <a:t>Important role in blood coagulation &amp; bone formation</a:t>
            </a:r>
          </a:p>
          <a:p>
            <a:pPr marL="914400" lvl="1" indent="-457200">
              <a:buFont typeface="+mj-lt"/>
              <a:buAutoNum type="arabicPeriod"/>
            </a:pPr>
            <a:endParaRPr lang="en-US" sz="2800" dirty="0" smtClean="0"/>
          </a:p>
          <a:p>
            <a:pPr marL="514350" indent="-514350">
              <a:buFont typeface="+mj-lt"/>
              <a:buAutoNum type="arabicPeriod"/>
            </a:pPr>
            <a:endParaRPr lang="en-US" dirty="0" smtClean="0"/>
          </a:p>
        </p:txBody>
      </p:sp>
    </p:spTree>
    <p:extLst>
      <p:ext uri="{BB962C8B-B14F-4D97-AF65-F5344CB8AC3E}">
        <p14:creationId xmlns:p14="http://schemas.microsoft.com/office/powerpoint/2010/main" val="209672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Vitamin K: Structure</a:t>
            </a:r>
            <a:endParaRPr lang="en-US" dirty="0"/>
          </a:p>
        </p:txBody>
      </p:sp>
      <p:sp>
        <p:nvSpPr>
          <p:cNvPr id="2" name="Footer Placeholder 1"/>
          <p:cNvSpPr>
            <a:spLocks noGrp="1"/>
          </p:cNvSpPr>
          <p:nvPr>
            <p:ph type="ftr" sz="quarter" idx="11"/>
          </p:nvPr>
        </p:nvSpPr>
        <p:spPr/>
        <p:txBody>
          <a:bodyPr/>
          <a:lstStyle/>
          <a:p>
            <a:r>
              <a:rPr lang="en-US" smtClean="0"/>
              <a:t>Shariq                                                                                                AIKC/FYB/2014</a:t>
            </a:r>
            <a:endParaRPr lang="en-US"/>
          </a:p>
        </p:txBody>
      </p:sp>
      <p:pic>
        <p:nvPicPr>
          <p:cNvPr id="1026" name="Picture 2" descr="http://upload.wikimedia.org/wikipedia/commons/thumb/9/93/Phylloquinone_structure.svg/220px-Phylloquinone_structure.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5885" y="3251665"/>
            <a:ext cx="2569600" cy="121472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953037" y="2207092"/>
            <a:ext cx="8113690" cy="400110"/>
          </a:xfrm>
          <a:prstGeom prst="rect">
            <a:avLst/>
          </a:prstGeom>
          <a:noFill/>
        </p:spPr>
        <p:txBody>
          <a:bodyPr wrap="square" rtlCol="0">
            <a:spAutoFit/>
          </a:bodyPr>
          <a:lstStyle/>
          <a:p>
            <a:r>
              <a:rPr lang="en-US" sz="2000" dirty="0" smtClean="0"/>
              <a:t>Structurally they are </a:t>
            </a:r>
            <a:r>
              <a:rPr lang="en-US" sz="2000" b="1" u="sng" dirty="0" smtClean="0"/>
              <a:t>2-methyl-1,4-naphthoquinone (3-)</a:t>
            </a:r>
            <a:r>
              <a:rPr lang="en-US" sz="2000" dirty="0" smtClean="0"/>
              <a:t> derivatives</a:t>
            </a:r>
            <a:endParaRPr lang="en-US" sz="2000" dirty="0"/>
          </a:p>
        </p:txBody>
      </p:sp>
      <p:sp>
        <p:nvSpPr>
          <p:cNvPr id="7" name="TextBox 6"/>
          <p:cNvSpPr txBox="1"/>
          <p:nvPr/>
        </p:nvSpPr>
        <p:spPr>
          <a:xfrm>
            <a:off x="1416676" y="4971245"/>
            <a:ext cx="2820473" cy="369332"/>
          </a:xfrm>
          <a:prstGeom prst="rect">
            <a:avLst/>
          </a:prstGeom>
          <a:noFill/>
        </p:spPr>
        <p:txBody>
          <a:bodyPr wrap="square" rtlCol="0">
            <a:spAutoFit/>
          </a:bodyPr>
          <a:lstStyle/>
          <a:p>
            <a:r>
              <a:rPr lang="en-US" dirty="0" smtClean="0"/>
              <a:t>Vitamin K1  (</a:t>
            </a:r>
            <a:r>
              <a:rPr lang="en-US" dirty="0" err="1" smtClean="0"/>
              <a:t>Phylloquinone</a:t>
            </a:r>
            <a:r>
              <a:rPr lang="en-US" dirty="0" smtClean="0"/>
              <a:t>)</a:t>
            </a:r>
            <a:endParaRPr lang="en-US" dirty="0"/>
          </a:p>
        </p:txBody>
      </p:sp>
      <p:sp>
        <p:nvSpPr>
          <p:cNvPr id="8" name="Rectangle 7"/>
          <p:cNvSpPr/>
          <p:nvPr/>
        </p:nvSpPr>
        <p:spPr>
          <a:xfrm>
            <a:off x="1147248" y="3251665"/>
            <a:ext cx="939129" cy="121472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H="1">
            <a:off x="2086378" y="2962141"/>
            <a:ext cx="1669107" cy="41212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887273" y="2741047"/>
            <a:ext cx="2820473" cy="369332"/>
          </a:xfrm>
          <a:prstGeom prst="rect">
            <a:avLst/>
          </a:prstGeom>
          <a:noFill/>
        </p:spPr>
        <p:txBody>
          <a:bodyPr wrap="square" rtlCol="0">
            <a:spAutoFit/>
          </a:bodyPr>
          <a:lstStyle/>
          <a:p>
            <a:r>
              <a:rPr lang="en-US" dirty="0" err="1" smtClean="0"/>
              <a:t>Naphthoquinone</a:t>
            </a:r>
            <a:r>
              <a:rPr lang="en-US" dirty="0" smtClean="0"/>
              <a:t> ring</a:t>
            </a:r>
            <a:endParaRPr lang="en-US" dirty="0"/>
          </a:p>
        </p:txBody>
      </p:sp>
      <p:sp>
        <p:nvSpPr>
          <p:cNvPr id="12" name="Rectangle 11"/>
          <p:cNvSpPr/>
          <p:nvPr/>
        </p:nvSpPr>
        <p:spPr>
          <a:xfrm>
            <a:off x="2253803" y="3374265"/>
            <a:ext cx="1501682" cy="553791"/>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039673" y="3421485"/>
            <a:ext cx="2820473" cy="369332"/>
          </a:xfrm>
          <a:prstGeom prst="rect">
            <a:avLst/>
          </a:prstGeom>
          <a:noFill/>
        </p:spPr>
        <p:txBody>
          <a:bodyPr wrap="square" rtlCol="0">
            <a:spAutoFit/>
          </a:bodyPr>
          <a:lstStyle/>
          <a:p>
            <a:r>
              <a:rPr lang="en-US" dirty="0" smtClean="0"/>
              <a:t>Aliphatic side chain</a:t>
            </a:r>
            <a:endParaRPr lang="en-US" dirty="0"/>
          </a:p>
        </p:txBody>
      </p:sp>
      <p:pic>
        <p:nvPicPr>
          <p:cNvPr id="1028" name="Picture 4" descr="http://upload.wikimedia.org/wikipedia/commons/thumb/c/c4/Menaquinone.svg/220px-Menaquinone.sv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0621" y="3197034"/>
            <a:ext cx="3035407" cy="1269352"/>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7544882" y="4981976"/>
            <a:ext cx="2820473" cy="369332"/>
          </a:xfrm>
          <a:prstGeom prst="rect">
            <a:avLst/>
          </a:prstGeom>
          <a:noFill/>
        </p:spPr>
        <p:txBody>
          <a:bodyPr wrap="square" rtlCol="0">
            <a:spAutoFit/>
          </a:bodyPr>
          <a:lstStyle/>
          <a:p>
            <a:r>
              <a:rPr lang="en-US" dirty="0" smtClean="0"/>
              <a:t>Vitamin K2  (</a:t>
            </a:r>
            <a:r>
              <a:rPr lang="en-US" dirty="0" err="1" smtClean="0"/>
              <a:t>menaquinone</a:t>
            </a:r>
            <a:r>
              <a:rPr lang="en-US" dirty="0" smtClean="0"/>
              <a:t>)</a:t>
            </a:r>
            <a:endParaRPr lang="en-US" dirty="0"/>
          </a:p>
        </p:txBody>
      </p:sp>
    </p:spTree>
    <p:extLst>
      <p:ext uri="{BB962C8B-B14F-4D97-AF65-F5344CB8AC3E}">
        <p14:creationId xmlns:p14="http://schemas.microsoft.com/office/powerpoint/2010/main" val="2713550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26488"/>
            <a:ext cx="10515600" cy="13255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Vitamin K: Structure</a:t>
            </a:r>
            <a:endParaRPr lang="en-US" dirty="0"/>
          </a:p>
        </p:txBody>
      </p:sp>
      <p:sp>
        <p:nvSpPr>
          <p:cNvPr id="2" name="Footer Placeholder 1"/>
          <p:cNvSpPr>
            <a:spLocks noGrp="1"/>
          </p:cNvSpPr>
          <p:nvPr>
            <p:ph type="ftr" sz="quarter" idx="11"/>
          </p:nvPr>
        </p:nvSpPr>
        <p:spPr/>
        <p:txBody>
          <a:bodyPr/>
          <a:lstStyle/>
          <a:p>
            <a:r>
              <a:rPr lang="en-US" dirty="0" smtClean="0"/>
              <a:t>Shariq                                                                                                AIKC/FYB/2014</a:t>
            </a:r>
            <a:endParaRPr lang="en-US" dirty="0"/>
          </a:p>
        </p:txBody>
      </p:sp>
      <p:sp>
        <p:nvSpPr>
          <p:cNvPr id="6" name="Content Placeholder 2"/>
          <p:cNvSpPr>
            <a:spLocks noGrp="1"/>
          </p:cNvSpPr>
          <p:nvPr>
            <p:ph idx="1"/>
          </p:nvPr>
        </p:nvSpPr>
        <p:spPr>
          <a:xfrm>
            <a:off x="457199" y="1825625"/>
            <a:ext cx="6150691" cy="1844854"/>
          </a:xfrm>
        </p:spPr>
        <p:txBody>
          <a:bodyPr>
            <a:normAutofit lnSpcReduction="10000"/>
          </a:bodyPr>
          <a:lstStyle/>
          <a:p>
            <a:pPr lvl="1"/>
            <a:r>
              <a:rPr lang="en-US" b="1" u="sng" dirty="0" smtClean="0"/>
              <a:t>Vitamin </a:t>
            </a:r>
            <a:r>
              <a:rPr lang="en-US" b="1" u="sng" dirty="0" smtClean="0"/>
              <a:t>K1 (</a:t>
            </a:r>
            <a:r>
              <a:rPr lang="en-US" b="1" u="sng" dirty="0" err="1" smtClean="0"/>
              <a:t>Phylloquinone</a:t>
            </a:r>
            <a:r>
              <a:rPr lang="en-US" b="1" u="sng" dirty="0" smtClean="0"/>
              <a:t>)</a:t>
            </a:r>
            <a:endParaRPr lang="en-US" b="1" u="sng" dirty="0" smtClean="0"/>
          </a:p>
          <a:p>
            <a:pPr lvl="1"/>
            <a:r>
              <a:rPr lang="en-US" dirty="0" smtClean="0"/>
              <a:t>Normal dietary source, synthesized by plants</a:t>
            </a:r>
          </a:p>
          <a:p>
            <a:pPr lvl="1"/>
            <a:r>
              <a:rPr lang="en-US" dirty="0" smtClean="0"/>
              <a:t>Active form </a:t>
            </a:r>
          </a:p>
          <a:p>
            <a:pPr lvl="1"/>
            <a:r>
              <a:rPr lang="en-US" dirty="0" smtClean="0"/>
              <a:t>Animals may convert to Vita K2</a:t>
            </a:r>
          </a:p>
          <a:p>
            <a:pPr lvl="1"/>
            <a:endParaRPr lang="en-US" dirty="0" smtClean="0"/>
          </a:p>
          <a:p>
            <a:pPr marL="914400" lvl="1" indent="-457200">
              <a:buFont typeface="+mj-lt"/>
              <a:buAutoNum type="arabicPeriod"/>
            </a:pPr>
            <a:endParaRPr lang="en-US" dirty="0" smtClean="0"/>
          </a:p>
          <a:p>
            <a:pPr marL="514350" indent="-514350">
              <a:buFont typeface="+mj-lt"/>
              <a:buAutoNum type="arabicPeriod"/>
            </a:pPr>
            <a:endParaRPr lang="en-US" dirty="0" smtClean="0"/>
          </a:p>
        </p:txBody>
      </p:sp>
      <p:pic>
        <p:nvPicPr>
          <p:cNvPr id="5" name="Picture 2" descr="http://upload.wikimedia.org/wikipedia/commons/thumb/9/93/Phylloquinone_structure.svg/220px-Phylloquinone_structure.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0920" y="1971591"/>
            <a:ext cx="3162626" cy="1495061"/>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2"/>
          <p:cNvSpPr txBox="1">
            <a:spLocks/>
          </p:cNvSpPr>
          <p:nvPr/>
        </p:nvSpPr>
        <p:spPr>
          <a:xfrm>
            <a:off x="347730" y="3871218"/>
            <a:ext cx="7013190" cy="215609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b="1" u="sng" dirty="0" smtClean="0"/>
              <a:t>Vitamin K2 (</a:t>
            </a:r>
            <a:r>
              <a:rPr lang="en-US" b="1" u="sng" dirty="0" err="1" smtClean="0"/>
              <a:t>menaquinones</a:t>
            </a:r>
            <a:r>
              <a:rPr lang="en-US" b="1" u="sng" dirty="0" smtClean="0"/>
              <a:t>)</a:t>
            </a:r>
          </a:p>
          <a:p>
            <a:pPr lvl="1"/>
            <a:r>
              <a:rPr lang="en-US" dirty="0" smtClean="0"/>
              <a:t>Main storage form in animals, differs in side chain </a:t>
            </a:r>
            <a:r>
              <a:rPr lang="en-US" dirty="0" smtClean="0"/>
              <a:t>length (</a:t>
            </a:r>
            <a:r>
              <a:rPr lang="en-US" dirty="0" err="1" smtClean="0"/>
              <a:t>isoprenoid</a:t>
            </a:r>
            <a:r>
              <a:rPr lang="en-US" dirty="0" smtClean="0"/>
              <a:t> units)</a:t>
            </a:r>
            <a:endParaRPr lang="en-US" dirty="0" smtClean="0"/>
          </a:p>
          <a:p>
            <a:pPr lvl="1"/>
            <a:r>
              <a:rPr lang="en-US" dirty="0" smtClean="0"/>
              <a:t>Menaquinone-4, most common form synthesized from </a:t>
            </a:r>
            <a:r>
              <a:rPr lang="en-US" dirty="0" err="1" smtClean="0"/>
              <a:t>Vit</a:t>
            </a:r>
            <a:r>
              <a:rPr lang="en-US" dirty="0" smtClean="0"/>
              <a:t> K1 in animal tissues</a:t>
            </a:r>
          </a:p>
          <a:p>
            <a:pPr lvl="1"/>
            <a:r>
              <a:rPr lang="en-US" dirty="0" smtClean="0"/>
              <a:t>Intestinal bacteria can also convert </a:t>
            </a:r>
            <a:r>
              <a:rPr lang="en-US" dirty="0" err="1" smtClean="0"/>
              <a:t>Vit</a:t>
            </a:r>
            <a:r>
              <a:rPr lang="en-US" dirty="0" smtClean="0"/>
              <a:t> K1 to </a:t>
            </a:r>
            <a:r>
              <a:rPr lang="en-US" dirty="0" smtClean="0"/>
              <a:t> K2 &amp; other </a:t>
            </a:r>
            <a:r>
              <a:rPr lang="en-US" dirty="0" smtClean="0"/>
              <a:t>homologues 	</a:t>
            </a:r>
          </a:p>
          <a:p>
            <a:pPr lvl="1"/>
            <a:endParaRPr lang="en-US" dirty="0" smtClean="0"/>
          </a:p>
          <a:p>
            <a:pPr marL="914400" lvl="1" indent="-457200">
              <a:buFont typeface="+mj-lt"/>
              <a:buAutoNum type="arabicPeriod"/>
            </a:pPr>
            <a:endParaRPr lang="en-US" dirty="0" smtClean="0"/>
          </a:p>
          <a:p>
            <a:pPr marL="514350" indent="-514350">
              <a:buFont typeface="+mj-lt"/>
              <a:buAutoNum type="arabicPeriod"/>
            </a:pPr>
            <a:endParaRPr lang="en-US" sz="2400" dirty="0"/>
          </a:p>
        </p:txBody>
      </p:sp>
      <p:pic>
        <p:nvPicPr>
          <p:cNvPr id="8" name="Picture 4" descr="http://upload.wikimedia.org/wikipedia/commons/thumb/c/c4/Menaquinone.svg/220px-Menaquinone.sv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03666" y="4276825"/>
            <a:ext cx="3035407" cy="1269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4544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fade">
                                      <p:cBhvr>
                                        <p:cTn id="16" dur="500"/>
                                        <p:tgtEl>
                                          <p:spTgt spid="6">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par>
                                <p:cTn id="25" presetID="10"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3159</TotalTime>
  <Words>977</Words>
  <Application>Microsoft Office PowerPoint</Application>
  <PresentationFormat>Widescreen</PresentationFormat>
  <Paragraphs>194</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VITAMINS-3</vt:lpstr>
      <vt:lpstr>Plan for today</vt:lpstr>
      <vt:lpstr>Pop Quiz !!</vt:lpstr>
      <vt:lpstr>Pop Quiz !!</vt:lpstr>
      <vt:lpstr>Pop Quiz !!</vt:lpstr>
      <vt:lpstr>Pop Quiz !!</vt:lpstr>
      <vt:lpstr>Vitamin K: Introduction</vt:lpstr>
      <vt:lpstr>Vitamin K: Structure</vt:lpstr>
      <vt:lpstr>Vitamin K: Structure</vt:lpstr>
      <vt:lpstr>Vitamin K: Role in Clotting</vt:lpstr>
      <vt:lpstr>Vitamin K: Role in Clotting</vt:lpstr>
      <vt:lpstr>Vitamin K: Role in Bone Metabolism</vt:lpstr>
      <vt:lpstr>Vitamin K Deficiency</vt:lpstr>
      <vt:lpstr>Vitamin K: How much do I need</vt:lpstr>
      <vt:lpstr>Vitamin K: Food Sources</vt:lpstr>
      <vt:lpstr>Vitamin B Complex</vt:lpstr>
      <vt:lpstr>Vitamin B1 (Thiamine)</vt:lpstr>
      <vt:lpstr>Vitamin B1 Structure</vt:lpstr>
      <vt:lpstr>Vitamin B1 : What’s the role</vt:lpstr>
      <vt:lpstr>Vitamin B1 : What’s the role</vt:lpstr>
      <vt:lpstr>Vitamin B1 : Deficiency</vt:lpstr>
      <vt:lpstr>Vitamin B1 : How much do we need ?</vt:lpstr>
      <vt:lpstr>Vitamin B1 : Food Source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VITAMINS-3</dc:title>
  <dc:creator>shariq</dc:creator>
  <cp:lastModifiedBy>Shariq Syed</cp:lastModifiedBy>
  <cp:revision>64</cp:revision>
  <dcterms:created xsi:type="dcterms:W3CDTF">2014-02-25T08:44:50Z</dcterms:created>
  <dcterms:modified xsi:type="dcterms:W3CDTF">2014-02-28T03:58:47Z</dcterms:modified>
</cp:coreProperties>
</file>