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82" r:id="rId3"/>
    <p:sldId id="411" r:id="rId4"/>
    <p:sldId id="379" r:id="rId5"/>
    <p:sldId id="380" r:id="rId6"/>
    <p:sldId id="383" r:id="rId7"/>
    <p:sldId id="385" r:id="rId8"/>
    <p:sldId id="387" r:id="rId9"/>
    <p:sldId id="412" r:id="rId10"/>
    <p:sldId id="388" r:id="rId11"/>
    <p:sldId id="390" r:id="rId12"/>
    <p:sldId id="392" r:id="rId13"/>
    <p:sldId id="394" r:id="rId14"/>
    <p:sldId id="396" r:id="rId15"/>
    <p:sldId id="399" r:id="rId16"/>
    <p:sldId id="401" r:id="rId17"/>
    <p:sldId id="413" r:id="rId18"/>
    <p:sldId id="414" r:id="rId19"/>
    <p:sldId id="402" r:id="rId20"/>
    <p:sldId id="407" r:id="rId21"/>
    <p:sldId id="408" r:id="rId22"/>
    <p:sldId id="410" r:id="rId23"/>
    <p:sldId id="415" r:id="rId24"/>
    <p:sldId id="339" r:id="rId25"/>
    <p:sldId id="342" r:id="rId26"/>
    <p:sldId id="344" r:id="rId27"/>
    <p:sldId id="416" r:id="rId28"/>
    <p:sldId id="419" r:id="rId29"/>
    <p:sldId id="422" r:id="rId30"/>
    <p:sldId id="421" r:id="rId31"/>
    <p:sldId id="423" r:id="rId32"/>
    <p:sldId id="420" r:id="rId33"/>
    <p:sldId id="426" r:id="rId34"/>
    <p:sldId id="42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A30283-8F6D-44EB-88FF-2A7B41F763BF}" type="datetimeFigureOut">
              <a:rPr lang="en-US" smtClean="0"/>
              <a:pPr/>
              <a:t>12/21/2015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3F5148-6A81-4533-B954-9A268F429F5C}" type="slidenum">
              <a:rPr lang="en-US" smtClean="0"/>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9FBCA9-84C6-473A-9222-BA53DD864EB8}" type="datetimeFigureOut">
              <a:rPr lang="en-US" smtClean="0"/>
              <a:pPr/>
              <a:t>12/21/2015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67C4C-52FC-45F8-8FD4-FB6C0D4A7BC3}" type="slidenum">
              <a:rPr lang="en-US" smtClean="0"/>
              <a:pPr/>
              <a:t>‹#›</a:t>
            </a:fld>
            <a:endParaRPr 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D67C4C-52FC-45F8-8FD4-FB6C0D4A7BC3}" type="slidenum">
              <a:rPr lang="en-US" smtClean="0"/>
              <a:pPr/>
              <a:t>1</a:t>
            </a:fld>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566D98-0C5A-49E0-90F3-91E0CAFA01FA}" type="slidenum">
              <a:rPr lang="en-US"/>
              <a:pPr/>
              <a:t>12</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6D539-6DFD-441D-9EF8-05F8AE823537}" type="slidenum">
              <a:rPr lang="en-US"/>
              <a:pPr/>
              <a:t>13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468AA-A026-4BD0-B465-A84AEFF9009A}" type="slidenum">
              <a:rPr lang="en-US"/>
              <a:pPr/>
              <a:t>14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A0300-947C-4AC9-8518-4F8311556008}" type="slidenum">
              <a:rPr lang="en-US"/>
              <a:pPr/>
              <a:t>15</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6520F-1755-43FD-B027-4E88B520B5F4}" type="slidenum">
              <a:rPr lang="en-US"/>
              <a:pPr/>
              <a:t>16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6520F-1755-43FD-B027-4E88B520B5F4}" type="slidenum">
              <a:rPr lang="en-US"/>
              <a:pPr/>
              <a:t>17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6520F-1755-43FD-B027-4E88B520B5F4}" type="slidenum">
              <a:rPr lang="en-US"/>
              <a:pPr/>
              <a:t>18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8BC15-E32A-4B1F-A3BB-D9F001C1C912}" type="slidenum">
              <a:rPr lang="en-US"/>
              <a:pPr/>
              <a:t>19</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1A0CB-698F-4057-A2EE-A0BB21E4E426}" type="slidenum">
              <a:rPr lang="en-US"/>
              <a:pPr/>
              <a:t>20</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521C3E-8D00-484B-81BD-B85F5FE2525D}" type="slidenum">
              <a:rPr lang="en-US"/>
              <a:pPr/>
              <a:t>21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9D67C4C-52FC-45F8-8FD4-FB6C0D4A7BC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3CDD5-ECDC-4DC7-A5E8-B83E658819B7}" type="slidenum">
              <a:rPr lang="en-US"/>
              <a:pPr/>
              <a:t>22</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3CDD5-ECDC-4DC7-A5E8-B83E658819B7}" type="slidenum">
              <a:rPr lang="en-US"/>
              <a:pPr/>
              <a:t>23</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C7DED-0966-4004-978A-48A918558BFB}" type="slidenum">
              <a:rPr lang="en-US"/>
              <a:pPr/>
              <a:t>4</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5D8B1-F36D-4E95-AD73-4EB767638CFA}" type="slidenum">
              <a:rPr lang="en-US"/>
              <a:pPr/>
              <a:t>5</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53142-82B1-49EC-A58F-777741A3F0F4}" type="slidenum">
              <a:rPr lang="en-US"/>
              <a:pPr/>
              <a:t>6</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BD5D9E-1DA2-4D2B-A2BA-3018FAD7892E}" type="slidenum">
              <a:rPr lang="en-US"/>
              <a:pPr/>
              <a:t>7</a:t>
            </a:fld>
            <a:endParaRPr lang="en-US" dirty="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C637E-C9C6-4B46-BEBB-90D7DE1554E9}" type="slidenum">
              <a:rPr lang="en-US"/>
              <a:pPr/>
              <a:t>8</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46B3C6-0254-40F0-A499-AE0859F13EF3}" type="slidenum">
              <a:rPr lang="en-US"/>
              <a:pPr/>
              <a:t>10</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78683-429E-4E50-9C72-EEE67B3674AB}" type="slidenum">
              <a:rPr lang="en-US"/>
              <a:pPr/>
              <a:t>11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FAF145-8079-47AE-9E60-8F007622DEB1}" type="datetime1">
              <a:rPr lang="en-US" smtClean="0"/>
              <a:pPr/>
              <a:t>12/21/2015</a:t>
            </a:fld>
            <a:endParaRPr lang="en-US"/>
          </a:p>
        </p:txBody>
      </p:sp>
      <p:sp>
        <p:nvSpPr>
          <p:cNvPr id="5" name="Footer Placeholder 4"/>
          <p:cNvSpPr>
            <a:spLocks noGrp="1"/>
          </p:cNvSpPr>
          <p:nvPr>
            <p:ph type="ftr" sz="quarter" idx="11"/>
          </p:nvPr>
        </p:nvSpPr>
        <p:spPr/>
        <p:txBody>
          <a:bodyPr/>
          <a:lstStyle/>
          <a:p>
            <a:r>
              <a:rPr lang="en-US" smtClean="0"/>
              <a:t>ARULSELVAN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14B9F-D888-4F4C-90EE-1A3211352980}" type="datetime1">
              <a:rPr lang="en-US" smtClean="0"/>
              <a:pPr/>
              <a:t>12/21/2015</a:t>
            </a:fld>
            <a:endParaRPr lang="en-US"/>
          </a:p>
        </p:txBody>
      </p:sp>
      <p:sp>
        <p:nvSpPr>
          <p:cNvPr id="5" name="Footer Placeholder 4"/>
          <p:cNvSpPr>
            <a:spLocks noGrp="1"/>
          </p:cNvSpPr>
          <p:nvPr>
            <p:ph type="ftr" sz="quarter" idx="11"/>
          </p:nvPr>
        </p:nvSpPr>
        <p:spPr/>
        <p:txBody>
          <a:bodyPr/>
          <a:lstStyle/>
          <a:p>
            <a:r>
              <a:rPr lang="en-US" smtClean="0"/>
              <a:t>ARULSELVAN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DEAB7-F76D-4DD0-9AF1-F1DA62E17CED}" type="datetime1">
              <a:rPr lang="en-US" smtClean="0"/>
              <a:pPr/>
              <a:t>12/21/2015</a:t>
            </a:fld>
            <a:endParaRPr lang="en-US"/>
          </a:p>
        </p:txBody>
      </p:sp>
      <p:sp>
        <p:nvSpPr>
          <p:cNvPr id="5" name="Footer Placeholder 4"/>
          <p:cNvSpPr>
            <a:spLocks noGrp="1"/>
          </p:cNvSpPr>
          <p:nvPr>
            <p:ph type="ftr" sz="quarter" idx="11"/>
          </p:nvPr>
        </p:nvSpPr>
        <p:spPr/>
        <p:txBody>
          <a:bodyPr/>
          <a:lstStyle/>
          <a:p>
            <a:r>
              <a:rPr lang="en-US" smtClean="0"/>
              <a:t>ARULSELVAN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B05D4-C9AF-41F6-BE91-F861EB8F8C93}" type="datetime1">
              <a:rPr lang="en-US" smtClean="0"/>
              <a:pPr/>
              <a:t>12/21/2015</a:t>
            </a:fld>
            <a:endParaRPr lang="en-US"/>
          </a:p>
        </p:txBody>
      </p:sp>
      <p:sp>
        <p:nvSpPr>
          <p:cNvPr id="5" name="Footer Placeholder 4"/>
          <p:cNvSpPr>
            <a:spLocks noGrp="1"/>
          </p:cNvSpPr>
          <p:nvPr>
            <p:ph type="ftr" sz="quarter" idx="11"/>
          </p:nvPr>
        </p:nvSpPr>
        <p:spPr/>
        <p:txBody>
          <a:bodyPr/>
          <a:lstStyle/>
          <a:p>
            <a:r>
              <a:rPr lang="en-US" smtClean="0"/>
              <a:t>ARULSELVAN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73D18-D6C3-4927-9405-7E3C97AEA4EE}" type="datetime1">
              <a:rPr lang="en-US" smtClean="0"/>
              <a:pPr/>
              <a:t>12/21/2015</a:t>
            </a:fld>
            <a:endParaRPr lang="en-US"/>
          </a:p>
        </p:txBody>
      </p:sp>
      <p:sp>
        <p:nvSpPr>
          <p:cNvPr id="5" name="Footer Placeholder 4"/>
          <p:cNvSpPr>
            <a:spLocks noGrp="1"/>
          </p:cNvSpPr>
          <p:nvPr>
            <p:ph type="ftr" sz="quarter" idx="11"/>
          </p:nvPr>
        </p:nvSpPr>
        <p:spPr/>
        <p:txBody>
          <a:bodyPr/>
          <a:lstStyle/>
          <a:p>
            <a:r>
              <a:rPr lang="en-US" smtClean="0"/>
              <a:t>ARULSELVAN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5E90D6-739D-4587-9CA6-AD0831CAC662}" type="datetime1">
              <a:rPr lang="en-US" smtClean="0"/>
              <a:pPr/>
              <a:t>12/21/2015</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905C96-9CD1-4071-AD61-25DCAF4A670C}" type="datetime1">
              <a:rPr lang="en-US" smtClean="0"/>
              <a:pPr/>
              <a:t>12/21/2015</a:t>
            </a:fld>
            <a:endParaRPr lang="en-US"/>
          </a:p>
        </p:txBody>
      </p:sp>
      <p:sp>
        <p:nvSpPr>
          <p:cNvPr id="8" name="Footer Placeholder 7"/>
          <p:cNvSpPr>
            <a:spLocks noGrp="1"/>
          </p:cNvSpPr>
          <p:nvPr>
            <p:ph type="ftr" sz="quarter" idx="11"/>
          </p:nvPr>
        </p:nvSpPr>
        <p:spPr/>
        <p:txBody>
          <a:bodyPr/>
          <a:lstStyle/>
          <a:p>
            <a:r>
              <a:rPr lang="en-US" smtClean="0"/>
              <a:t>ARULSELVAN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8888B7-8B2C-4B33-B2C7-8D8F0F9FDCA3}" type="datetime1">
              <a:rPr lang="en-US" smtClean="0"/>
              <a:pPr/>
              <a:t>12/21/2015</a:t>
            </a:fld>
            <a:endParaRPr lang="en-US"/>
          </a:p>
        </p:txBody>
      </p:sp>
      <p:sp>
        <p:nvSpPr>
          <p:cNvPr id="4" name="Footer Placeholder 3"/>
          <p:cNvSpPr>
            <a:spLocks noGrp="1"/>
          </p:cNvSpPr>
          <p:nvPr>
            <p:ph type="ftr" sz="quarter" idx="11"/>
          </p:nvPr>
        </p:nvSpPr>
        <p:spPr/>
        <p:txBody>
          <a:bodyPr/>
          <a:lstStyle/>
          <a:p>
            <a:r>
              <a:rPr lang="en-US" smtClean="0"/>
              <a:t>ARULSELVAN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75BAB-955F-491F-A0DF-3674C410D0A9}" type="datetime1">
              <a:rPr lang="en-US" smtClean="0"/>
              <a:pPr/>
              <a:t>12/21/2015</a:t>
            </a:fld>
            <a:endParaRPr lang="en-US"/>
          </a:p>
        </p:txBody>
      </p:sp>
      <p:sp>
        <p:nvSpPr>
          <p:cNvPr id="3" name="Footer Placeholder 2"/>
          <p:cNvSpPr>
            <a:spLocks noGrp="1"/>
          </p:cNvSpPr>
          <p:nvPr>
            <p:ph type="ftr" sz="quarter" idx="11"/>
          </p:nvPr>
        </p:nvSpPr>
        <p:spPr/>
        <p:txBody>
          <a:bodyPr/>
          <a:lstStyle/>
          <a:p>
            <a:r>
              <a:rPr lang="en-US" smtClean="0"/>
              <a:t>ARULSELVAN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6F09C-3BFA-4AAB-8EEE-2DDC841D9B09}" type="datetime1">
              <a:rPr lang="en-US" smtClean="0"/>
              <a:pPr/>
              <a:t>12/21/2015</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D3264-D43E-4F7D-A91E-3A4968072440}" type="datetime1">
              <a:rPr lang="en-US" smtClean="0"/>
              <a:pPr/>
              <a:t>12/21/2015</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BD3CA-C297-4E5B-9051-9513A20386F9}" type="datetime1">
              <a:rPr lang="en-US" smtClean="0"/>
              <a:pPr/>
              <a:t>12/21/2015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ARULSELVAN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38400"/>
            <a:ext cx="8610600" cy="1143001"/>
          </a:xfrm>
        </p:spPr>
        <p:txBody>
          <a:bodyPr>
            <a:noAutofit/>
          </a:bodyPr>
          <a:lstStyle/>
          <a:p>
            <a:r>
              <a:rPr lang="en-US" sz="5000" b="1" dirty="0" smtClean="0">
                <a:latin typeface="Georgia" pitchFamily="18" charset="0"/>
              </a:rPr>
              <a:t>BASIC SPECTROSCOPY</a:t>
            </a:r>
            <a:endParaRPr lang="en-US" sz="5000" b="1" dirty="0">
              <a:latin typeface="Georgia" pitchFamily="18" charset="0"/>
            </a:endParaRPr>
          </a:p>
        </p:txBody>
      </p:sp>
      <p:sp>
        <p:nvSpPr>
          <p:cNvPr id="3" name="Subtitle 2"/>
          <p:cNvSpPr>
            <a:spLocks noGrp="1"/>
          </p:cNvSpPr>
          <p:nvPr>
            <p:ph type="subTitle" idx="1"/>
          </p:nvPr>
        </p:nvSpPr>
        <p:spPr>
          <a:xfrm>
            <a:off x="0" y="3733800"/>
            <a:ext cx="9144000" cy="1371600"/>
          </a:xfrm>
        </p:spPr>
        <p:txBody>
          <a:bodyPr>
            <a:normAutofit/>
          </a:bodyPr>
          <a:lstStyle/>
          <a:p>
            <a:r>
              <a:rPr lang="en-US" sz="4000" b="1" dirty="0" smtClean="0">
                <a:solidFill>
                  <a:srgbClr val="7030A0"/>
                </a:solidFill>
                <a:latin typeface="Georgia" pitchFamily="18" charset="0"/>
              </a:rPr>
              <a:t>M.ARULSELVAN</a:t>
            </a:r>
          </a:p>
          <a:p>
            <a:r>
              <a:rPr lang="en-US" sz="2800" b="1" dirty="0" smtClean="0">
                <a:solidFill>
                  <a:srgbClr val="FF0000"/>
                </a:solidFill>
                <a:latin typeface="Georgia" pitchFamily="18" charset="0"/>
              </a:rPr>
              <a:t>Asst Professor</a:t>
            </a:r>
            <a:endParaRPr lang="en-US" sz="2800" b="1" dirty="0">
              <a:solidFill>
                <a:srgbClr val="FF0000"/>
              </a:solidFill>
              <a:latin typeface="Georgia" pitchFamily="18" charset="0"/>
            </a:endParaRPr>
          </a:p>
        </p:txBody>
      </p:sp>
      <p:pic>
        <p:nvPicPr>
          <p:cNvPr id="94210" name="Picture 2"/>
          <p:cNvPicPr>
            <a:picLocks noChangeAspect="1" noChangeArrowheads="1"/>
          </p:cNvPicPr>
          <p:nvPr/>
        </p:nvPicPr>
        <p:blipFill>
          <a:blip r:embed="rId3" cstate="print"/>
          <a:srcRect/>
          <a:stretch>
            <a:fillRect/>
          </a:stretch>
        </p:blipFill>
        <p:spPr bwMode="auto">
          <a:xfrm>
            <a:off x="0" y="5524997"/>
            <a:ext cx="9144000" cy="1333003"/>
          </a:xfrm>
          <a:prstGeom prst="rect">
            <a:avLst/>
          </a:prstGeom>
          <a:noFill/>
          <a:ln w="9525">
            <a:noFill/>
            <a:miter lim="800000"/>
            <a:headEnd/>
            <a:tailEnd/>
          </a:ln>
          <a:effectLst/>
        </p:spPr>
      </p:pic>
      <p:pic>
        <p:nvPicPr>
          <p:cNvPr id="94214" name="Picture 6" descr="C:\Users\ARIC\Downloads\url.gif"/>
          <p:cNvPicPr>
            <a:picLocks noChangeAspect="1" noChangeArrowheads="1" noCrop="1"/>
          </p:cNvPicPr>
          <p:nvPr/>
        </p:nvPicPr>
        <p:blipFill>
          <a:blip r:embed="rId4" cstate="print"/>
          <a:srcRect/>
          <a:stretch>
            <a:fillRect/>
          </a:stretch>
        </p:blipFill>
        <p:spPr bwMode="auto">
          <a:xfrm>
            <a:off x="0" y="0"/>
            <a:ext cx="9144000" cy="19812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304800"/>
            <a:ext cx="7772400" cy="838200"/>
          </a:xfrm>
        </p:spPr>
        <p:txBody>
          <a:bodyPr>
            <a:normAutofit/>
          </a:bodyPr>
          <a:lstStyle/>
          <a:p>
            <a:r>
              <a:rPr lang="en-US" sz="3200" b="1" dirty="0" smtClean="0">
                <a:solidFill>
                  <a:srgbClr val="FF0000"/>
                </a:solidFill>
                <a:latin typeface="Georgia" pitchFamily="18" charset="0"/>
              </a:rPr>
              <a:t>ABSORPTION OF RADIATION</a:t>
            </a:r>
            <a:endParaRPr lang="en-US" sz="3200" b="1" dirty="0">
              <a:solidFill>
                <a:srgbClr val="FF0000"/>
              </a:solidFill>
              <a:latin typeface="Georgia" pitchFamily="18" charset="0"/>
            </a:endParaRPr>
          </a:p>
        </p:txBody>
      </p:sp>
      <p:sp>
        <p:nvSpPr>
          <p:cNvPr id="8195" name="Rectangle 3"/>
          <p:cNvSpPr>
            <a:spLocks noGrp="1" noChangeArrowheads="1"/>
          </p:cNvSpPr>
          <p:nvPr>
            <p:ph type="body" idx="1"/>
          </p:nvPr>
        </p:nvSpPr>
        <p:spPr>
          <a:xfrm>
            <a:off x="304800" y="1371600"/>
            <a:ext cx="8534400" cy="5029200"/>
          </a:xfrm>
        </p:spPr>
        <p:txBody>
          <a:bodyPr>
            <a:normAutofit fontScale="92500" lnSpcReduction="20000"/>
          </a:bodyPr>
          <a:lstStyle/>
          <a:p>
            <a:pPr marL="609600" indent="-609600" algn="just"/>
            <a:r>
              <a:rPr lang="en-US" sz="2400" b="1" dirty="0">
                <a:latin typeface="Times New Roman" pitchFamily="18" charset="0"/>
                <a:cs typeface="Times New Roman" pitchFamily="18" charset="0"/>
              </a:rPr>
              <a:t>Absorption of Radiation:</a:t>
            </a:r>
            <a:r>
              <a:rPr lang="en-US" sz="2400" dirty="0">
                <a:latin typeface="Times New Roman" pitchFamily="18" charset="0"/>
                <a:cs typeface="Times New Roman" pitchFamily="18" charset="0"/>
              </a:rPr>
              <a:t> Absorption occurs only if :-</a:t>
            </a:r>
          </a:p>
          <a:p>
            <a:pPr marL="609600" indent="-609600" algn="just">
              <a:buFontTx/>
              <a:buAutoNum type="alphaLcPeriod"/>
            </a:pPr>
            <a:r>
              <a:rPr lang="en-US" sz="2400" dirty="0">
                <a:latin typeface="Times New Roman" pitchFamily="18" charset="0"/>
                <a:cs typeface="Times New Roman" pitchFamily="18" charset="0"/>
              </a:rPr>
              <a:t>There is an interaction between the electromagnetic radiation and the material.</a:t>
            </a:r>
          </a:p>
          <a:p>
            <a:pPr marL="609600" indent="-609600" algn="just">
              <a:buFontTx/>
              <a:buAutoNum type="alphaLcPeriod"/>
            </a:pPr>
            <a:r>
              <a:rPr lang="en-US" sz="2400" dirty="0">
                <a:latin typeface="Times New Roman" pitchFamily="18" charset="0"/>
                <a:cs typeface="Times New Roman" pitchFamily="18" charset="0"/>
              </a:rPr>
              <a:t>The energy of the electromagnetic radiation must exactly corresponds to the energy of transition in the molecule.</a:t>
            </a:r>
          </a:p>
          <a:p>
            <a:pPr marL="609600" indent="-609600" algn="ctr">
              <a:buFontTx/>
              <a:buNone/>
            </a:pPr>
            <a:r>
              <a:rPr lang="en-US" sz="2400" dirty="0">
                <a:latin typeface="Times New Roman" pitchFamily="18" charset="0"/>
                <a:cs typeface="Times New Roman" pitchFamily="18" charset="0"/>
              </a:rPr>
              <a:t>	I</a:t>
            </a:r>
            <a:r>
              <a:rPr lang="en-US" sz="2400" baseline="-25000" dirty="0">
                <a:latin typeface="Times New Roman" pitchFamily="18" charset="0"/>
                <a:cs typeface="Times New Roman" pitchFamily="18" charset="0"/>
              </a:rPr>
              <a:t>o</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pitchFamily="2" charset="2"/>
              </a:rPr>
              <a:t> Sample  I</a:t>
            </a:r>
          </a:p>
          <a:p>
            <a:pPr marL="609600" indent="-609600" algn="just">
              <a:buFontTx/>
              <a:buNone/>
            </a:pPr>
            <a:r>
              <a:rPr lang="en-US" sz="2400" dirty="0">
                <a:latin typeface="Times New Roman" pitchFamily="18" charset="0"/>
                <a:cs typeface="Times New Roman" pitchFamily="18" charset="0"/>
                <a:sym typeface="Wingdings" pitchFamily="2" charset="2"/>
              </a:rPr>
              <a:t>	I &lt; </a:t>
            </a:r>
            <a:r>
              <a:rPr lang="en-US" sz="2400" dirty="0">
                <a:latin typeface="Times New Roman" pitchFamily="18" charset="0"/>
                <a:cs typeface="Times New Roman" pitchFamily="18" charset="0"/>
              </a:rPr>
              <a:t>I</a:t>
            </a:r>
            <a:r>
              <a:rPr lang="en-US" sz="2400" baseline="-25000" dirty="0">
                <a:latin typeface="Times New Roman" pitchFamily="18" charset="0"/>
                <a:cs typeface="Times New Roman" pitchFamily="18" charset="0"/>
              </a:rPr>
              <a:t>o</a:t>
            </a:r>
            <a:r>
              <a:rPr lang="en-US" sz="2400" dirty="0">
                <a:latin typeface="Times New Roman" pitchFamily="18" charset="0"/>
                <a:cs typeface="Times New Roman" pitchFamily="18" charset="0"/>
                <a:sym typeface="Wingdings" pitchFamily="2" charset="2"/>
              </a:rPr>
              <a:t> (absorption depends on population and path length</a:t>
            </a:r>
            <a:r>
              <a:rPr lang="en-US" sz="2400" dirty="0" smtClean="0">
                <a:latin typeface="Times New Roman" pitchFamily="18" charset="0"/>
                <a:cs typeface="Times New Roman" pitchFamily="18" charset="0"/>
                <a:sym typeface="Wingdings" pitchFamily="2" charset="2"/>
              </a:rPr>
              <a:t>)</a:t>
            </a:r>
          </a:p>
          <a:p>
            <a:pPr algn="just">
              <a:lnSpc>
                <a:spcPct val="90000"/>
              </a:lnSpc>
            </a:pPr>
            <a:r>
              <a:rPr lang="en-US" sz="2400" dirty="0" smtClean="0">
                <a:latin typeface="Times New Roman" pitchFamily="18" charset="0"/>
                <a:cs typeface="Times New Roman" pitchFamily="18" charset="0"/>
                <a:sym typeface="Wingdings" pitchFamily="2" charset="2"/>
              </a:rPr>
              <a:t>When material (atoms, ions or molecules) changes its state (from lower to higher energy), it absorbs an amount of energy exactly equal to the energy difference between the states. </a:t>
            </a:r>
          </a:p>
          <a:p>
            <a:pPr algn="ctr">
              <a:lnSpc>
                <a:spcPct val="90000"/>
              </a:lnSpc>
              <a:buFontTx/>
              <a:buNone/>
            </a:pPr>
            <a:r>
              <a:rPr lang="en-US" sz="2400" dirty="0" smtClean="0">
                <a:latin typeface="Times New Roman" pitchFamily="18" charset="0"/>
                <a:cs typeface="Times New Roman" pitchFamily="18" charset="0"/>
                <a:sym typeface="Wingdings" pitchFamily="2" charset="2"/>
              </a:rPr>
              <a:t>	</a:t>
            </a:r>
            <a:r>
              <a:rPr lang="en-US" sz="2400" b="1" dirty="0" smtClean="0">
                <a:latin typeface="Times New Roman" pitchFamily="18" charset="0"/>
                <a:cs typeface="Times New Roman" pitchFamily="18" charset="0"/>
                <a:sym typeface="Wingdings" pitchFamily="2" charset="2"/>
              </a:rPr>
              <a:t>E</a:t>
            </a:r>
            <a:r>
              <a:rPr lang="en-US" sz="2400" b="1" baseline="-25000" dirty="0" smtClean="0">
                <a:latin typeface="Times New Roman" pitchFamily="18" charset="0"/>
                <a:cs typeface="Times New Roman" pitchFamily="18" charset="0"/>
                <a:sym typeface="Wingdings" pitchFamily="2" charset="2"/>
              </a:rPr>
              <a:t>1</a:t>
            </a:r>
            <a:r>
              <a:rPr lang="en-US" sz="2400" b="1" dirty="0" smtClean="0">
                <a:latin typeface="Times New Roman" pitchFamily="18" charset="0"/>
                <a:cs typeface="Times New Roman" pitchFamily="18" charset="0"/>
                <a:sym typeface="Wingdings" pitchFamily="2" charset="2"/>
              </a:rPr>
              <a:t> – </a:t>
            </a:r>
            <a:r>
              <a:rPr lang="en-US" sz="2400" b="1" dirty="0" err="1" smtClean="0">
                <a:latin typeface="Times New Roman" pitchFamily="18" charset="0"/>
                <a:cs typeface="Times New Roman" pitchFamily="18" charset="0"/>
                <a:sym typeface="Wingdings" pitchFamily="2" charset="2"/>
              </a:rPr>
              <a:t>E</a:t>
            </a:r>
            <a:r>
              <a:rPr lang="en-US" sz="2400" b="1" baseline="-25000" dirty="0" err="1" smtClean="0">
                <a:latin typeface="Times New Roman" pitchFamily="18" charset="0"/>
                <a:cs typeface="Times New Roman" pitchFamily="18" charset="0"/>
                <a:sym typeface="Wingdings" pitchFamily="2" charset="2"/>
              </a:rPr>
              <a:t>o</a:t>
            </a:r>
            <a:r>
              <a:rPr lang="en-US" sz="2400" b="1" dirty="0" smtClean="0">
                <a:latin typeface="Times New Roman" pitchFamily="18" charset="0"/>
                <a:cs typeface="Times New Roman" pitchFamily="18" charset="0"/>
                <a:sym typeface="Wingdings" pitchFamily="2" charset="2"/>
              </a:rPr>
              <a:t> = </a:t>
            </a:r>
            <a:r>
              <a:rPr lang="en-US" sz="2400" b="1" dirty="0" smtClean="0">
                <a:latin typeface="Times New Roman" pitchFamily="18" charset="0"/>
                <a:cs typeface="Times New Roman" pitchFamily="18" charset="0"/>
              </a:rPr>
              <a:t>h</a:t>
            </a:r>
            <a:r>
              <a:rPr lang="en-US" sz="2400" b="1" dirty="0" smtClean="0">
                <a:latin typeface="Times New Roman" pitchFamily="18" charset="0"/>
                <a:cs typeface="Times New Roman" pitchFamily="18" charset="0"/>
                <a:sym typeface="Symbol" pitchFamily="18" charset="2"/>
              </a:rPr>
              <a:t></a:t>
            </a:r>
            <a:r>
              <a:rPr lang="en-US" sz="2400" b="1" dirty="0" smtClean="0">
                <a:latin typeface="Times New Roman" pitchFamily="18" charset="0"/>
                <a:cs typeface="Times New Roman" pitchFamily="18" charset="0"/>
                <a:sym typeface="Wingdings" pitchFamily="2" charset="2"/>
              </a:rPr>
              <a:t> = </a:t>
            </a:r>
            <a:r>
              <a:rPr lang="en-US" sz="2400" b="1" dirty="0" err="1" smtClean="0">
                <a:latin typeface="Times New Roman" pitchFamily="18" charset="0"/>
                <a:cs typeface="Times New Roman" pitchFamily="18" charset="0"/>
                <a:sym typeface="WP Greek Century" pitchFamily="2" charset="2"/>
              </a:rPr>
              <a:t>h</a:t>
            </a:r>
            <a:r>
              <a:rPr lang="en-US" sz="2400" b="1" dirty="0" err="1" smtClean="0">
                <a:latin typeface="Times New Roman" pitchFamily="18" charset="0"/>
                <a:cs typeface="Times New Roman" pitchFamily="18" charset="0"/>
              </a:rPr>
              <a:t>c</a:t>
            </a:r>
            <a:r>
              <a:rPr lang="en-US"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sym typeface="Symbol" pitchFamily="18" charset="2"/>
              </a:rPr>
              <a:t></a:t>
            </a:r>
            <a:r>
              <a:rPr lang="en-US" sz="2400" b="1" dirty="0" smtClean="0">
                <a:latin typeface="Times New Roman" pitchFamily="18" charset="0"/>
                <a:cs typeface="Times New Roman" pitchFamily="18" charset="0"/>
                <a:sym typeface="Wingdings" pitchFamily="2" charset="2"/>
              </a:rPr>
              <a:t> </a:t>
            </a:r>
          </a:p>
          <a:p>
            <a:pPr algn="just">
              <a:lnSpc>
                <a:spcPct val="90000"/>
              </a:lnSpc>
              <a:buFontTx/>
              <a:buNone/>
            </a:pPr>
            <a:r>
              <a:rPr lang="en-US" sz="2400" dirty="0" smtClean="0">
                <a:latin typeface="Times New Roman" pitchFamily="18" charset="0"/>
                <a:cs typeface="Times New Roman" pitchFamily="18" charset="0"/>
                <a:sym typeface="Wingdings" pitchFamily="2" charset="2"/>
              </a:rPr>
              <a:t>	where, 	E</a:t>
            </a:r>
            <a:r>
              <a:rPr lang="en-US" sz="2400" baseline="-25000" dirty="0" smtClean="0">
                <a:latin typeface="Times New Roman" pitchFamily="18" charset="0"/>
                <a:cs typeface="Times New Roman" pitchFamily="18" charset="0"/>
                <a:sym typeface="Wingdings" pitchFamily="2" charset="2"/>
              </a:rPr>
              <a:t>1</a:t>
            </a:r>
            <a:r>
              <a:rPr lang="en-US" sz="2400" dirty="0" smtClean="0">
                <a:latin typeface="Times New Roman" pitchFamily="18" charset="0"/>
                <a:cs typeface="Times New Roman" pitchFamily="18" charset="0"/>
                <a:sym typeface="Wingdings" pitchFamily="2" charset="2"/>
              </a:rPr>
              <a:t> = energy of the higher state, </a:t>
            </a:r>
          </a:p>
          <a:p>
            <a:pPr algn="just">
              <a:lnSpc>
                <a:spcPct val="90000"/>
              </a:lnSpc>
              <a:buFontTx/>
              <a:buNone/>
            </a:pP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E</a:t>
            </a:r>
            <a:r>
              <a:rPr lang="en-US" sz="2400" baseline="-25000" dirty="0" err="1" smtClean="0">
                <a:latin typeface="Times New Roman" pitchFamily="18" charset="0"/>
                <a:cs typeface="Times New Roman" pitchFamily="18" charset="0"/>
                <a:sym typeface="Wingdings" pitchFamily="2" charset="2"/>
              </a:rPr>
              <a:t>o</a:t>
            </a:r>
            <a:r>
              <a:rPr lang="en-US" sz="2400" dirty="0" smtClean="0">
                <a:latin typeface="Times New Roman" pitchFamily="18" charset="0"/>
                <a:cs typeface="Times New Roman" pitchFamily="18" charset="0"/>
                <a:sym typeface="Wingdings" pitchFamily="2" charset="2"/>
              </a:rPr>
              <a:t> = energy of the lower state.</a:t>
            </a:r>
          </a:p>
          <a:p>
            <a:pPr algn="just">
              <a:lnSpc>
                <a:spcPct val="90000"/>
              </a:lnSpc>
            </a:pPr>
            <a:r>
              <a:rPr lang="en-US" sz="2400" dirty="0" smtClean="0">
                <a:latin typeface="Times New Roman" pitchFamily="18" charset="0"/>
                <a:cs typeface="Times New Roman" pitchFamily="18" charset="0"/>
                <a:sym typeface="Wingdings" pitchFamily="2" charset="2"/>
              </a:rPr>
              <a:t>The various energy states are called </a:t>
            </a:r>
            <a:r>
              <a:rPr lang="en-US" sz="2400" b="1" dirty="0" smtClean="0">
                <a:latin typeface="Times New Roman" pitchFamily="18" charset="0"/>
                <a:cs typeface="Times New Roman" pitchFamily="18" charset="0"/>
                <a:sym typeface="Wingdings" pitchFamily="2" charset="2"/>
              </a:rPr>
              <a:t>electronic states</a:t>
            </a:r>
            <a:r>
              <a:rPr lang="en-US" sz="2400" dirty="0" smtClean="0">
                <a:latin typeface="Times New Roman" pitchFamily="18" charset="0"/>
                <a:cs typeface="Times New Roman" pitchFamily="18" charset="0"/>
                <a:sym typeface="Wingdings" pitchFamily="2" charset="2"/>
              </a:rPr>
              <a:t>. The lowest energy state of an atom or molecule is called </a:t>
            </a:r>
            <a:r>
              <a:rPr lang="en-US" sz="2400" b="1" dirty="0" smtClean="0">
                <a:latin typeface="Times New Roman" pitchFamily="18" charset="0"/>
                <a:cs typeface="Times New Roman" pitchFamily="18" charset="0"/>
                <a:sym typeface="Wingdings" pitchFamily="2" charset="2"/>
              </a:rPr>
              <a:t>ground state</a:t>
            </a:r>
            <a:r>
              <a:rPr lang="en-US" sz="2400" dirty="0" smtClean="0">
                <a:latin typeface="Times New Roman" pitchFamily="18" charset="0"/>
                <a:cs typeface="Times New Roman" pitchFamily="18" charset="0"/>
                <a:sym typeface="Wingdings" pitchFamily="2" charset="2"/>
              </a:rPr>
              <a:t>. Generally at room temperature, chemical species are in their ground state. </a:t>
            </a:r>
          </a:p>
          <a:p>
            <a:pPr algn="just">
              <a:lnSpc>
                <a:spcPct val="90000"/>
              </a:lnSpc>
            </a:pPr>
            <a:r>
              <a:rPr lang="en-US" sz="2400" dirty="0" smtClean="0">
                <a:latin typeface="Times New Roman" pitchFamily="18" charset="0"/>
                <a:cs typeface="Times New Roman" pitchFamily="18" charset="0"/>
                <a:sym typeface="Wingdings" pitchFamily="2" charset="2"/>
              </a:rPr>
              <a:t>Higher energy states are termed </a:t>
            </a:r>
            <a:r>
              <a:rPr lang="en-US" sz="2400" b="1" dirty="0" smtClean="0">
                <a:latin typeface="Times New Roman" pitchFamily="18" charset="0"/>
                <a:cs typeface="Times New Roman" pitchFamily="18" charset="0"/>
                <a:sym typeface="Wingdings" pitchFamily="2" charset="2"/>
              </a:rPr>
              <a:t>excited states</a:t>
            </a:r>
            <a:r>
              <a:rPr lang="en-US" sz="2400" dirty="0" smtClean="0">
                <a:latin typeface="Times New Roman" pitchFamily="18" charset="0"/>
                <a:cs typeface="Times New Roman" pitchFamily="18" charset="0"/>
                <a:sym typeface="Wingdings" pitchFamily="2" charset="2"/>
              </a:rPr>
              <a:t>. </a:t>
            </a:r>
          </a:p>
          <a:p>
            <a:pPr marL="609600" indent="-609600" algn="just">
              <a:buFontTx/>
              <a:buNone/>
            </a:pPr>
            <a:endParaRPr lang="en-US" sz="2400" dirty="0">
              <a:latin typeface="Times New Roman" pitchFamily="18" charset="0"/>
              <a:cs typeface="Times New Roman" pitchFamily="18" charset="0"/>
              <a:sym typeface="Wingdings" pitchFamily="2" charset="2"/>
            </a:endParaRPr>
          </a:p>
        </p:txBody>
      </p:sp>
      <p:pic>
        <p:nvPicPr>
          <p:cNvPr id="4" name="Picture 1"/>
          <p:cNvPicPr>
            <a:picLocks noChangeAspect="1" noChangeArrowheads="1"/>
          </p:cNvPicPr>
          <p:nvPr/>
        </p:nvPicPr>
        <p:blipFill>
          <a:blip r:embed="rId3" cstate="print"/>
          <a:srcRect/>
          <a:stretch>
            <a:fillRect/>
          </a:stretch>
        </p:blipFill>
        <p:spPr bwMode="auto">
          <a:xfrm>
            <a:off x="1" y="0"/>
            <a:ext cx="1219199" cy="1371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457200"/>
            <a:ext cx="7772400" cy="533400"/>
          </a:xfrm>
        </p:spPr>
        <p:txBody>
          <a:bodyPr>
            <a:noAutofit/>
          </a:bodyPr>
          <a:lstStyle/>
          <a:p>
            <a:r>
              <a:rPr lang="en-US" sz="3200" b="1" dirty="0" smtClean="0">
                <a:solidFill>
                  <a:srgbClr val="FF0000"/>
                </a:solidFill>
                <a:latin typeface="Georgia" pitchFamily="18" charset="0"/>
              </a:rPr>
              <a:t>ABSORPTION OF RADIATION</a:t>
            </a:r>
            <a:endParaRPr lang="en-US" sz="3200" b="1" dirty="0">
              <a:solidFill>
                <a:srgbClr val="FF0000"/>
              </a:solidFill>
              <a:latin typeface="Georgia" pitchFamily="18" charset="0"/>
            </a:endParaRPr>
          </a:p>
        </p:txBody>
      </p:sp>
      <p:sp>
        <p:nvSpPr>
          <p:cNvPr id="10243" name="Rectangle 3"/>
          <p:cNvSpPr>
            <a:spLocks noGrp="1" noChangeArrowheads="1"/>
          </p:cNvSpPr>
          <p:nvPr>
            <p:ph type="body" idx="1"/>
          </p:nvPr>
        </p:nvSpPr>
        <p:spPr>
          <a:xfrm>
            <a:off x="152400" y="1371600"/>
            <a:ext cx="8763000" cy="5486400"/>
          </a:xfrm>
        </p:spPr>
        <p:txBody>
          <a:bodyPr>
            <a:normAutofit/>
          </a:bodyPr>
          <a:lstStyle/>
          <a:p>
            <a:pPr algn="just"/>
            <a:r>
              <a:rPr lang="en-US" sz="2200" dirty="0" smtClean="0">
                <a:latin typeface="Times New Roman" pitchFamily="18" charset="0"/>
                <a:cs typeface="Times New Roman" pitchFamily="18" charset="0"/>
              </a:rPr>
              <a:t>When </a:t>
            </a:r>
            <a:r>
              <a:rPr lang="en-US" sz="2200" dirty="0">
                <a:latin typeface="Times New Roman" pitchFamily="18" charset="0"/>
                <a:cs typeface="Times New Roman" pitchFamily="18" charset="0"/>
              </a:rPr>
              <a:t>radiation passes through a sample certain frequency may be selectively removed by </a:t>
            </a:r>
            <a:r>
              <a:rPr lang="en-US" sz="2200" b="1" dirty="0">
                <a:latin typeface="Times New Roman" pitchFamily="18" charset="0"/>
                <a:cs typeface="Times New Roman" pitchFamily="18" charset="0"/>
              </a:rPr>
              <a:t>absorption</a:t>
            </a:r>
            <a:r>
              <a:rPr lang="en-US" sz="2200" dirty="0">
                <a:latin typeface="Times New Roman" pitchFamily="18" charset="0"/>
                <a:cs typeface="Times New Roman" pitchFamily="18" charset="0"/>
              </a:rPr>
              <a:t>, a process in which electromagnetic energy is transferred to the atoms, ions or molecules.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Absorption </a:t>
            </a:r>
            <a:r>
              <a:rPr lang="en-US" sz="2200" dirty="0">
                <a:latin typeface="Times New Roman" pitchFamily="18" charset="0"/>
                <a:cs typeface="Times New Roman" pitchFamily="18" charset="0"/>
              </a:rPr>
              <a:t>promotes these particles from ground state to one or more higher energy states.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energy of the exciting photon must exactly match the energy difference between the ground state and one of the excited states of the absorbing species. Since these energy differences are unique for each species, a study of the frequencies of absorbed radiation provides a means of characterizing the constituents of a sample of matter. </a:t>
            </a:r>
            <a:endParaRPr lang="en-US" sz="2200" b="1" dirty="0">
              <a:latin typeface="Times New Roman" pitchFamily="18" charset="0"/>
              <a:cs typeface="Times New Roman" pitchFamily="18" charset="0"/>
            </a:endParaRPr>
          </a:p>
        </p:txBody>
      </p:sp>
      <p:pic>
        <p:nvPicPr>
          <p:cNvPr id="4" name="Picture 4" descr="W3334-f06-16"/>
          <p:cNvPicPr>
            <a:picLocks noChangeAspect="1" noChangeArrowheads="1"/>
          </p:cNvPicPr>
          <p:nvPr/>
        </p:nvPicPr>
        <p:blipFill>
          <a:blip r:embed="rId3" cstate="print"/>
          <a:srcRect/>
          <a:stretch>
            <a:fillRect/>
          </a:stretch>
        </p:blipFill>
        <p:spPr bwMode="auto">
          <a:xfrm>
            <a:off x="0" y="4867275"/>
            <a:ext cx="9144000" cy="1990725"/>
          </a:xfrm>
          <a:prstGeom prst="rect">
            <a:avLst/>
          </a:prstGeom>
          <a:noFill/>
        </p:spPr>
      </p:pic>
      <p:pic>
        <p:nvPicPr>
          <p:cNvPr id="5" name="Picture 1"/>
          <p:cNvPicPr>
            <a:picLocks noChangeAspect="1" noChangeArrowheads="1"/>
          </p:cNvPicPr>
          <p:nvPr/>
        </p:nvPicPr>
        <p:blipFill>
          <a:blip r:embed="rId4" cstate="print"/>
          <a:srcRect/>
          <a:stretch>
            <a:fillRect/>
          </a:stretch>
        </p:blipFill>
        <p:spPr bwMode="auto">
          <a:xfrm>
            <a:off x="1" y="0"/>
            <a:ext cx="1219199" cy="13716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1371600"/>
            <a:ext cx="6477000" cy="5486400"/>
          </a:xfrm>
        </p:spPr>
        <p:txBody>
          <a:bodyPr>
            <a:normAutofit/>
          </a:bodyPr>
          <a:lstStyle/>
          <a:p>
            <a:pPr algn="just"/>
            <a:r>
              <a:rPr lang="en-US" sz="2200" b="1" dirty="0">
                <a:latin typeface="Times New Roman" pitchFamily="18" charset="0"/>
                <a:cs typeface="Times New Roman" pitchFamily="18" charset="0"/>
              </a:rPr>
              <a:t>Atomic Absorption:</a:t>
            </a:r>
            <a:r>
              <a:rPr lang="en-US" sz="2200" dirty="0">
                <a:latin typeface="Times New Roman" pitchFamily="18" charset="0"/>
                <a:cs typeface="Times New Roman" pitchFamily="18" charset="0"/>
              </a:rPr>
              <a:t> The passage of polychromatic ultraviolet or visible radiation through a medium that consists of </a:t>
            </a:r>
            <a:r>
              <a:rPr lang="en-US" sz="2200" dirty="0" err="1">
                <a:latin typeface="Times New Roman" pitchFamily="18" charset="0"/>
                <a:cs typeface="Times New Roman" pitchFamily="18" charset="0"/>
              </a:rPr>
              <a:t>monoatomic</a:t>
            </a:r>
            <a:r>
              <a:rPr lang="en-US" sz="2200" dirty="0">
                <a:latin typeface="Times New Roman" pitchFamily="18" charset="0"/>
                <a:cs typeface="Times New Roman" pitchFamily="18" charset="0"/>
              </a:rPr>
              <a:t> particles results the absorption of a few well-defined frequency. Such spectra is very simple due to the small number of possible energy states for the absorbing particles.</a:t>
            </a:r>
          </a:p>
          <a:p>
            <a:pPr algn="just"/>
            <a:endParaRPr lang="en-US" sz="2200" b="1" dirty="0">
              <a:latin typeface="Times New Roman" pitchFamily="18" charset="0"/>
              <a:cs typeface="Times New Roman" pitchFamily="18" charset="0"/>
            </a:endParaRPr>
          </a:p>
          <a:p>
            <a:pPr algn="just"/>
            <a:r>
              <a:rPr lang="en-US" sz="2200" b="1" dirty="0">
                <a:latin typeface="Times New Roman" pitchFamily="18" charset="0"/>
                <a:cs typeface="Times New Roman" pitchFamily="18" charset="0"/>
              </a:rPr>
              <a:t>Molecular Absorption:</a:t>
            </a:r>
            <a:r>
              <a:rPr lang="en-US" sz="2200" dirty="0">
                <a:latin typeface="Times New Roman" pitchFamily="18" charset="0"/>
                <a:cs typeface="Times New Roman" pitchFamily="18" charset="0"/>
              </a:rPr>
              <a:t> Absorption spectra for polyatomic molecules are considerably more complex than atomic spectra because the number of energy states of molecules is generally enormous when compared with the number of energy states for isolated atoms. The energy E of a molecule is made up of three components,</a:t>
            </a:r>
          </a:p>
          <a:p>
            <a:pPr algn="ctr">
              <a:buFontTx/>
              <a:buNone/>
            </a:pPr>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E = </a:t>
            </a:r>
            <a:r>
              <a:rPr lang="en-US" sz="2200" b="1" dirty="0" err="1">
                <a:latin typeface="Times New Roman" pitchFamily="18" charset="0"/>
                <a:cs typeface="Times New Roman" pitchFamily="18" charset="0"/>
              </a:rPr>
              <a:t>E</a:t>
            </a:r>
            <a:r>
              <a:rPr lang="en-US" sz="2200" b="1" baseline="-25000" dirty="0" err="1">
                <a:latin typeface="Times New Roman" pitchFamily="18" charset="0"/>
                <a:cs typeface="Times New Roman" pitchFamily="18" charset="0"/>
              </a:rPr>
              <a:t>electronic</a:t>
            </a:r>
            <a:r>
              <a:rPr lang="en-US" sz="2200" b="1" dirty="0">
                <a:latin typeface="Times New Roman" pitchFamily="18" charset="0"/>
                <a:cs typeface="Times New Roman" pitchFamily="18" charset="0"/>
              </a:rPr>
              <a:t> + </a:t>
            </a:r>
            <a:r>
              <a:rPr lang="en-US" sz="2200" b="1" dirty="0" err="1">
                <a:latin typeface="Times New Roman" pitchFamily="18" charset="0"/>
                <a:cs typeface="Times New Roman" pitchFamily="18" charset="0"/>
              </a:rPr>
              <a:t>E</a:t>
            </a:r>
            <a:r>
              <a:rPr lang="en-US" sz="2200" b="1" baseline="-25000" dirty="0" err="1">
                <a:latin typeface="Times New Roman" pitchFamily="18" charset="0"/>
                <a:cs typeface="Times New Roman" pitchFamily="18" charset="0"/>
              </a:rPr>
              <a:t>vibrational</a:t>
            </a:r>
            <a:r>
              <a:rPr lang="en-US" sz="2200" b="1" dirty="0">
                <a:latin typeface="Times New Roman" pitchFamily="18" charset="0"/>
                <a:cs typeface="Times New Roman" pitchFamily="18" charset="0"/>
              </a:rPr>
              <a:t> + </a:t>
            </a:r>
            <a:r>
              <a:rPr lang="en-US" sz="2200" b="1" dirty="0" err="1" smtClean="0">
                <a:latin typeface="Times New Roman" pitchFamily="18" charset="0"/>
                <a:cs typeface="Times New Roman" pitchFamily="18" charset="0"/>
              </a:rPr>
              <a:t>E</a:t>
            </a:r>
            <a:r>
              <a:rPr lang="en-US" sz="2200" b="1" baseline="-25000" dirty="0" err="1" smtClean="0">
                <a:latin typeface="Times New Roman" pitchFamily="18" charset="0"/>
                <a:cs typeface="Times New Roman" pitchFamily="18" charset="0"/>
              </a:rPr>
              <a:t>rotational</a:t>
            </a:r>
            <a:endParaRPr lang="en-US" sz="2200" b="1" dirty="0">
              <a:latin typeface="Times New Roman" pitchFamily="18" charset="0"/>
              <a:cs typeface="Times New Roman" pitchFamily="18" charset="0"/>
            </a:endParaRPr>
          </a:p>
        </p:txBody>
      </p:sp>
      <p:sp>
        <p:nvSpPr>
          <p:cNvPr id="3" name="Rectangle 6" descr="0623"/>
          <p:cNvSpPr>
            <a:spLocks noGrp="1" noChangeAspect="1" noChangeArrowheads="1"/>
          </p:cNvSpPr>
          <p:nvPr isPhoto="1"/>
        </p:nvSpPr>
        <p:spPr bwMode="auto">
          <a:xfrm>
            <a:off x="6553200" y="0"/>
            <a:ext cx="3721100" cy="6858000"/>
          </a:xfrm>
          <a:prstGeom prst="rect">
            <a:avLst/>
          </a:prstGeom>
          <a:blipFill dpi="0" rotWithShape="1">
            <a:blip r:embed="rId3" cstate="print"/>
            <a:srcRect/>
            <a:stretch>
              <a:fillRect b="-19"/>
            </a:stretch>
          </a:blipFill>
          <a:ln w="9525">
            <a:noFill/>
            <a:miter lim="800000"/>
            <a:headEnd/>
            <a:tailEnd/>
          </a:ln>
          <a:effectLst/>
        </p:spPr>
        <p:txBody>
          <a:bodyPr/>
          <a:lstStyle/>
          <a:p>
            <a:endParaRPr lang="en-US"/>
          </a:p>
        </p:txBody>
      </p:sp>
      <p:pic>
        <p:nvPicPr>
          <p:cNvPr id="4" name="Picture 1"/>
          <p:cNvPicPr>
            <a:picLocks noChangeAspect="1" noChangeArrowheads="1"/>
          </p:cNvPicPr>
          <p:nvPr/>
        </p:nvPicPr>
        <p:blipFill>
          <a:blip r:embed="rId4" cstate="print"/>
          <a:srcRect/>
          <a:stretch>
            <a:fillRect/>
          </a:stretch>
        </p:blipFill>
        <p:spPr bwMode="auto">
          <a:xfrm>
            <a:off x="1" y="0"/>
            <a:ext cx="1219199" cy="1371600"/>
          </a:xfrm>
          <a:prstGeom prst="rect">
            <a:avLst/>
          </a:prstGeom>
          <a:noFill/>
          <a:ln w="9525">
            <a:noFill/>
            <a:miter lim="800000"/>
            <a:headEnd/>
            <a:tailEnd/>
          </a:ln>
          <a:effectLst/>
        </p:spPr>
      </p:pic>
      <p:sp>
        <p:nvSpPr>
          <p:cNvPr id="5" name="Rectangle 4"/>
          <p:cNvSpPr/>
          <p:nvPr/>
        </p:nvSpPr>
        <p:spPr>
          <a:xfrm>
            <a:off x="1371600" y="533400"/>
            <a:ext cx="5486400" cy="584775"/>
          </a:xfrm>
          <a:prstGeom prst="rect">
            <a:avLst/>
          </a:prstGeom>
        </p:spPr>
        <p:txBody>
          <a:bodyPr wrap="square">
            <a:spAutoFit/>
          </a:bodyPr>
          <a:lstStyle/>
          <a:p>
            <a:pPr algn="ctr"/>
            <a:r>
              <a:rPr lang="en-US" sz="3200" b="1" dirty="0" smtClean="0">
                <a:solidFill>
                  <a:srgbClr val="FF0000"/>
                </a:solidFill>
                <a:latin typeface="Georgia" pitchFamily="18" charset="0"/>
              </a:rPr>
              <a:t>Absorption of radiation</a:t>
            </a:r>
            <a:endParaRPr lang="en-US" sz="32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28600" y="1066800"/>
            <a:ext cx="8763000" cy="4419600"/>
          </a:xfrm>
        </p:spPr>
        <p:txBody>
          <a:bodyPr>
            <a:normAutofit/>
          </a:bodyPr>
          <a:lstStyle/>
          <a:p>
            <a:pPr marL="609600" indent="-609600" algn="just"/>
            <a:r>
              <a:rPr lang="en-US" sz="2100" b="1" dirty="0">
                <a:latin typeface="Times New Roman" pitchFamily="18" charset="0"/>
                <a:cs typeface="Times New Roman" pitchFamily="18" charset="0"/>
              </a:rPr>
              <a:t>Emission of Radiation:</a:t>
            </a:r>
            <a:r>
              <a:rPr lang="en-US" sz="2100" dirty="0">
                <a:latin typeface="Times New Roman" pitchFamily="18" charset="0"/>
                <a:cs typeface="Times New Roman" pitchFamily="18" charset="0"/>
              </a:rPr>
              <a:t> Electromagnetic radiation is produced when excited particle (atoms, ions, or molecules) </a:t>
            </a:r>
            <a:r>
              <a:rPr lang="en-US" sz="2100" b="1" dirty="0">
                <a:solidFill>
                  <a:srgbClr val="0070C0"/>
                </a:solidFill>
                <a:latin typeface="Times New Roman" pitchFamily="18" charset="0"/>
                <a:cs typeface="Times New Roman" pitchFamily="18" charset="0"/>
              </a:rPr>
              <a:t>relax to lower energy levels </a:t>
            </a:r>
            <a:r>
              <a:rPr lang="en-US" sz="2100" dirty="0">
                <a:latin typeface="Times New Roman" pitchFamily="18" charset="0"/>
                <a:cs typeface="Times New Roman" pitchFamily="18" charset="0"/>
              </a:rPr>
              <a:t>by giving up their excess energy </a:t>
            </a:r>
            <a:r>
              <a:rPr lang="en-US" sz="2100" b="1" dirty="0">
                <a:solidFill>
                  <a:srgbClr val="0070C0"/>
                </a:solidFill>
                <a:latin typeface="Times New Roman" pitchFamily="18" charset="0"/>
                <a:cs typeface="Times New Roman" pitchFamily="18" charset="0"/>
              </a:rPr>
              <a:t>as photons</a:t>
            </a:r>
            <a:r>
              <a:rPr lang="en-US" sz="2100" dirty="0">
                <a:latin typeface="Times New Roman" pitchFamily="18" charset="0"/>
                <a:cs typeface="Times New Roman" pitchFamily="18" charset="0"/>
              </a:rPr>
              <a:t>. Radiation from an excited source is characterized by means of an emission spectrum. </a:t>
            </a:r>
          </a:p>
          <a:p>
            <a:pPr marL="609600" indent="-609600" algn="ctr">
              <a:buFontTx/>
              <a:buNone/>
            </a:pPr>
            <a:r>
              <a:rPr lang="en-US" sz="2100" b="1" dirty="0">
                <a:latin typeface="Times New Roman" pitchFamily="18" charset="0"/>
                <a:cs typeface="Times New Roman" pitchFamily="18" charset="0"/>
              </a:rPr>
              <a:t>	</a:t>
            </a:r>
            <a:r>
              <a:rPr lang="en-US" sz="2100" b="1" dirty="0">
                <a:solidFill>
                  <a:srgbClr val="0070C0"/>
                </a:solidFill>
                <a:latin typeface="Times New Roman" pitchFamily="18" charset="0"/>
                <a:cs typeface="Times New Roman" pitchFamily="18" charset="0"/>
              </a:rPr>
              <a:t>X </a:t>
            </a:r>
            <a:r>
              <a:rPr lang="en-US" sz="2100" b="1" dirty="0">
                <a:solidFill>
                  <a:srgbClr val="0070C0"/>
                </a:solidFill>
                <a:latin typeface="Times New Roman" pitchFamily="18" charset="0"/>
                <a:cs typeface="Times New Roman" pitchFamily="18" charset="0"/>
                <a:sym typeface="Wingdings" pitchFamily="2" charset="2"/>
              </a:rPr>
              <a:t> X</a:t>
            </a:r>
            <a:r>
              <a:rPr lang="en-US" sz="2100" b="1" baseline="30000" dirty="0">
                <a:solidFill>
                  <a:srgbClr val="0070C0"/>
                </a:solidFill>
                <a:latin typeface="Times New Roman" pitchFamily="18" charset="0"/>
                <a:cs typeface="Times New Roman" pitchFamily="18" charset="0"/>
                <a:sym typeface="Wingdings" pitchFamily="2" charset="2"/>
              </a:rPr>
              <a:t>*</a:t>
            </a:r>
            <a:r>
              <a:rPr lang="en-US" sz="2100" b="1" dirty="0">
                <a:solidFill>
                  <a:srgbClr val="0070C0"/>
                </a:solidFill>
                <a:latin typeface="Times New Roman" pitchFamily="18" charset="0"/>
                <a:cs typeface="Times New Roman" pitchFamily="18" charset="0"/>
                <a:sym typeface="Wingdings" pitchFamily="2" charset="2"/>
              </a:rPr>
              <a:t>  X + </a:t>
            </a:r>
            <a:r>
              <a:rPr lang="en-US" sz="2100" b="1" dirty="0">
                <a:solidFill>
                  <a:srgbClr val="0070C0"/>
                </a:solidFill>
                <a:latin typeface="Times New Roman" pitchFamily="18" charset="0"/>
                <a:cs typeface="Times New Roman" pitchFamily="18" charset="0"/>
              </a:rPr>
              <a:t>h</a:t>
            </a:r>
            <a:r>
              <a:rPr lang="en-US" sz="2100" b="1" dirty="0">
                <a:solidFill>
                  <a:srgbClr val="0070C0"/>
                </a:solidFill>
                <a:latin typeface="Times New Roman" pitchFamily="18" charset="0"/>
                <a:cs typeface="Times New Roman" pitchFamily="18" charset="0"/>
                <a:sym typeface="Symbol" pitchFamily="18" charset="2"/>
              </a:rPr>
              <a:t></a:t>
            </a:r>
            <a:r>
              <a:rPr lang="en-US" sz="2100" b="1" dirty="0">
                <a:solidFill>
                  <a:srgbClr val="0070C0"/>
                </a:solidFill>
                <a:latin typeface="Times New Roman" pitchFamily="18" charset="0"/>
                <a:cs typeface="Times New Roman" pitchFamily="18" charset="0"/>
                <a:sym typeface="Wingdings" pitchFamily="2" charset="2"/>
              </a:rPr>
              <a:t> </a:t>
            </a:r>
          </a:p>
          <a:p>
            <a:pPr marL="609600" indent="-609600" algn="just"/>
            <a:r>
              <a:rPr lang="en-US" sz="2100" dirty="0" smtClean="0">
                <a:latin typeface="Times New Roman" pitchFamily="18" charset="0"/>
                <a:cs typeface="Times New Roman" pitchFamily="18" charset="0"/>
                <a:sym typeface="Wingdings" pitchFamily="2" charset="2"/>
              </a:rPr>
              <a:t>Excitation </a:t>
            </a:r>
            <a:r>
              <a:rPr lang="en-US" sz="2100" dirty="0">
                <a:latin typeface="Times New Roman" pitchFamily="18" charset="0"/>
                <a:cs typeface="Times New Roman" pitchFamily="18" charset="0"/>
                <a:sym typeface="Wingdings" pitchFamily="2" charset="2"/>
              </a:rPr>
              <a:t>can be done by –</a:t>
            </a:r>
          </a:p>
          <a:p>
            <a:pPr marL="609600" indent="-609600" algn="just">
              <a:buFontTx/>
              <a:buNone/>
            </a:pPr>
            <a:r>
              <a:rPr lang="en-US" sz="2100" dirty="0">
                <a:latin typeface="Times New Roman" pitchFamily="18" charset="0"/>
                <a:cs typeface="Times New Roman" pitchFamily="18" charset="0"/>
                <a:sym typeface="Wingdings" pitchFamily="2" charset="2"/>
              </a:rPr>
              <a:t>	</a:t>
            </a:r>
            <a:r>
              <a:rPr lang="en-US" sz="2100" dirty="0" smtClean="0">
                <a:latin typeface="Times New Roman" pitchFamily="18" charset="0"/>
                <a:cs typeface="Times New Roman" pitchFamily="18" charset="0"/>
                <a:sym typeface="Wingdings" pitchFamily="2" charset="2"/>
              </a:rPr>
              <a:t>	1</a:t>
            </a:r>
            <a:r>
              <a:rPr lang="en-US" sz="2100" dirty="0">
                <a:latin typeface="Times New Roman" pitchFamily="18" charset="0"/>
                <a:cs typeface="Times New Roman" pitchFamily="18" charset="0"/>
                <a:sym typeface="Wingdings" pitchFamily="2" charset="2"/>
              </a:rPr>
              <a:t>. Bombardment with </a:t>
            </a:r>
            <a:r>
              <a:rPr lang="en-US" sz="2100" dirty="0" smtClean="0">
                <a:latin typeface="Times New Roman" pitchFamily="18" charset="0"/>
                <a:cs typeface="Times New Roman" pitchFamily="18" charset="0"/>
                <a:sym typeface="Wingdings" pitchFamily="2" charset="2"/>
              </a:rPr>
              <a:t>electrons	2</a:t>
            </a:r>
            <a:r>
              <a:rPr lang="en-US" sz="2100" dirty="0">
                <a:latin typeface="Times New Roman" pitchFamily="18" charset="0"/>
                <a:cs typeface="Times New Roman" pitchFamily="18" charset="0"/>
                <a:sym typeface="Wingdings" pitchFamily="2" charset="2"/>
              </a:rPr>
              <a:t>. Electric current ac spark</a:t>
            </a:r>
          </a:p>
          <a:p>
            <a:pPr marL="609600" indent="-609600" algn="just">
              <a:buFontTx/>
              <a:buNone/>
            </a:pPr>
            <a:r>
              <a:rPr lang="en-US" sz="2100" dirty="0">
                <a:latin typeface="Times New Roman" pitchFamily="18" charset="0"/>
                <a:cs typeface="Times New Roman" pitchFamily="18" charset="0"/>
                <a:sym typeface="Wingdings" pitchFamily="2" charset="2"/>
              </a:rPr>
              <a:t>	</a:t>
            </a:r>
            <a:r>
              <a:rPr lang="en-US" sz="2100" dirty="0" smtClean="0">
                <a:latin typeface="Times New Roman" pitchFamily="18" charset="0"/>
                <a:cs typeface="Times New Roman" pitchFamily="18" charset="0"/>
                <a:sym typeface="Wingdings" pitchFamily="2" charset="2"/>
              </a:rPr>
              <a:t>	3</a:t>
            </a:r>
            <a:r>
              <a:rPr lang="en-US" sz="2100" dirty="0">
                <a:latin typeface="Times New Roman" pitchFamily="18" charset="0"/>
                <a:cs typeface="Times New Roman" pitchFamily="18" charset="0"/>
                <a:sym typeface="Wingdings" pitchFamily="2" charset="2"/>
              </a:rPr>
              <a:t>. Heat of a </a:t>
            </a:r>
            <a:r>
              <a:rPr lang="en-US" sz="2100" dirty="0" smtClean="0">
                <a:latin typeface="Times New Roman" pitchFamily="18" charset="0"/>
                <a:cs typeface="Times New Roman" pitchFamily="18" charset="0"/>
                <a:sym typeface="Wingdings" pitchFamily="2" charset="2"/>
              </a:rPr>
              <a:t>flame</a:t>
            </a:r>
            <a:r>
              <a:rPr lang="en-US" sz="2100" dirty="0">
                <a:latin typeface="Times New Roman" pitchFamily="18" charset="0"/>
                <a:cs typeface="Times New Roman" pitchFamily="18" charset="0"/>
                <a:sym typeface="Wingdings" pitchFamily="2" charset="2"/>
              </a:rPr>
              <a:t>	</a:t>
            </a:r>
            <a:r>
              <a:rPr lang="en-US" sz="2100" dirty="0" smtClean="0">
                <a:latin typeface="Times New Roman" pitchFamily="18" charset="0"/>
                <a:cs typeface="Times New Roman" pitchFamily="18" charset="0"/>
                <a:sym typeface="Wingdings" pitchFamily="2" charset="2"/>
              </a:rPr>
              <a:t>	4</a:t>
            </a:r>
            <a:r>
              <a:rPr lang="en-US" sz="2100" dirty="0">
                <a:latin typeface="Times New Roman" pitchFamily="18" charset="0"/>
                <a:cs typeface="Times New Roman" pitchFamily="18" charset="0"/>
                <a:sym typeface="Wingdings" pitchFamily="2" charset="2"/>
              </a:rPr>
              <a:t>. An arc or a furnace (produce </a:t>
            </a:r>
            <a:r>
              <a:rPr lang="en-US" sz="2100" dirty="0" err="1">
                <a:latin typeface="Times New Roman" pitchFamily="18" charset="0"/>
                <a:cs typeface="Times New Roman" pitchFamily="18" charset="0"/>
                <a:sym typeface="Wingdings" pitchFamily="2" charset="2"/>
              </a:rPr>
              <a:t>uv</a:t>
            </a:r>
            <a:r>
              <a:rPr lang="en-US" sz="2100" dirty="0">
                <a:latin typeface="Times New Roman" pitchFamily="18" charset="0"/>
                <a:cs typeface="Times New Roman" pitchFamily="18" charset="0"/>
                <a:sym typeface="Wingdings" pitchFamily="2" charset="2"/>
              </a:rPr>
              <a:t>, </a:t>
            </a:r>
            <a:r>
              <a:rPr lang="en-US" sz="2100" dirty="0" smtClean="0">
                <a:latin typeface="Times New Roman" pitchFamily="18" charset="0"/>
                <a:cs typeface="Times New Roman" pitchFamily="18" charset="0"/>
                <a:sym typeface="Wingdings" pitchFamily="2" charset="2"/>
              </a:rPr>
              <a:t>      </a:t>
            </a:r>
          </a:p>
          <a:p>
            <a:pPr marL="609600" indent="-609600" algn="just">
              <a:buFontTx/>
              <a:buNone/>
            </a:pPr>
            <a:r>
              <a:rPr lang="en-US" sz="2100" dirty="0" smtClean="0">
                <a:latin typeface="Times New Roman" pitchFamily="18" charset="0"/>
                <a:cs typeface="Times New Roman" pitchFamily="18" charset="0"/>
                <a:sym typeface="Wingdings" pitchFamily="2" charset="2"/>
              </a:rPr>
              <a:t>                  </a:t>
            </a:r>
            <a:r>
              <a:rPr lang="en-US" sz="2100" dirty="0" err="1" smtClean="0">
                <a:latin typeface="Times New Roman" pitchFamily="18" charset="0"/>
                <a:cs typeface="Times New Roman" pitchFamily="18" charset="0"/>
                <a:sym typeface="Wingdings" pitchFamily="2" charset="2"/>
              </a:rPr>
              <a:t>vis</a:t>
            </a:r>
            <a:r>
              <a:rPr lang="en-US" sz="2100" dirty="0" smtClean="0">
                <a:latin typeface="Times New Roman" pitchFamily="18" charset="0"/>
                <a:cs typeface="Times New Roman" pitchFamily="18" charset="0"/>
                <a:sym typeface="Wingdings" pitchFamily="2" charset="2"/>
              </a:rPr>
              <a:t> </a:t>
            </a:r>
            <a:r>
              <a:rPr lang="en-US" sz="2100" dirty="0">
                <a:latin typeface="Times New Roman" pitchFamily="18" charset="0"/>
                <a:cs typeface="Times New Roman" pitchFamily="18" charset="0"/>
                <a:sym typeface="Wingdings" pitchFamily="2" charset="2"/>
              </a:rPr>
              <a:t>or </a:t>
            </a:r>
            <a:r>
              <a:rPr lang="en-US" sz="2100" dirty="0" err="1">
                <a:latin typeface="Times New Roman" pitchFamily="18" charset="0"/>
                <a:cs typeface="Times New Roman" pitchFamily="18" charset="0"/>
                <a:sym typeface="Wingdings" pitchFamily="2" charset="2"/>
              </a:rPr>
              <a:t>ir</a:t>
            </a:r>
            <a:r>
              <a:rPr lang="en-US" sz="2100" dirty="0">
                <a:latin typeface="Times New Roman" pitchFamily="18" charset="0"/>
                <a:cs typeface="Times New Roman" pitchFamily="18" charset="0"/>
                <a:sym typeface="Wingdings" pitchFamily="2" charset="2"/>
              </a:rPr>
              <a:t> radiation</a:t>
            </a:r>
            <a:r>
              <a:rPr lang="en-US" sz="2100" dirty="0" smtClean="0">
                <a:latin typeface="Times New Roman" pitchFamily="18" charset="0"/>
                <a:cs typeface="Times New Roman" pitchFamily="18" charset="0"/>
                <a:sym typeface="Wingdings" pitchFamily="2" charset="2"/>
              </a:rPr>
              <a:t>)</a:t>
            </a:r>
            <a:r>
              <a:rPr lang="en-US" sz="2100" dirty="0">
                <a:latin typeface="Times New Roman" pitchFamily="18" charset="0"/>
                <a:cs typeface="Times New Roman" pitchFamily="18" charset="0"/>
                <a:sym typeface="Wingdings" pitchFamily="2" charset="2"/>
              </a:rPr>
              <a:t>	</a:t>
            </a:r>
            <a:r>
              <a:rPr lang="en-US" sz="2100" dirty="0" smtClean="0">
                <a:latin typeface="Times New Roman" pitchFamily="18" charset="0"/>
                <a:cs typeface="Times New Roman" pitchFamily="18" charset="0"/>
                <a:sym typeface="Wingdings" pitchFamily="2" charset="2"/>
              </a:rPr>
              <a:t>	5</a:t>
            </a:r>
            <a:r>
              <a:rPr lang="en-US" sz="2100" dirty="0">
                <a:latin typeface="Times New Roman" pitchFamily="18" charset="0"/>
                <a:cs typeface="Times New Roman" pitchFamily="18" charset="0"/>
                <a:sym typeface="Wingdings" pitchFamily="2" charset="2"/>
              </a:rPr>
              <a:t>. Beam of electromagnetic radiation</a:t>
            </a:r>
          </a:p>
        </p:txBody>
      </p:sp>
      <p:sp>
        <p:nvSpPr>
          <p:cNvPr id="3" name="Rectangle 2"/>
          <p:cNvSpPr/>
          <p:nvPr/>
        </p:nvSpPr>
        <p:spPr>
          <a:xfrm>
            <a:off x="2209800" y="457200"/>
            <a:ext cx="5920211" cy="584775"/>
          </a:xfrm>
          <a:prstGeom prst="rect">
            <a:avLst/>
          </a:prstGeom>
        </p:spPr>
        <p:txBody>
          <a:bodyPr wrap="none">
            <a:spAutoFit/>
          </a:bodyPr>
          <a:lstStyle/>
          <a:p>
            <a:pPr algn="ctr"/>
            <a:r>
              <a:rPr lang="en-US" sz="3200" b="1" dirty="0" smtClean="0">
                <a:solidFill>
                  <a:srgbClr val="00B0F0"/>
                </a:solidFill>
                <a:latin typeface="Georgia" pitchFamily="18" charset="0"/>
              </a:rPr>
              <a:t>EMISSION OF RADIATION</a:t>
            </a:r>
            <a:endParaRPr lang="en-US" sz="3200" dirty="0">
              <a:solidFill>
                <a:srgbClr val="00B0F0"/>
              </a:solidFill>
            </a:endParaRPr>
          </a:p>
        </p:txBody>
      </p:sp>
      <p:pic>
        <p:nvPicPr>
          <p:cNvPr id="4" name="Picture 1"/>
          <p:cNvPicPr>
            <a:picLocks noChangeAspect="1" noChangeArrowheads="1"/>
          </p:cNvPicPr>
          <p:nvPr/>
        </p:nvPicPr>
        <p:blipFill>
          <a:blip r:embed="rId3" cstate="print"/>
          <a:srcRect/>
          <a:stretch>
            <a:fillRect/>
          </a:stretch>
        </p:blipFill>
        <p:spPr bwMode="auto">
          <a:xfrm>
            <a:off x="1" y="0"/>
            <a:ext cx="1142999" cy="1143000"/>
          </a:xfrm>
          <a:prstGeom prst="rect">
            <a:avLst/>
          </a:prstGeom>
          <a:noFill/>
          <a:ln w="9525">
            <a:noFill/>
            <a:miter lim="800000"/>
            <a:headEnd/>
            <a:tailEnd/>
          </a:ln>
          <a:effectLst/>
        </p:spPr>
      </p:pic>
      <p:pic>
        <p:nvPicPr>
          <p:cNvPr id="5" name="Picture 4" descr="W3334-f06-15"/>
          <p:cNvPicPr>
            <a:picLocks noChangeAspect="1" noChangeArrowheads="1"/>
          </p:cNvPicPr>
          <p:nvPr/>
        </p:nvPicPr>
        <p:blipFill>
          <a:blip r:embed="rId4" cstate="print"/>
          <a:srcRect/>
          <a:stretch>
            <a:fillRect/>
          </a:stretch>
        </p:blipFill>
        <p:spPr bwMode="auto">
          <a:xfrm>
            <a:off x="0" y="4548187"/>
            <a:ext cx="8991600" cy="2309813"/>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52400" y="1295400"/>
            <a:ext cx="8839200" cy="3200400"/>
          </a:xfrm>
        </p:spPr>
        <p:txBody>
          <a:bodyPr>
            <a:normAutofit/>
          </a:bodyPr>
          <a:lstStyle/>
          <a:p>
            <a:pPr marL="609600" indent="-609600" algn="just"/>
            <a:r>
              <a:rPr lang="en-US" sz="2100" b="1" dirty="0">
                <a:latin typeface="Times New Roman" pitchFamily="18" charset="0"/>
                <a:cs typeface="Times New Roman" pitchFamily="18" charset="0"/>
              </a:rPr>
              <a:t>Three types of emission spectra:</a:t>
            </a:r>
            <a:endParaRPr lang="en-US" sz="2100" dirty="0">
              <a:latin typeface="Times New Roman" pitchFamily="18" charset="0"/>
              <a:cs typeface="Times New Roman" pitchFamily="18" charset="0"/>
            </a:endParaRPr>
          </a:p>
          <a:p>
            <a:pPr marL="1009650" lvl="1" indent="-609600">
              <a:buNone/>
            </a:pPr>
            <a:r>
              <a:rPr lang="en-US" sz="1700" dirty="0" smtClean="0">
                <a:latin typeface="Times New Roman" pitchFamily="18" charset="0"/>
                <a:cs typeface="Times New Roman" pitchFamily="18" charset="0"/>
              </a:rPr>
              <a:t>	1) Line Spectra	2) Band Spectra	3) Continuum </a:t>
            </a:r>
            <a:r>
              <a:rPr lang="en-US" sz="1700" dirty="0">
                <a:latin typeface="Times New Roman" pitchFamily="18" charset="0"/>
                <a:cs typeface="Times New Roman" pitchFamily="18" charset="0"/>
              </a:rPr>
              <a:t>Spectra</a:t>
            </a:r>
          </a:p>
          <a:p>
            <a:pPr marL="609600" indent="-609600" algn="just"/>
            <a:r>
              <a:rPr lang="en-US" sz="2100" b="1" dirty="0">
                <a:latin typeface="Times New Roman" pitchFamily="18" charset="0"/>
                <a:cs typeface="Times New Roman" pitchFamily="18" charset="0"/>
              </a:rPr>
              <a:t>Relaxation Processes:</a:t>
            </a:r>
            <a:r>
              <a:rPr lang="en-US" sz="2100" dirty="0">
                <a:latin typeface="Times New Roman" pitchFamily="18" charset="0"/>
                <a:cs typeface="Times New Roman" pitchFamily="18" charset="0"/>
              </a:rPr>
              <a:t> The lifetime of an atom or molecule excited by absorption of radiation is brief because there are several </a:t>
            </a:r>
            <a:r>
              <a:rPr lang="en-US" sz="2100" b="1" dirty="0">
                <a:latin typeface="Times New Roman" pitchFamily="18" charset="0"/>
                <a:cs typeface="Times New Roman" pitchFamily="18" charset="0"/>
              </a:rPr>
              <a:t>relaxation processes</a:t>
            </a:r>
            <a:r>
              <a:rPr lang="en-US" sz="2100" dirty="0">
                <a:latin typeface="Times New Roman" pitchFamily="18" charset="0"/>
                <a:cs typeface="Times New Roman" pitchFamily="18" charset="0"/>
              </a:rPr>
              <a:t> that permit its return to the ground state.</a:t>
            </a:r>
          </a:p>
          <a:p>
            <a:pPr marL="609600" indent="-609600" algn="just"/>
            <a:r>
              <a:rPr lang="en-US" sz="2100" b="1" dirty="0" smtClean="0">
                <a:latin typeface="Times New Roman" pitchFamily="18" charset="0"/>
                <a:cs typeface="Times New Roman" pitchFamily="18" charset="0"/>
              </a:rPr>
              <a:t>Non-</a:t>
            </a:r>
            <a:r>
              <a:rPr lang="en-US" sz="2100" b="1" dirty="0" err="1" smtClean="0">
                <a:latin typeface="Times New Roman" pitchFamily="18" charset="0"/>
                <a:cs typeface="Times New Roman" pitchFamily="18" charset="0"/>
              </a:rPr>
              <a:t>radiative</a:t>
            </a:r>
            <a:r>
              <a:rPr lang="en-US" sz="2100" b="1" dirty="0" smtClean="0">
                <a:latin typeface="Times New Roman" pitchFamily="18" charset="0"/>
                <a:cs typeface="Times New Roman" pitchFamily="18" charset="0"/>
              </a:rPr>
              <a:t> </a:t>
            </a:r>
            <a:r>
              <a:rPr lang="en-US" sz="2100" b="1" dirty="0">
                <a:latin typeface="Times New Roman" pitchFamily="18" charset="0"/>
                <a:cs typeface="Times New Roman" pitchFamily="18" charset="0"/>
              </a:rPr>
              <a:t>Relaxation:</a:t>
            </a:r>
            <a:r>
              <a:rPr lang="en-US" sz="2100" dirty="0">
                <a:latin typeface="Times New Roman" pitchFamily="18" charset="0"/>
                <a:cs typeface="Times New Roman" pitchFamily="18" charset="0"/>
              </a:rPr>
              <a:t> </a:t>
            </a:r>
            <a:r>
              <a:rPr lang="en-US" sz="2100" dirty="0" smtClean="0">
                <a:latin typeface="Times New Roman" pitchFamily="18" charset="0"/>
                <a:cs typeface="Times New Roman" pitchFamily="18" charset="0"/>
              </a:rPr>
              <a:t>Non-</a:t>
            </a:r>
            <a:r>
              <a:rPr lang="en-US" sz="2100" dirty="0" err="1" smtClean="0">
                <a:latin typeface="Times New Roman" pitchFamily="18" charset="0"/>
                <a:cs typeface="Times New Roman" pitchFamily="18" charset="0"/>
              </a:rPr>
              <a:t>radiative</a:t>
            </a:r>
            <a:r>
              <a:rPr lang="en-US" sz="2100" dirty="0" smtClean="0">
                <a:latin typeface="Times New Roman" pitchFamily="18" charset="0"/>
                <a:cs typeface="Times New Roman" pitchFamily="18" charset="0"/>
              </a:rPr>
              <a:t> </a:t>
            </a:r>
            <a:r>
              <a:rPr lang="en-US" sz="2100" dirty="0">
                <a:latin typeface="Times New Roman" pitchFamily="18" charset="0"/>
                <a:cs typeface="Times New Roman" pitchFamily="18" charset="0"/>
              </a:rPr>
              <a:t>relaxation involves the loss of energy in a series of small steps, the excitation energy being converted to kinetic energy by collision with other molecules. A minute increase in the temperature of the system results. </a:t>
            </a:r>
            <a:endParaRPr lang="en-US" sz="2100" b="1" dirty="0">
              <a:latin typeface="Times New Roman" pitchFamily="18" charset="0"/>
              <a:cs typeface="Times New Roman" pitchFamily="18" charset="0"/>
            </a:endParaRPr>
          </a:p>
        </p:txBody>
      </p:sp>
      <p:pic>
        <p:nvPicPr>
          <p:cNvPr id="3" name="Picture 1"/>
          <p:cNvPicPr>
            <a:picLocks noChangeAspect="1" noChangeArrowheads="1"/>
          </p:cNvPicPr>
          <p:nvPr/>
        </p:nvPicPr>
        <p:blipFill>
          <a:blip r:embed="rId3" cstate="print"/>
          <a:srcRect/>
          <a:stretch>
            <a:fillRect/>
          </a:stretch>
        </p:blipFill>
        <p:spPr bwMode="auto">
          <a:xfrm>
            <a:off x="1" y="0"/>
            <a:ext cx="1219199" cy="1371600"/>
          </a:xfrm>
          <a:prstGeom prst="rect">
            <a:avLst/>
          </a:prstGeom>
          <a:noFill/>
          <a:ln w="9525">
            <a:noFill/>
            <a:miter lim="800000"/>
            <a:headEnd/>
            <a:tailEnd/>
          </a:ln>
          <a:effectLst/>
        </p:spPr>
      </p:pic>
      <p:sp>
        <p:nvSpPr>
          <p:cNvPr id="4" name="Rectangle 3"/>
          <p:cNvSpPr/>
          <p:nvPr/>
        </p:nvSpPr>
        <p:spPr>
          <a:xfrm>
            <a:off x="2209800" y="457200"/>
            <a:ext cx="5920211" cy="584775"/>
          </a:xfrm>
          <a:prstGeom prst="rect">
            <a:avLst/>
          </a:prstGeom>
        </p:spPr>
        <p:txBody>
          <a:bodyPr wrap="none">
            <a:spAutoFit/>
          </a:bodyPr>
          <a:lstStyle/>
          <a:p>
            <a:pPr algn="ctr"/>
            <a:r>
              <a:rPr lang="en-US" sz="3200" b="1" dirty="0" smtClean="0">
                <a:solidFill>
                  <a:srgbClr val="00B0F0"/>
                </a:solidFill>
                <a:latin typeface="Georgia" pitchFamily="18" charset="0"/>
              </a:rPr>
              <a:t>EMISSION OF RADIATION</a:t>
            </a:r>
            <a:endParaRPr lang="en-US" sz="3200" dirty="0">
              <a:solidFill>
                <a:srgbClr val="00B0F0"/>
              </a:solidFill>
            </a:endParaRPr>
          </a:p>
        </p:txBody>
      </p:sp>
      <p:pic>
        <p:nvPicPr>
          <p:cNvPr id="5" name="Picture 4" descr="0621"/>
          <p:cNvPicPr>
            <a:picLocks noChangeAspect="1" noChangeArrowheads="1"/>
          </p:cNvPicPr>
          <p:nvPr/>
        </p:nvPicPr>
        <p:blipFill>
          <a:blip r:embed="rId4" cstate="print"/>
          <a:srcRect/>
          <a:stretch>
            <a:fillRect/>
          </a:stretch>
        </p:blipFill>
        <p:spPr bwMode="auto">
          <a:xfrm>
            <a:off x="1219200" y="4343400"/>
            <a:ext cx="6934200" cy="2430463"/>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
        <p:nvSpPr>
          <p:cNvPr id="7" name="Footer Placeholder 6"/>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04800" y="1524000"/>
            <a:ext cx="8534400" cy="3124200"/>
          </a:xfrm>
        </p:spPr>
        <p:txBody>
          <a:bodyPr>
            <a:normAutofit/>
          </a:bodyPr>
          <a:lstStyle/>
          <a:p>
            <a:pPr algn="just">
              <a:lnSpc>
                <a:spcPct val="80000"/>
              </a:lnSpc>
            </a:pPr>
            <a:r>
              <a:rPr lang="en-US" sz="2100" dirty="0">
                <a:solidFill>
                  <a:schemeClr val="accent6">
                    <a:lumMod val="75000"/>
                  </a:schemeClr>
                </a:solidFill>
                <a:latin typeface="Times New Roman" pitchFamily="18" charset="0"/>
                <a:cs typeface="Times New Roman" pitchFamily="18" charset="0"/>
              </a:rPr>
              <a:t>Fluorescence and Phosphorescence Relaxation: </a:t>
            </a:r>
            <a:r>
              <a:rPr lang="en-US" sz="2100" dirty="0">
                <a:latin typeface="Times New Roman" pitchFamily="18" charset="0"/>
                <a:cs typeface="Times New Roman" pitchFamily="18" charset="0"/>
              </a:rPr>
              <a:t>Fluorescence and phosphorescence are analytically important emission processes in which atoms or molecules are excited by absorption of a beam of electromagnetic radiation, radiant emission then occurs as the excited species returned to the ground state. </a:t>
            </a:r>
            <a:endParaRPr lang="en-US" sz="2100" dirty="0" smtClean="0">
              <a:latin typeface="Times New Roman" pitchFamily="18" charset="0"/>
              <a:cs typeface="Times New Roman" pitchFamily="18" charset="0"/>
            </a:endParaRPr>
          </a:p>
          <a:p>
            <a:pPr algn="just">
              <a:lnSpc>
                <a:spcPct val="80000"/>
              </a:lnSpc>
            </a:pPr>
            <a:r>
              <a:rPr lang="en-US" sz="2100" dirty="0" smtClean="0">
                <a:latin typeface="Times New Roman" pitchFamily="18" charset="0"/>
                <a:cs typeface="Times New Roman" pitchFamily="18" charset="0"/>
              </a:rPr>
              <a:t>Fluorescence </a:t>
            </a:r>
            <a:r>
              <a:rPr lang="en-US" sz="2100" dirty="0">
                <a:latin typeface="Times New Roman" pitchFamily="18" charset="0"/>
                <a:cs typeface="Times New Roman" pitchFamily="18" charset="0"/>
              </a:rPr>
              <a:t>(10</a:t>
            </a:r>
            <a:r>
              <a:rPr lang="en-US" sz="2100" baseline="30000" dirty="0">
                <a:latin typeface="Times New Roman" pitchFamily="18" charset="0"/>
                <a:cs typeface="Times New Roman" pitchFamily="18" charset="0"/>
              </a:rPr>
              <a:t>-4</a:t>
            </a:r>
            <a:r>
              <a:rPr lang="en-US" sz="2100" dirty="0">
                <a:latin typeface="Times New Roman" pitchFamily="18" charset="0"/>
                <a:cs typeface="Times New Roman" pitchFamily="18" charset="0"/>
              </a:rPr>
              <a:t>-10</a:t>
            </a:r>
            <a:r>
              <a:rPr lang="en-US" sz="2100" baseline="30000" dirty="0">
                <a:latin typeface="Times New Roman" pitchFamily="18" charset="0"/>
                <a:cs typeface="Times New Roman" pitchFamily="18" charset="0"/>
              </a:rPr>
              <a:t>-9</a:t>
            </a:r>
            <a:r>
              <a:rPr lang="en-US" sz="2100" dirty="0">
                <a:latin typeface="Times New Roman" pitchFamily="18" charset="0"/>
                <a:cs typeface="Times New Roman" pitchFamily="18" charset="0"/>
              </a:rPr>
              <a:t>s) occurs more rapidly than phosphorescence (10</a:t>
            </a:r>
            <a:r>
              <a:rPr lang="en-US" sz="2100" baseline="30000" dirty="0">
                <a:latin typeface="Times New Roman" pitchFamily="18" charset="0"/>
                <a:cs typeface="Times New Roman" pitchFamily="18" charset="0"/>
              </a:rPr>
              <a:t>-4</a:t>
            </a:r>
            <a:r>
              <a:rPr lang="en-US" sz="2100" dirty="0">
                <a:latin typeface="Times New Roman" pitchFamily="18" charset="0"/>
                <a:cs typeface="Times New Roman" pitchFamily="18" charset="0"/>
              </a:rPr>
              <a:t>-10s). </a:t>
            </a:r>
            <a:endParaRPr lang="en-US" sz="2100" dirty="0" smtClean="0">
              <a:latin typeface="Times New Roman" pitchFamily="18" charset="0"/>
              <a:cs typeface="Times New Roman" pitchFamily="18" charset="0"/>
            </a:endParaRPr>
          </a:p>
          <a:p>
            <a:pPr algn="just">
              <a:lnSpc>
                <a:spcPct val="80000"/>
              </a:lnSpc>
            </a:pPr>
            <a:r>
              <a:rPr lang="en-US" sz="2100" dirty="0" smtClean="0">
                <a:latin typeface="Times New Roman" pitchFamily="18" charset="0"/>
                <a:cs typeface="Times New Roman" pitchFamily="18" charset="0"/>
              </a:rPr>
              <a:t>Fluorescence </a:t>
            </a:r>
            <a:r>
              <a:rPr lang="en-US" sz="2100" dirty="0">
                <a:latin typeface="Times New Roman" pitchFamily="18" charset="0"/>
                <a:cs typeface="Times New Roman" pitchFamily="18" charset="0"/>
              </a:rPr>
              <a:t>and phosphorescence are most easily observed at a 90 degree angle to the excitation beam</a:t>
            </a:r>
            <a:r>
              <a:rPr lang="en-US" sz="2100" dirty="0" smtClean="0">
                <a:latin typeface="Times New Roman" pitchFamily="18" charset="0"/>
                <a:cs typeface="Times New Roman" pitchFamily="18" charset="0"/>
              </a:rPr>
              <a:t>.</a:t>
            </a:r>
            <a:r>
              <a:rPr lang="en-US" sz="2100" dirty="0">
                <a:latin typeface="Times New Roman" pitchFamily="18" charset="0"/>
                <a:cs typeface="Times New Roman" pitchFamily="18" charset="0"/>
              </a:rPr>
              <a:t>	</a:t>
            </a:r>
          </a:p>
          <a:p>
            <a:pPr eaLnBrk="0" hangingPunct="0">
              <a:lnSpc>
                <a:spcPct val="80000"/>
              </a:lnSpc>
              <a:spcBef>
                <a:spcPct val="0"/>
              </a:spcBef>
              <a:buFontTx/>
              <a:buNone/>
            </a:pPr>
            <a:r>
              <a:rPr lang="en-US" sz="2100" dirty="0">
                <a:latin typeface="Times New Roman" pitchFamily="18" charset="0"/>
                <a:cs typeface="Times New Roman" pitchFamily="18" charset="0"/>
              </a:rPr>
              <a:t>	</a:t>
            </a:r>
          </a:p>
          <a:p>
            <a:pPr algn="ctr" eaLnBrk="0" hangingPunct="0">
              <a:lnSpc>
                <a:spcPct val="80000"/>
              </a:lnSpc>
              <a:spcBef>
                <a:spcPct val="0"/>
              </a:spcBef>
              <a:buFontTx/>
              <a:buNone/>
            </a:pPr>
            <a:r>
              <a:rPr lang="en-US" sz="2100" dirty="0">
                <a:latin typeface="Times New Roman" pitchFamily="18" charset="0"/>
                <a:cs typeface="Times New Roman" pitchFamily="18" charset="0"/>
              </a:rPr>
              <a:t>	</a:t>
            </a:r>
            <a:r>
              <a:rPr lang="en-US" sz="2100" dirty="0">
                <a:solidFill>
                  <a:schemeClr val="accent6">
                    <a:lumMod val="75000"/>
                  </a:schemeClr>
                </a:solidFill>
                <a:latin typeface="Times New Roman" pitchFamily="18" charset="0"/>
                <a:cs typeface="Times New Roman" pitchFamily="18" charset="0"/>
              </a:rPr>
              <a:t>X </a:t>
            </a:r>
            <a:r>
              <a:rPr lang="en-US" sz="2100" dirty="0">
                <a:solidFill>
                  <a:schemeClr val="accent6">
                    <a:lumMod val="75000"/>
                  </a:schemeClr>
                </a:solidFill>
                <a:latin typeface="Times New Roman" pitchFamily="18" charset="0"/>
                <a:cs typeface="Times New Roman" pitchFamily="18" charset="0"/>
                <a:sym typeface="Wingdings" pitchFamily="2" charset="2"/>
              </a:rPr>
              <a:t> + </a:t>
            </a:r>
            <a:r>
              <a:rPr lang="en-US" sz="2100" dirty="0">
                <a:solidFill>
                  <a:schemeClr val="accent6">
                    <a:lumMod val="75000"/>
                  </a:schemeClr>
                </a:solidFill>
                <a:latin typeface="Times New Roman" pitchFamily="18" charset="0"/>
                <a:cs typeface="Times New Roman" pitchFamily="18" charset="0"/>
              </a:rPr>
              <a:t>h</a:t>
            </a:r>
            <a:r>
              <a:rPr lang="en-US" sz="2100" dirty="0">
                <a:solidFill>
                  <a:schemeClr val="accent6">
                    <a:lumMod val="75000"/>
                  </a:schemeClr>
                </a:solidFill>
                <a:latin typeface="Times New Roman" pitchFamily="18" charset="0"/>
                <a:cs typeface="Times New Roman" pitchFamily="18" charset="0"/>
                <a:sym typeface="Symbol" pitchFamily="18" charset="2"/>
              </a:rPr>
              <a:t></a:t>
            </a:r>
            <a:r>
              <a:rPr lang="en-US" sz="2100" dirty="0">
                <a:solidFill>
                  <a:schemeClr val="accent6">
                    <a:lumMod val="75000"/>
                  </a:schemeClr>
                </a:solidFill>
                <a:latin typeface="Times New Roman" pitchFamily="18" charset="0"/>
                <a:cs typeface="Times New Roman" pitchFamily="18" charset="0"/>
              </a:rPr>
              <a:t> </a:t>
            </a:r>
            <a:r>
              <a:rPr lang="en-US" sz="2100" dirty="0">
                <a:solidFill>
                  <a:schemeClr val="accent6">
                    <a:lumMod val="75000"/>
                  </a:schemeClr>
                </a:solidFill>
                <a:latin typeface="Times New Roman" pitchFamily="18" charset="0"/>
                <a:cs typeface="Times New Roman" pitchFamily="18" charset="0"/>
                <a:sym typeface="Wingdings" pitchFamily="2" charset="2"/>
              </a:rPr>
              <a:t> X</a:t>
            </a:r>
            <a:r>
              <a:rPr lang="en-US" sz="2100" baseline="30000" dirty="0">
                <a:solidFill>
                  <a:schemeClr val="accent6">
                    <a:lumMod val="75000"/>
                  </a:schemeClr>
                </a:solidFill>
                <a:latin typeface="Times New Roman" pitchFamily="18" charset="0"/>
                <a:cs typeface="Times New Roman" pitchFamily="18" charset="0"/>
                <a:sym typeface="Wingdings" pitchFamily="2" charset="2"/>
              </a:rPr>
              <a:t>*</a:t>
            </a:r>
            <a:r>
              <a:rPr lang="en-US" sz="2100" dirty="0">
                <a:solidFill>
                  <a:schemeClr val="accent6">
                    <a:lumMod val="75000"/>
                  </a:schemeClr>
                </a:solidFill>
                <a:latin typeface="Times New Roman" pitchFamily="18" charset="0"/>
                <a:cs typeface="Times New Roman" pitchFamily="18" charset="0"/>
                <a:sym typeface="Wingdings" pitchFamily="2" charset="2"/>
              </a:rPr>
              <a:t>  X + </a:t>
            </a:r>
            <a:r>
              <a:rPr lang="en-US" sz="2100" dirty="0">
                <a:solidFill>
                  <a:schemeClr val="accent6">
                    <a:lumMod val="75000"/>
                  </a:schemeClr>
                </a:solidFill>
                <a:latin typeface="Times New Roman" pitchFamily="18" charset="0"/>
                <a:cs typeface="Times New Roman" pitchFamily="18" charset="0"/>
              </a:rPr>
              <a:t>h</a:t>
            </a:r>
            <a:r>
              <a:rPr lang="en-US" sz="2100" dirty="0">
                <a:solidFill>
                  <a:schemeClr val="accent6">
                    <a:lumMod val="75000"/>
                  </a:schemeClr>
                </a:solidFill>
                <a:latin typeface="Times New Roman" pitchFamily="18" charset="0"/>
                <a:cs typeface="Times New Roman" pitchFamily="18" charset="0"/>
                <a:sym typeface="Symbol" pitchFamily="18" charset="2"/>
              </a:rPr>
              <a:t></a:t>
            </a:r>
            <a:r>
              <a:rPr lang="en-US" sz="2100" baseline="30000" dirty="0">
                <a:solidFill>
                  <a:schemeClr val="accent6">
                    <a:lumMod val="75000"/>
                  </a:schemeClr>
                </a:solidFill>
                <a:latin typeface="Times New Roman" pitchFamily="18" charset="0"/>
                <a:cs typeface="Times New Roman" pitchFamily="18" charset="0"/>
                <a:sym typeface="WP Greek Century" pitchFamily="2" charset="2"/>
              </a:rPr>
              <a:t>’</a:t>
            </a:r>
            <a:r>
              <a:rPr lang="en-US" sz="2100" dirty="0">
                <a:solidFill>
                  <a:schemeClr val="accent6">
                    <a:lumMod val="75000"/>
                  </a:schemeClr>
                </a:solidFill>
                <a:latin typeface="Times New Roman" pitchFamily="18" charset="0"/>
                <a:cs typeface="Times New Roman" pitchFamily="18" charset="0"/>
                <a:sym typeface="WP Greek Century" pitchFamily="2" charset="2"/>
              </a:rPr>
              <a:t> (</a:t>
            </a:r>
            <a:r>
              <a:rPr lang="en-US" sz="2100" dirty="0">
                <a:solidFill>
                  <a:schemeClr val="accent6">
                    <a:lumMod val="75000"/>
                  </a:schemeClr>
                </a:solidFill>
                <a:latin typeface="Times New Roman" pitchFamily="18" charset="0"/>
                <a:cs typeface="Times New Roman" pitchFamily="18" charset="0"/>
              </a:rPr>
              <a:t>h</a:t>
            </a:r>
            <a:r>
              <a:rPr lang="en-US" sz="2100" dirty="0">
                <a:solidFill>
                  <a:schemeClr val="accent6">
                    <a:lumMod val="75000"/>
                  </a:schemeClr>
                </a:solidFill>
                <a:latin typeface="Times New Roman" pitchFamily="18" charset="0"/>
                <a:cs typeface="Times New Roman" pitchFamily="18" charset="0"/>
                <a:sym typeface="Symbol" pitchFamily="18" charset="2"/>
              </a:rPr>
              <a:t></a:t>
            </a:r>
            <a:r>
              <a:rPr lang="en-US" sz="2100" dirty="0">
                <a:solidFill>
                  <a:schemeClr val="accent6">
                    <a:lumMod val="75000"/>
                  </a:schemeClr>
                </a:solidFill>
                <a:latin typeface="Times New Roman" pitchFamily="18" charset="0"/>
                <a:cs typeface="Times New Roman" pitchFamily="18" charset="0"/>
                <a:sym typeface="WP Greek Century" pitchFamily="2" charset="2"/>
              </a:rPr>
              <a:t>  &gt; </a:t>
            </a:r>
            <a:r>
              <a:rPr lang="en-US" sz="2100" dirty="0">
                <a:solidFill>
                  <a:schemeClr val="accent6">
                    <a:lumMod val="75000"/>
                  </a:schemeClr>
                </a:solidFill>
                <a:latin typeface="Times New Roman" pitchFamily="18" charset="0"/>
                <a:cs typeface="Times New Roman" pitchFamily="18" charset="0"/>
              </a:rPr>
              <a:t>h</a:t>
            </a:r>
            <a:r>
              <a:rPr lang="en-US" sz="2100" dirty="0">
                <a:solidFill>
                  <a:schemeClr val="accent6">
                    <a:lumMod val="75000"/>
                  </a:schemeClr>
                </a:solidFill>
                <a:latin typeface="Times New Roman" pitchFamily="18" charset="0"/>
                <a:cs typeface="Times New Roman" pitchFamily="18" charset="0"/>
                <a:sym typeface="Symbol" pitchFamily="18" charset="2"/>
              </a:rPr>
              <a:t></a:t>
            </a:r>
            <a:r>
              <a:rPr lang="en-US" sz="2100" baseline="30000" dirty="0">
                <a:solidFill>
                  <a:schemeClr val="accent6">
                    <a:lumMod val="75000"/>
                  </a:schemeClr>
                </a:solidFill>
                <a:latin typeface="Times New Roman" pitchFamily="18" charset="0"/>
                <a:cs typeface="Times New Roman" pitchFamily="18" charset="0"/>
                <a:sym typeface="WP Greek Century" pitchFamily="2" charset="2"/>
              </a:rPr>
              <a:t>’</a:t>
            </a:r>
            <a:r>
              <a:rPr lang="en-US" sz="2100" dirty="0">
                <a:solidFill>
                  <a:schemeClr val="accent6">
                    <a:lumMod val="75000"/>
                  </a:schemeClr>
                </a:solidFill>
                <a:latin typeface="Times New Roman" pitchFamily="18" charset="0"/>
                <a:cs typeface="Times New Roman" pitchFamily="18" charset="0"/>
                <a:sym typeface="WP Greek Century" pitchFamily="2" charset="2"/>
              </a:rPr>
              <a:t> </a:t>
            </a:r>
            <a:r>
              <a:rPr lang="en-US" sz="2100" dirty="0" smtClean="0">
                <a:solidFill>
                  <a:schemeClr val="accent6">
                    <a:lumMod val="75000"/>
                  </a:schemeClr>
                </a:solidFill>
                <a:latin typeface="Times New Roman" pitchFamily="18" charset="0"/>
                <a:cs typeface="Times New Roman" pitchFamily="18" charset="0"/>
                <a:sym typeface="WP Greek Century" pitchFamily="2" charset="2"/>
              </a:rPr>
              <a:t>)</a:t>
            </a:r>
            <a:endParaRPr lang="en-US" sz="2100" dirty="0">
              <a:latin typeface="Times New Roman" pitchFamily="18" charset="0"/>
              <a:cs typeface="Times New Roman" pitchFamily="18" charset="0"/>
              <a:sym typeface="Wingdings" pitchFamily="2" charset="2"/>
            </a:endParaRPr>
          </a:p>
        </p:txBody>
      </p:sp>
      <p:pic>
        <p:nvPicPr>
          <p:cNvPr id="6" name="Picture 1"/>
          <p:cNvPicPr>
            <a:picLocks noChangeAspect="1" noChangeArrowheads="1"/>
          </p:cNvPicPr>
          <p:nvPr/>
        </p:nvPicPr>
        <p:blipFill>
          <a:blip r:embed="rId3" cstate="print"/>
          <a:srcRect/>
          <a:stretch>
            <a:fillRect/>
          </a:stretch>
        </p:blipFill>
        <p:spPr bwMode="auto">
          <a:xfrm>
            <a:off x="1" y="0"/>
            <a:ext cx="1219199" cy="1371600"/>
          </a:xfrm>
          <a:prstGeom prst="rect">
            <a:avLst/>
          </a:prstGeom>
          <a:noFill/>
          <a:ln w="9525">
            <a:noFill/>
            <a:miter lim="800000"/>
            <a:headEnd/>
            <a:tailEnd/>
          </a:ln>
          <a:effectLst/>
        </p:spPr>
      </p:pic>
      <p:sp>
        <p:nvSpPr>
          <p:cNvPr id="7" name="Rectangle 6"/>
          <p:cNvSpPr/>
          <p:nvPr/>
        </p:nvSpPr>
        <p:spPr>
          <a:xfrm>
            <a:off x="2209800" y="457200"/>
            <a:ext cx="5920211" cy="584775"/>
          </a:xfrm>
          <a:prstGeom prst="rect">
            <a:avLst/>
          </a:prstGeom>
        </p:spPr>
        <p:txBody>
          <a:bodyPr wrap="none">
            <a:spAutoFit/>
          </a:bodyPr>
          <a:lstStyle/>
          <a:p>
            <a:pPr algn="ctr"/>
            <a:r>
              <a:rPr lang="en-US" sz="3200" b="1" dirty="0" smtClean="0">
                <a:solidFill>
                  <a:srgbClr val="00B0F0"/>
                </a:solidFill>
                <a:latin typeface="Georgia" pitchFamily="18" charset="0"/>
              </a:rPr>
              <a:t>EMISSION OF RADIATION</a:t>
            </a:r>
            <a:endParaRPr lang="en-US" sz="3200" dirty="0">
              <a:solidFill>
                <a:srgbClr val="00B0F0"/>
              </a:solidFill>
            </a:endParaRPr>
          </a:p>
        </p:txBody>
      </p:sp>
      <p:pic>
        <p:nvPicPr>
          <p:cNvPr id="8" name="Picture 10" descr="0617b"/>
          <p:cNvPicPr>
            <a:picLocks noChangeAspect="1" noChangeArrowheads="1"/>
          </p:cNvPicPr>
          <p:nvPr/>
        </p:nvPicPr>
        <p:blipFill>
          <a:blip r:embed="rId4" cstate="print"/>
          <a:srcRect/>
          <a:stretch>
            <a:fillRect/>
          </a:stretch>
        </p:blipFill>
        <p:spPr bwMode="auto">
          <a:xfrm>
            <a:off x="4800600" y="4648200"/>
            <a:ext cx="4343401" cy="2209800"/>
          </a:xfrm>
          <a:prstGeom prst="rect">
            <a:avLst/>
          </a:prstGeom>
          <a:noFill/>
        </p:spPr>
      </p:pic>
      <p:pic>
        <p:nvPicPr>
          <p:cNvPr id="9" name="Picture 8" descr="0617a"/>
          <p:cNvPicPr>
            <a:picLocks noChangeAspect="1" noChangeArrowheads="1"/>
          </p:cNvPicPr>
          <p:nvPr/>
        </p:nvPicPr>
        <p:blipFill>
          <a:blip r:embed="rId5" cstate="print"/>
          <a:srcRect/>
          <a:stretch>
            <a:fillRect/>
          </a:stretch>
        </p:blipFill>
        <p:spPr bwMode="auto">
          <a:xfrm>
            <a:off x="0" y="4648200"/>
            <a:ext cx="4800600" cy="2209800"/>
          </a:xfrm>
          <a:prstGeom prst="rect">
            <a:avLst/>
          </a:prstGeom>
          <a:noFill/>
        </p:spPr>
      </p:pic>
      <p:sp>
        <p:nvSpPr>
          <p:cNvPr id="10" name="Slide Number Placeholder 9"/>
          <p:cNvSpPr>
            <a:spLocks noGrp="1"/>
          </p:cNvSpPr>
          <p:nvPr>
            <p:ph type="sldNum" sz="quarter" idx="12"/>
          </p:nvPr>
        </p:nvSpPr>
        <p:spPr/>
        <p:txBody>
          <a:bodyPr/>
          <a:lstStyle/>
          <a:p>
            <a:fld id="{B6F15528-21DE-4FAA-801E-634DDDAF4B2B}" type="slidenum">
              <a:rPr lang="en-US" smtClean="0"/>
              <a:pPr/>
              <a:t>15</a:t>
            </a:fld>
            <a:endParaRPr lang="en-US"/>
          </a:p>
        </p:txBody>
      </p:sp>
      <p:sp>
        <p:nvSpPr>
          <p:cNvPr id="11" name="Footer Placeholder 10"/>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228600" y="1066800"/>
            <a:ext cx="8610600" cy="5562600"/>
          </a:xfrm>
        </p:spPr>
        <p:txBody>
          <a:bodyPr>
            <a:noAutofit/>
          </a:bodyPr>
          <a:lstStyle/>
          <a:p>
            <a:pPr algn="just">
              <a:lnSpc>
                <a:spcPct val="95000"/>
              </a:lnSpc>
            </a:pPr>
            <a:r>
              <a:rPr lang="en-US" sz="2100" b="1" dirty="0">
                <a:latin typeface="Times New Roman" pitchFamily="18" charset="0"/>
                <a:cs typeface="Times New Roman" pitchFamily="18" charset="0"/>
              </a:rPr>
              <a:t>Resonance fluorescence</a:t>
            </a:r>
            <a:r>
              <a:rPr lang="en-US" sz="2100" dirty="0">
                <a:latin typeface="Times New Roman" pitchFamily="18" charset="0"/>
                <a:cs typeface="Times New Roman" pitchFamily="18" charset="0"/>
              </a:rPr>
              <a:t> describe the process in which the emitted radiation is identical in frequency to the radiation employed for excitation. Resonance florescence is most commonly produced by atoms in the gaseous state that do not have </a:t>
            </a:r>
            <a:r>
              <a:rPr lang="en-US" sz="2100" dirty="0" err="1">
                <a:latin typeface="Times New Roman" pitchFamily="18" charset="0"/>
                <a:cs typeface="Times New Roman" pitchFamily="18" charset="0"/>
              </a:rPr>
              <a:t>vibrational</a:t>
            </a:r>
            <a:r>
              <a:rPr lang="en-US" sz="2100" dirty="0">
                <a:latin typeface="Times New Roman" pitchFamily="18" charset="0"/>
                <a:cs typeface="Times New Roman" pitchFamily="18" charset="0"/>
              </a:rPr>
              <a:t> energy states superimposed on electronic energy levels.</a:t>
            </a:r>
          </a:p>
          <a:p>
            <a:pPr>
              <a:lnSpc>
                <a:spcPct val="90000"/>
              </a:lnSpc>
            </a:pPr>
            <a:r>
              <a:rPr lang="en-US" sz="2100" b="1" dirty="0" smtClean="0">
                <a:latin typeface="Times New Roman" pitchFamily="18" charset="0"/>
                <a:cs typeface="Times New Roman" pitchFamily="18" charset="0"/>
              </a:rPr>
              <a:t>Non-resonance </a:t>
            </a:r>
            <a:r>
              <a:rPr lang="en-US" sz="2100" b="1" dirty="0">
                <a:latin typeface="Times New Roman" pitchFamily="18" charset="0"/>
                <a:cs typeface="Times New Roman" pitchFamily="18" charset="0"/>
              </a:rPr>
              <a:t>fluorescence</a:t>
            </a:r>
            <a:r>
              <a:rPr lang="en-US" sz="2100" dirty="0">
                <a:latin typeface="Times New Roman" pitchFamily="18" charset="0"/>
                <a:cs typeface="Times New Roman" pitchFamily="18" charset="0"/>
              </a:rPr>
              <a:t> is brought about by irradiation of molecules in solution or in the gaseous state. Absorption of radiation promotes the molecule into any of the several </a:t>
            </a:r>
            <a:r>
              <a:rPr lang="en-US" sz="2100" dirty="0" err="1">
                <a:latin typeface="Times New Roman" pitchFamily="18" charset="0"/>
                <a:cs typeface="Times New Roman" pitchFamily="18" charset="0"/>
              </a:rPr>
              <a:t>vibrational</a:t>
            </a:r>
            <a:r>
              <a:rPr lang="en-US" sz="2100" dirty="0">
                <a:latin typeface="Times New Roman" pitchFamily="18" charset="0"/>
                <a:cs typeface="Times New Roman" pitchFamily="18" charset="0"/>
              </a:rPr>
              <a:t> levels associated with the excited electronic levels. </a:t>
            </a:r>
            <a:endParaRPr lang="en-US" sz="2100" b="1" i="1" dirty="0" smtClean="0">
              <a:latin typeface="Times New Roman" pitchFamily="18" charset="0"/>
              <a:cs typeface="Times New Roman" pitchFamily="18" charset="0"/>
            </a:endParaRPr>
          </a:p>
          <a:p>
            <a:pPr algn="just">
              <a:lnSpc>
                <a:spcPct val="90000"/>
              </a:lnSpc>
            </a:pPr>
            <a:r>
              <a:rPr lang="en-US" sz="2100" dirty="0" smtClean="0">
                <a:latin typeface="Times New Roman" pitchFamily="18" charset="0"/>
                <a:cs typeface="Times New Roman" pitchFamily="18" charset="0"/>
              </a:rPr>
              <a:t>The lifetimes of these excited </a:t>
            </a:r>
            <a:r>
              <a:rPr lang="en-US" sz="2100" dirty="0" err="1" smtClean="0">
                <a:latin typeface="Times New Roman" pitchFamily="18" charset="0"/>
                <a:cs typeface="Times New Roman" pitchFamily="18" charset="0"/>
              </a:rPr>
              <a:t>vibrational</a:t>
            </a:r>
            <a:r>
              <a:rPr lang="en-US" sz="2100" dirty="0" smtClean="0">
                <a:latin typeface="Times New Roman" pitchFamily="18" charset="0"/>
                <a:cs typeface="Times New Roman" pitchFamily="18" charset="0"/>
              </a:rPr>
              <a:t> states are only on the order of 10</a:t>
            </a:r>
            <a:r>
              <a:rPr lang="en-US" sz="2100" baseline="30000" dirty="0" smtClean="0">
                <a:latin typeface="Times New Roman" pitchFamily="18" charset="0"/>
                <a:cs typeface="Times New Roman" pitchFamily="18" charset="0"/>
              </a:rPr>
              <a:t>-15</a:t>
            </a:r>
            <a:r>
              <a:rPr lang="en-US" sz="2100" dirty="0" smtClean="0">
                <a:latin typeface="Times New Roman" pitchFamily="18" charset="0"/>
                <a:cs typeface="Times New Roman" pitchFamily="18" charset="0"/>
              </a:rPr>
              <a:t>s which is much smaller than the lifetimes of the excited electronic states (10</a:t>
            </a:r>
            <a:r>
              <a:rPr lang="en-US" sz="2100" baseline="30000" dirty="0" smtClean="0">
                <a:latin typeface="Times New Roman" pitchFamily="18" charset="0"/>
                <a:cs typeface="Times New Roman" pitchFamily="18" charset="0"/>
              </a:rPr>
              <a:t>-8</a:t>
            </a:r>
            <a:r>
              <a:rPr lang="en-US" sz="2100" dirty="0" smtClean="0">
                <a:latin typeface="Times New Roman" pitchFamily="18" charset="0"/>
                <a:cs typeface="Times New Roman" pitchFamily="18" charset="0"/>
              </a:rPr>
              <a:t>s). Therefore, on the average </a:t>
            </a:r>
            <a:r>
              <a:rPr lang="en-US" sz="2100" dirty="0" err="1" smtClean="0">
                <a:latin typeface="Times New Roman" pitchFamily="18" charset="0"/>
                <a:cs typeface="Times New Roman" pitchFamily="18" charset="0"/>
              </a:rPr>
              <a:t>vibrational</a:t>
            </a:r>
            <a:r>
              <a:rPr lang="en-US" sz="2100" dirty="0" smtClean="0">
                <a:latin typeface="Times New Roman" pitchFamily="18" charset="0"/>
                <a:cs typeface="Times New Roman" pitchFamily="18" charset="0"/>
              </a:rPr>
              <a:t> relaxation occurs before electronic relaxation. As a consequence the energy of the emitted radiation is smaller than that of the absorbed by an amount equal to the </a:t>
            </a:r>
            <a:r>
              <a:rPr lang="en-US" sz="2100" dirty="0" err="1" smtClean="0">
                <a:latin typeface="Times New Roman" pitchFamily="18" charset="0"/>
                <a:cs typeface="Times New Roman" pitchFamily="18" charset="0"/>
              </a:rPr>
              <a:t>vibrational</a:t>
            </a:r>
            <a:r>
              <a:rPr lang="en-US" sz="2100" dirty="0" smtClean="0">
                <a:latin typeface="Times New Roman" pitchFamily="18" charset="0"/>
                <a:cs typeface="Times New Roman" pitchFamily="18" charset="0"/>
              </a:rPr>
              <a:t> excitation energy.</a:t>
            </a:r>
          </a:p>
          <a:p>
            <a:pPr algn="just">
              <a:lnSpc>
                <a:spcPct val="90000"/>
              </a:lnSpc>
            </a:pPr>
            <a:r>
              <a:rPr lang="en-US" sz="2100" b="1" dirty="0" smtClean="0">
                <a:latin typeface="Times New Roman" pitchFamily="18" charset="0"/>
                <a:cs typeface="Times New Roman" pitchFamily="18" charset="0"/>
              </a:rPr>
              <a:t>Phosphorescence</a:t>
            </a:r>
            <a:r>
              <a:rPr lang="en-US" sz="2100" dirty="0" smtClean="0">
                <a:latin typeface="Times New Roman" pitchFamily="18" charset="0"/>
                <a:cs typeface="Times New Roman" pitchFamily="18" charset="0"/>
              </a:rPr>
              <a:t> occurs when an excited molecule relaxes to a </a:t>
            </a:r>
            <a:r>
              <a:rPr lang="en-US" sz="2100" dirty="0" err="1" smtClean="0">
                <a:latin typeface="Times New Roman" pitchFamily="18" charset="0"/>
                <a:cs typeface="Times New Roman" pitchFamily="18" charset="0"/>
              </a:rPr>
              <a:t>metastable</a:t>
            </a:r>
            <a:r>
              <a:rPr lang="en-US" sz="2100" dirty="0" smtClean="0">
                <a:latin typeface="Times New Roman" pitchFamily="18" charset="0"/>
                <a:cs typeface="Times New Roman" pitchFamily="18" charset="0"/>
              </a:rPr>
              <a:t> excited electronic state called the </a:t>
            </a:r>
            <a:r>
              <a:rPr lang="en-US" sz="2100" b="1" dirty="0" smtClean="0">
                <a:latin typeface="Times New Roman" pitchFamily="18" charset="0"/>
                <a:cs typeface="Times New Roman" pitchFamily="18" charset="0"/>
              </a:rPr>
              <a:t>triplet </a:t>
            </a:r>
            <a:r>
              <a:rPr lang="en-US" sz="2100" dirty="0" smtClean="0">
                <a:latin typeface="Times New Roman" pitchFamily="18" charset="0"/>
                <a:cs typeface="Times New Roman" pitchFamily="18" charset="0"/>
              </a:rPr>
              <a:t>state, which has an average lifetime of greater than about 10</a:t>
            </a:r>
            <a:r>
              <a:rPr lang="en-US" sz="2100" baseline="30000" dirty="0" smtClean="0">
                <a:latin typeface="Times New Roman" pitchFamily="18" charset="0"/>
                <a:cs typeface="Times New Roman" pitchFamily="18" charset="0"/>
              </a:rPr>
              <a:t>-5</a:t>
            </a:r>
            <a:r>
              <a:rPr lang="en-US" sz="2100" dirty="0" smtClean="0">
                <a:latin typeface="Times New Roman" pitchFamily="18" charset="0"/>
                <a:cs typeface="Times New Roman" pitchFamily="18" charset="0"/>
              </a:rPr>
              <a:t> sec.</a:t>
            </a:r>
            <a:endParaRPr lang="en-US" sz="2100" b="1" dirty="0">
              <a:latin typeface="Times New Roman" pitchFamily="18" charset="0"/>
              <a:cs typeface="Times New Roman" pitchFamily="18" charset="0"/>
            </a:endParaRPr>
          </a:p>
        </p:txBody>
      </p:sp>
      <p:pic>
        <p:nvPicPr>
          <p:cNvPr id="3" name="Picture 1"/>
          <p:cNvPicPr>
            <a:picLocks noChangeAspect="1" noChangeArrowheads="1"/>
          </p:cNvPicPr>
          <p:nvPr/>
        </p:nvPicPr>
        <p:blipFill>
          <a:blip r:embed="rId3" cstate="print"/>
          <a:srcRect/>
          <a:stretch>
            <a:fillRect/>
          </a:stretch>
        </p:blipFill>
        <p:spPr bwMode="auto">
          <a:xfrm>
            <a:off x="1" y="0"/>
            <a:ext cx="1142999" cy="1066800"/>
          </a:xfrm>
          <a:prstGeom prst="rect">
            <a:avLst/>
          </a:prstGeom>
          <a:noFill/>
          <a:ln w="9525">
            <a:noFill/>
            <a:miter lim="800000"/>
            <a:headEnd/>
            <a:tailEnd/>
          </a:ln>
          <a:effectLst/>
        </p:spPr>
      </p:pic>
      <p:sp>
        <p:nvSpPr>
          <p:cNvPr id="4" name="Rectangle 3"/>
          <p:cNvSpPr/>
          <p:nvPr/>
        </p:nvSpPr>
        <p:spPr>
          <a:xfrm>
            <a:off x="2209800" y="304800"/>
            <a:ext cx="5920211" cy="584775"/>
          </a:xfrm>
          <a:prstGeom prst="rect">
            <a:avLst/>
          </a:prstGeom>
        </p:spPr>
        <p:txBody>
          <a:bodyPr wrap="none">
            <a:spAutoFit/>
          </a:bodyPr>
          <a:lstStyle/>
          <a:p>
            <a:pPr algn="ctr"/>
            <a:r>
              <a:rPr lang="en-US" sz="3200" b="1" dirty="0" smtClean="0">
                <a:solidFill>
                  <a:srgbClr val="00B0F0"/>
                </a:solidFill>
                <a:latin typeface="Georgia" pitchFamily="18" charset="0"/>
              </a:rPr>
              <a:t>EMISSION OF RADIATION</a:t>
            </a:r>
            <a:endParaRPr lang="en-US" sz="3200" dirty="0">
              <a:solidFill>
                <a:srgbClr val="00B0F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228600" y="1371600"/>
            <a:ext cx="8610600" cy="4800600"/>
          </a:xfrm>
        </p:spPr>
        <p:txBody>
          <a:bodyPr>
            <a:noAutofit/>
          </a:bodyPr>
          <a:lstStyle/>
          <a:p>
            <a:pPr marL="457200" indent="-457200" algn="just">
              <a:buAutoNum type="arabicPeriod"/>
            </a:pPr>
            <a:r>
              <a:rPr lang="en-US" sz="2200" b="1" dirty="0" smtClean="0">
                <a:latin typeface="Times New Roman" pitchFamily="18" charset="0"/>
                <a:cs typeface="Times New Roman" pitchFamily="18" charset="0"/>
              </a:rPr>
              <a:t>Nature of Radiation Measured (Based of Physical quantity):- </a:t>
            </a:r>
          </a:p>
          <a:p>
            <a:pPr marL="457200" indent="-457200" algn="just">
              <a:buNone/>
            </a:pPr>
            <a:r>
              <a:rPr lang="en-US" sz="2200" dirty="0" smtClean="0">
                <a:latin typeface="Times New Roman" pitchFamily="18" charset="0"/>
                <a:cs typeface="Times New Roman" pitchFamily="18" charset="0"/>
              </a:rPr>
              <a:t>	</a:t>
            </a:r>
            <a:r>
              <a:rPr lang="en-US" sz="2200" b="1" dirty="0" err="1" smtClean="0">
                <a:solidFill>
                  <a:schemeClr val="bg1">
                    <a:lumMod val="50000"/>
                  </a:schemeClr>
                </a:solidFill>
                <a:latin typeface="Times New Roman" pitchFamily="18" charset="0"/>
                <a:cs typeface="Times New Roman" pitchFamily="18" charset="0"/>
              </a:rPr>
              <a:t>i</a:t>
            </a:r>
            <a:r>
              <a:rPr lang="en-US" sz="2200" b="1" dirty="0" smtClean="0">
                <a:solidFill>
                  <a:schemeClr val="bg1">
                    <a:lumMod val="50000"/>
                  </a:schemeClr>
                </a:solidFill>
                <a:latin typeface="Times New Roman" pitchFamily="18" charset="0"/>
                <a:cs typeface="Times New Roman" pitchFamily="18" charset="0"/>
              </a:rPr>
              <a:t>. Electromagnetic spectroscopy </a:t>
            </a:r>
            <a:r>
              <a:rPr lang="en-US" sz="2200" dirty="0" smtClean="0">
                <a:latin typeface="Times New Roman" pitchFamily="18" charset="0"/>
                <a:cs typeface="Times New Roman" pitchFamily="18" charset="0"/>
              </a:rPr>
              <a:t>involves interactions with electromagnetic radiation, or light. Ex., </a:t>
            </a:r>
            <a:r>
              <a:rPr lang="en-US" sz="2200" b="1" dirty="0" smtClean="0">
                <a:solidFill>
                  <a:schemeClr val="bg1">
                    <a:lumMod val="50000"/>
                  </a:schemeClr>
                </a:solidFill>
                <a:latin typeface="Times New Roman" pitchFamily="18" charset="0"/>
                <a:cs typeface="Times New Roman" pitchFamily="18" charset="0"/>
              </a:rPr>
              <a:t>Ultraviolet-visible spectroscopy</a:t>
            </a:r>
            <a:r>
              <a:rPr lang="en-US" sz="2200" dirty="0" smtClean="0">
                <a:latin typeface="Times New Roman" pitchFamily="18" charset="0"/>
                <a:cs typeface="Times New Roman" pitchFamily="18" charset="0"/>
              </a:rPr>
              <a:t>.</a:t>
            </a:r>
          </a:p>
          <a:p>
            <a:pPr algn="just">
              <a:buNone/>
            </a:pPr>
            <a:r>
              <a:rPr lang="en-US" sz="2200" dirty="0" smtClean="0">
                <a:latin typeface="Times New Roman" pitchFamily="18" charset="0"/>
                <a:cs typeface="Times New Roman" pitchFamily="18" charset="0"/>
              </a:rPr>
              <a:t>	 </a:t>
            </a:r>
            <a:r>
              <a:rPr lang="en-US" sz="2200" b="1" dirty="0" smtClean="0">
                <a:solidFill>
                  <a:srgbClr val="FF0000"/>
                </a:solidFill>
                <a:latin typeface="Times New Roman" pitchFamily="18" charset="0"/>
                <a:cs typeface="Times New Roman" pitchFamily="18" charset="0"/>
              </a:rPr>
              <a:t>ii. Electronic spectroscopy </a:t>
            </a:r>
            <a:r>
              <a:rPr lang="en-US" sz="2200" dirty="0" smtClean="0">
                <a:latin typeface="Times New Roman" pitchFamily="18" charset="0"/>
                <a:cs typeface="Times New Roman" pitchFamily="18" charset="0"/>
              </a:rPr>
              <a:t>involves interactions with electron beams.  </a:t>
            </a:r>
            <a:r>
              <a:rPr lang="en-US" sz="2200" b="1" dirty="0" smtClean="0">
                <a:solidFill>
                  <a:srgbClr val="FF0000"/>
                </a:solidFill>
                <a:latin typeface="Times New Roman" pitchFamily="18" charset="0"/>
                <a:cs typeface="Times New Roman" pitchFamily="18" charset="0"/>
              </a:rPr>
              <a:t>Auger spectroscopy </a:t>
            </a:r>
            <a:r>
              <a:rPr lang="en-US" sz="2200" dirty="0" smtClean="0">
                <a:latin typeface="Times New Roman" pitchFamily="18" charset="0"/>
                <a:cs typeface="Times New Roman" pitchFamily="18" charset="0"/>
              </a:rPr>
              <a:t>involves inducing the Auger effect with an electron beam.</a:t>
            </a:r>
          </a:p>
          <a:p>
            <a:pPr algn="just">
              <a:buNone/>
            </a:pPr>
            <a:r>
              <a:rPr lang="en-US" sz="2200" dirty="0" smtClean="0">
                <a:latin typeface="Times New Roman" pitchFamily="18" charset="0"/>
                <a:cs typeface="Times New Roman" pitchFamily="18" charset="0"/>
              </a:rPr>
              <a:t>	</a:t>
            </a:r>
            <a:r>
              <a:rPr lang="en-US" sz="2200" b="1" dirty="0" smtClean="0">
                <a:solidFill>
                  <a:srgbClr val="C00000"/>
                </a:solidFill>
                <a:latin typeface="Times New Roman" pitchFamily="18" charset="0"/>
                <a:cs typeface="Times New Roman" pitchFamily="18" charset="0"/>
              </a:rPr>
              <a:t>iii. Mechanical spectroscopy </a:t>
            </a:r>
            <a:r>
              <a:rPr lang="en-US" sz="2200" dirty="0" smtClean="0">
                <a:latin typeface="Times New Roman" pitchFamily="18" charset="0"/>
                <a:cs typeface="Times New Roman" pitchFamily="18" charset="0"/>
              </a:rPr>
              <a:t>involves interactions with macroscopic vibrations, such as phonons. An example is </a:t>
            </a:r>
            <a:r>
              <a:rPr lang="en-US" sz="2200" b="1" dirty="0" smtClean="0">
                <a:solidFill>
                  <a:srgbClr val="C00000"/>
                </a:solidFill>
                <a:latin typeface="Times New Roman" pitchFamily="18" charset="0"/>
                <a:cs typeface="Times New Roman" pitchFamily="18" charset="0"/>
              </a:rPr>
              <a:t>acoustic spectroscopy</a:t>
            </a:r>
            <a:r>
              <a:rPr lang="en-US" sz="2200" dirty="0" smtClean="0">
                <a:latin typeface="Times New Roman" pitchFamily="18" charset="0"/>
                <a:cs typeface="Times New Roman" pitchFamily="18" charset="0"/>
              </a:rPr>
              <a:t>, involving sound waves.</a:t>
            </a:r>
          </a:p>
          <a:p>
            <a:pPr algn="just">
              <a:buNone/>
            </a:pPr>
            <a:r>
              <a:rPr lang="en-US" sz="2200" dirty="0" smtClean="0">
                <a:latin typeface="Times New Roman" pitchFamily="18" charset="0"/>
                <a:cs typeface="Times New Roman" pitchFamily="18" charset="0"/>
              </a:rPr>
              <a:t>	</a:t>
            </a:r>
            <a:r>
              <a:rPr lang="en-US" sz="2200" b="1" dirty="0" smtClean="0">
                <a:solidFill>
                  <a:schemeClr val="tx1">
                    <a:lumMod val="95000"/>
                    <a:lumOff val="5000"/>
                  </a:schemeClr>
                </a:solidFill>
                <a:latin typeface="Times New Roman" pitchFamily="18" charset="0"/>
                <a:cs typeface="Times New Roman" pitchFamily="18" charset="0"/>
              </a:rPr>
              <a:t>iv. Mass spectroscopy </a:t>
            </a:r>
            <a:r>
              <a:rPr lang="en-US" sz="2200" dirty="0" smtClean="0">
                <a:latin typeface="Times New Roman" pitchFamily="18" charset="0"/>
                <a:cs typeface="Times New Roman" pitchFamily="18" charset="0"/>
              </a:rPr>
              <a:t>involves the interaction of charged species with a magnetic field, giving rise to a mass spectrum. Ex., </a:t>
            </a:r>
            <a:r>
              <a:rPr lang="en-US" sz="2200" b="1" dirty="0" smtClean="0">
                <a:latin typeface="Times New Roman" pitchFamily="18" charset="0"/>
                <a:cs typeface="Times New Roman" pitchFamily="18" charset="0"/>
              </a:rPr>
              <a:t>Mass spectroscopy</a:t>
            </a:r>
          </a:p>
          <a:p>
            <a:pPr algn="just">
              <a:lnSpc>
                <a:spcPct val="95000"/>
              </a:lnSpc>
              <a:buNone/>
            </a:pPr>
            <a:endParaRPr lang="en-US" sz="2200" b="1" dirty="0">
              <a:latin typeface="Times New Roman" pitchFamily="18" charset="0"/>
              <a:cs typeface="Times New Roman" pitchFamily="18" charset="0"/>
            </a:endParaRPr>
          </a:p>
        </p:txBody>
      </p:sp>
      <p:pic>
        <p:nvPicPr>
          <p:cNvPr id="3" name="Picture 1"/>
          <p:cNvPicPr>
            <a:picLocks noChangeAspect="1" noChangeArrowheads="1"/>
          </p:cNvPicPr>
          <p:nvPr/>
        </p:nvPicPr>
        <p:blipFill>
          <a:blip r:embed="rId3" cstate="print"/>
          <a:srcRect/>
          <a:stretch>
            <a:fillRect/>
          </a:stretch>
        </p:blipFill>
        <p:spPr bwMode="auto">
          <a:xfrm>
            <a:off x="1" y="0"/>
            <a:ext cx="1142999" cy="1066800"/>
          </a:xfrm>
          <a:prstGeom prst="rect">
            <a:avLst/>
          </a:prstGeom>
          <a:noFill/>
          <a:ln w="9525">
            <a:noFill/>
            <a:miter lim="800000"/>
            <a:headEnd/>
            <a:tailEnd/>
          </a:ln>
          <a:effectLst/>
        </p:spPr>
      </p:pic>
      <p:sp>
        <p:nvSpPr>
          <p:cNvPr id="4" name="Rectangle 3"/>
          <p:cNvSpPr/>
          <p:nvPr/>
        </p:nvSpPr>
        <p:spPr>
          <a:xfrm>
            <a:off x="1473309" y="304800"/>
            <a:ext cx="7670690" cy="584775"/>
          </a:xfrm>
          <a:prstGeom prst="rect">
            <a:avLst/>
          </a:prstGeom>
        </p:spPr>
        <p:txBody>
          <a:bodyPr wrap="none">
            <a:spAutoFit/>
          </a:bodyPr>
          <a:lstStyle/>
          <a:p>
            <a:pPr algn="ctr"/>
            <a:r>
              <a:rPr lang="en-US" sz="3200" b="1" dirty="0" smtClean="0">
                <a:solidFill>
                  <a:srgbClr val="00B0F0"/>
                </a:solidFill>
                <a:latin typeface="Georgia" pitchFamily="18" charset="0"/>
              </a:rPr>
              <a:t>SPECTROSCOPY CLASSIFICATION</a:t>
            </a:r>
            <a:endParaRPr lang="en-US" sz="3200" dirty="0">
              <a:solidFill>
                <a:srgbClr val="00B0F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52400" y="1143000"/>
            <a:ext cx="8839200" cy="5334000"/>
          </a:xfrm>
        </p:spPr>
        <p:txBody>
          <a:bodyPr>
            <a:noAutofit/>
          </a:bodyPr>
          <a:lstStyle/>
          <a:p>
            <a:pPr marL="457200" indent="-457200" algn="just">
              <a:buNone/>
            </a:pPr>
            <a:r>
              <a:rPr lang="en-US" sz="2200" b="1" dirty="0" smtClean="0">
                <a:latin typeface="Times New Roman" pitchFamily="18" charset="0"/>
                <a:cs typeface="Times New Roman" pitchFamily="18" charset="0"/>
              </a:rPr>
              <a:t>2. Radiation Measurement process (Absorption, emission,scattering):- </a:t>
            </a:r>
          </a:p>
          <a:p>
            <a:pPr algn="just">
              <a:buNone/>
            </a:pPr>
            <a:r>
              <a:rPr lang="en-US" sz="2200" dirty="0" smtClean="0">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i</a:t>
            </a:r>
            <a:r>
              <a:rPr lang="en-US" sz="2200" b="1" dirty="0" smtClean="0">
                <a:solidFill>
                  <a:srgbClr val="FF0000"/>
                </a:solidFill>
                <a:latin typeface="Times New Roman" pitchFamily="18" charset="0"/>
                <a:cs typeface="Times New Roman" pitchFamily="18" charset="0"/>
              </a:rPr>
              <a:t>. Absorption spectroscopy </a:t>
            </a:r>
            <a:r>
              <a:rPr lang="en-US" sz="2200" dirty="0" smtClean="0">
                <a:latin typeface="Times New Roman" pitchFamily="18" charset="0"/>
                <a:cs typeface="Times New Roman" pitchFamily="18" charset="0"/>
              </a:rPr>
              <a:t>uses the range of the electromagnetic spectra in which a substance absorbs. This includes atomic absorption spectroscopy and various molecular techniques, such as </a:t>
            </a:r>
            <a:r>
              <a:rPr lang="en-US" sz="2200" b="1" dirty="0" smtClean="0">
                <a:solidFill>
                  <a:srgbClr val="FF0000"/>
                </a:solidFill>
                <a:latin typeface="Times New Roman" pitchFamily="18" charset="0"/>
                <a:cs typeface="Times New Roman" pitchFamily="18" charset="0"/>
              </a:rPr>
              <a:t>infrared spectroscopy</a:t>
            </a:r>
            <a:r>
              <a:rPr lang="en-US" sz="2200" dirty="0" smtClean="0">
                <a:latin typeface="Times New Roman" pitchFamily="18" charset="0"/>
                <a:cs typeface="Times New Roman" pitchFamily="18" charset="0"/>
              </a:rPr>
              <a:t> </a:t>
            </a:r>
            <a:r>
              <a:rPr lang="en-US" sz="2200" b="1" dirty="0" smtClean="0">
                <a:solidFill>
                  <a:srgbClr val="FF0000"/>
                </a:solidFill>
                <a:latin typeface="Times New Roman" pitchFamily="18" charset="0"/>
                <a:cs typeface="Times New Roman" pitchFamily="18" charset="0"/>
              </a:rPr>
              <a:t>(FTIR) </a:t>
            </a:r>
            <a:r>
              <a:rPr lang="en-US" sz="2200" dirty="0" smtClean="0">
                <a:latin typeface="Times New Roman" pitchFamily="18" charset="0"/>
                <a:cs typeface="Times New Roman" pitchFamily="18" charset="0"/>
              </a:rPr>
              <a:t>in IR region and </a:t>
            </a:r>
            <a:r>
              <a:rPr lang="en-US" sz="2200" b="1" dirty="0" smtClean="0">
                <a:solidFill>
                  <a:srgbClr val="FF0000"/>
                </a:solidFill>
                <a:latin typeface="Times New Roman" pitchFamily="18" charset="0"/>
                <a:cs typeface="Times New Roman" pitchFamily="18" charset="0"/>
              </a:rPr>
              <a:t>nuclear magnetic resonance (NMR) </a:t>
            </a:r>
            <a:r>
              <a:rPr lang="en-US" sz="2200" dirty="0" smtClean="0">
                <a:latin typeface="Times New Roman" pitchFamily="18" charset="0"/>
                <a:cs typeface="Times New Roman" pitchFamily="18" charset="0"/>
              </a:rPr>
              <a:t>spectroscopy in the radio region. </a:t>
            </a:r>
          </a:p>
          <a:p>
            <a:pPr algn="just">
              <a:buNone/>
            </a:pPr>
            <a:r>
              <a:rPr lang="en-US" sz="2200" dirty="0" smtClean="0">
                <a:latin typeface="Times New Roman" pitchFamily="18" charset="0"/>
                <a:cs typeface="Times New Roman" pitchFamily="18" charset="0"/>
              </a:rPr>
              <a:t>	</a:t>
            </a:r>
            <a:r>
              <a:rPr lang="en-US" sz="2200" b="1" dirty="0" smtClean="0">
                <a:solidFill>
                  <a:srgbClr val="0070C0"/>
                </a:solidFill>
                <a:latin typeface="Times New Roman" pitchFamily="18" charset="0"/>
                <a:cs typeface="Times New Roman" pitchFamily="18" charset="0"/>
              </a:rPr>
              <a:t>ii. Emission spectroscopy </a:t>
            </a:r>
            <a:r>
              <a:rPr lang="en-US" sz="2200" dirty="0" smtClean="0">
                <a:latin typeface="Times New Roman" pitchFamily="18" charset="0"/>
                <a:cs typeface="Times New Roman" pitchFamily="18" charset="0"/>
              </a:rPr>
              <a:t>uses the range of electromagnetic spectra in which a substance radiates (emits). The substance first must absorb energy. This energy can be from a variety of sources, which determines the name of the subsequent emission, like luminescence. Molecular luminescence techniques include </a:t>
            </a:r>
            <a:r>
              <a:rPr lang="en-US" sz="2200" b="1" dirty="0" smtClean="0">
                <a:solidFill>
                  <a:srgbClr val="0070C0"/>
                </a:solidFill>
                <a:latin typeface="Times New Roman" pitchFamily="18" charset="0"/>
                <a:cs typeface="Times New Roman" pitchFamily="18" charset="0"/>
              </a:rPr>
              <a:t>spectrofluorimetry.</a:t>
            </a:r>
          </a:p>
          <a:p>
            <a:pPr algn="just">
              <a:buNone/>
            </a:pPr>
            <a:r>
              <a:rPr lang="en-US" sz="2200" dirty="0" smtClean="0">
                <a:latin typeface="Times New Roman" pitchFamily="18" charset="0"/>
                <a:cs typeface="Times New Roman" pitchFamily="18" charset="0"/>
              </a:rPr>
              <a:t>	</a:t>
            </a:r>
            <a:r>
              <a:rPr lang="en-US" sz="2200" b="1" dirty="0" smtClean="0">
                <a:solidFill>
                  <a:srgbClr val="00B050"/>
                </a:solidFill>
                <a:latin typeface="Times New Roman" pitchFamily="18" charset="0"/>
                <a:cs typeface="Times New Roman" pitchFamily="18" charset="0"/>
              </a:rPr>
              <a:t>iii. Scattering spectroscopy </a:t>
            </a:r>
            <a:r>
              <a:rPr lang="en-US" sz="2200" dirty="0" smtClean="0">
                <a:latin typeface="Times New Roman" pitchFamily="18" charset="0"/>
                <a:cs typeface="Times New Roman" pitchFamily="18" charset="0"/>
              </a:rPr>
              <a:t>measures the amount of light that a substance scatters at certain wavelengths, incident angles, and </a:t>
            </a:r>
            <a:r>
              <a:rPr lang="en-US" sz="2200" dirty="0" err="1" smtClean="0">
                <a:latin typeface="Times New Roman" pitchFamily="18" charset="0"/>
                <a:cs typeface="Times New Roman" pitchFamily="18" charset="0"/>
              </a:rPr>
              <a:t>polarisation</a:t>
            </a:r>
            <a:r>
              <a:rPr lang="en-US" sz="2200" dirty="0" smtClean="0">
                <a:latin typeface="Times New Roman" pitchFamily="18" charset="0"/>
                <a:cs typeface="Times New Roman" pitchFamily="18" charset="0"/>
              </a:rPr>
              <a:t> angles. The scattering process is much faster than the absorption/emission process. Ex.,</a:t>
            </a:r>
            <a:r>
              <a:rPr lang="en-US" sz="2200" b="1" dirty="0" smtClean="0">
                <a:solidFill>
                  <a:srgbClr val="00B050"/>
                </a:solidFill>
                <a:latin typeface="Times New Roman" pitchFamily="18" charset="0"/>
                <a:cs typeface="Times New Roman" pitchFamily="18" charset="0"/>
              </a:rPr>
              <a:t> Raman spectroscopy.</a:t>
            </a:r>
          </a:p>
          <a:p>
            <a:pPr marL="457200" indent="-457200">
              <a:buNone/>
            </a:pPr>
            <a:endParaRPr lang="en-US" sz="2200" b="1" dirty="0">
              <a:latin typeface="Times New Roman" pitchFamily="18" charset="0"/>
              <a:cs typeface="Times New Roman" pitchFamily="18" charset="0"/>
            </a:endParaRPr>
          </a:p>
        </p:txBody>
      </p:sp>
      <p:pic>
        <p:nvPicPr>
          <p:cNvPr id="3" name="Picture 1"/>
          <p:cNvPicPr>
            <a:picLocks noChangeAspect="1" noChangeArrowheads="1"/>
          </p:cNvPicPr>
          <p:nvPr/>
        </p:nvPicPr>
        <p:blipFill>
          <a:blip r:embed="rId3" cstate="print"/>
          <a:srcRect/>
          <a:stretch>
            <a:fillRect/>
          </a:stretch>
        </p:blipFill>
        <p:spPr bwMode="auto">
          <a:xfrm>
            <a:off x="1" y="0"/>
            <a:ext cx="1142999" cy="1066800"/>
          </a:xfrm>
          <a:prstGeom prst="rect">
            <a:avLst/>
          </a:prstGeom>
          <a:noFill/>
          <a:ln w="9525">
            <a:noFill/>
            <a:miter lim="800000"/>
            <a:headEnd/>
            <a:tailEnd/>
          </a:ln>
          <a:effectLst/>
        </p:spPr>
      </p:pic>
      <p:sp>
        <p:nvSpPr>
          <p:cNvPr id="4" name="Rectangle 3"/>
          <p:cNvSpPr/>
          <p:nvPr/>
        </p:nvSpPr>
        <p:spPr>
          <a:xfrm>
            <a:off x="1473309" y="304800"/>
            <a:ext cx="7670690" cy="584775"/>
          </a:xfrm>
          <a:prstGeom prst="rect">
            <a:avLst/>
          </a:prstGeom>
        </p:spPr>
        <p:txBody>
          <a:bodyPr wrap="none">
            <a:spAutoFit/>
          </a:bodyPr>
          <a:lstStyle/>
          <a:p>
            <a:pPr algn="ctr"/>
            <a:r>
              <a:rPr lang="en-US" sz="3200" b="1" dirty="0" smtClean="0">
                <a:solidFill>
                  <a:srgbClr val="00B0F0"/>
                </a:solidFill>
                <a:latin typeface="Georgia" pitchFamily="18" charset="0"/>
              </a:rPr>
              <a:t>SPECTROSCOPY CLASSIFICATION</a:t>
            </a:r>
            <a:endParaRPr lang="en-US" sz="3200" dirty="0">
              <a:solidFill>
                <a:srgbClr val="00B0F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a:stretch>
            <a:fillRect/>
          </a:stretch>
        </p:blipFill>
        <p:spPr bwMode="auto">
          <a:xfrm>
            <a:off x="1" y="0"/>
            <a:ext cx="1219199" cy="1371600"/>
          </a:xfrm>
          <a:prstGeom prst="rect">
            <a:avLst/>
          </a:prstGeom>
          <a:noFill/>
          <a:ln w="9525">
            <a:noFill/>
            <a:miter lim="800000"/>
            <a:headEnd/>
            <a:tailEnd/>
          </a:ln>
          <a:effectLst/>
        </p:spPr>
      </p:pic>
      <p:sp>
        <p:nvSpPr>
          <p:cNvPr id="4" name="Rectangle 3"/>
          <p:cNvSpPr/>
          <p:nvPr/>
        </p:nvSpPr>
        <p:spPr>
          <a:xfrm>
            <a:off x="152400" y="1447800"/>
            <a:ext cx="8839200" cy="5105400"/>
          </a:xfrm>
          <a:prstGeom prst="rect">
            <a:avLst/>
          </a:prstGeom>
        </p:spPr>
        <p:txBody>
          <a:bodyPr wrap="square">
            <a:spAutoFit/>
          </a:bodyPr>
          <a:lstStyle/>
          <a:p>
            <a:pPr algn="just">
              <a:buFont typeface="Arial" pitchFamily="34" charset="0"/>
              <a:buChar char="•"/>
            </a:pPr>
            <a:r>
              <a:rPr lang="en-US" sz="2100" dirty="0" smtClean="0">
                <a:latin typeface="Times New Roman" pitchFamily="18" charset="0"/>
                <a:cs typeface="Times New Roman" pitchFamily="18" charset="0"/>
              </a:rPr>
              <a:t> Quantitative absorption methods require two power measurements: one before a beam has passed through the medium that contains the </a:t>
            </a:r>
            <a:r>
              <a:rPr lang="en-US" sz="2100" dirty="0" err="1" smtClean="0">
                <a:latin typeface="Times New Roman" pitchFamily="18" charset="0"/>
                <a:cs typeface="Times New Roman" pitchFamily="18" charset="0"/>
              </a:rPr>
              <a:t>analyte</a:t>
            </a:r>
            <a:r>
              <a:rPr lang="en-US" sz="2100" dirty="0" smtClean="0">
                <a:latin typeface="Times New Roman" pitchFamily="18" charset="0"/>
                <a:cs typeface="Times New Roman" pitchFamily="18" charset="0"/>
              </a:rPr>
              <a:t> (P</a:t>
            </a:r>
            <a:r>
              <a:rPr lang="en-US" sz="2100" baseline="-25000" dirty="0" smtClean="0">
                <a:latin typeface="Times New Roman" pitchFamily="18" charset="0"/>
                <a:cs typeface="Times New Roman" pitchFamily="18" charset="0"/>
              </a:rPr>
              <a:t>o</a:t>
            </a:r>
            <a:r>
              <a:rPr lang="en-US" sz="2100" dirty="0" smtClean="0">
                <a:latin typeface="Times New Roman" pitchFamily="18" charset="0"/>
                <a:cs typeface="Times New Roman" pitchFamily="18" charset="0"/>
              </a:rPr>
              <a:t>) and the other after the sample (P). Two terms, which are widely used in absorption spectrometry and are related to the ratio of P</a:t>
            </a:r>
            <a:r>
              <a:rPr lang="en-US" sz="2100" baseline="-25000" dirty="0" smtClean="0">
                <a:latin typeface="Times New Roman" pitchFamily="18" charset="0"/>
                <a:cs typeface="Times New Roman" pitchFamily="18" charset="0"/>
              </a:rPr>
              <a:t>o</a:t>
            </a:r>
            <a:r>
              <a:rPr lang="en-US" sz="2100" dirty="0" smtClean="0">
                <a:latin typeface="Times New Roman" pitchFamily="18" charset="0"/>
                <a:cs typeface="Times New Roman" pitchFamily="18" charset="0"/>
              </a:rPr>
              <a:t> and P, are </a:t>
            </a:r>
            <a:r>
              <a:rPr lang="en-US" sz="2100" b="1" dirty="0" smtClean="0">
                <a:latin typeface="Times New Roman" pitchFamily="18" charset="0"/>
                <a:cs typeface="Times New Roman" pitchFamily="18" charset="0"/>
              </a:rPr>
              <a:t>transmittance</a:t>
            </a:r>
            <a:r>
              <a:rPr lang="en-US" sz="2100" dirty="0" smtClean="0">
                <a:latin typeface="Times New Roman" pitchFamily="18" charset="0"/>
                <a:cs typeface="Times New Roman" pitchFamily="18" charset="0"/>
              </a:rPr>
              <a:t> and </a:t>
            </a:r>
            <a:r>
              <a:rPr lang="en-US" sz="2100" b="1" dirty="0" smtClean="0">
                <a:latin typeface="Times New Roman" pitchFamily="18" charset="0"/>
                <a:cs typeface="Times New Roman" pitchFamily="18" charset="0"/>
              </a:rPr>
              <a:t>absorbance</a:t>
            </a:r>
            <a:r>
              <a:rPr lang="en-US" sz="2100" dirty="0" smtClean="0">
                <a:latin typeface="Times New Roman" pitchFamily="18" charset="0"/>
                <a:cs typeface="Times New Roman" pitchFamily="18" charset="0"/>
              </a:rPr>
              <a:t>.</a:t>
            </a:r>
            <a:r>
              <a:rPr lang="en-US" sz="2100" b="1" dirty="0" smtClean="0">
                <a:latin typeface="Times New Roman" pitchFamily="18" charset="0"/>
                <a:cs typeface="Times New Roman" pitchFamily="18" charset="0"/>
              </a:rPr>
              <a:t> </a:t>
            </a:r>
          </a:p>
          <a:p>
            <a:pPr algn="just">
              <a:buFont typeface="Arial" pitchFamily="34" charset="0"/>
              <a:buChar char="•"/>
            </a:pPr>
            <a:r>
              <a:rPr lang="en-US" sz="2100" b="1" dirty="0" smtClean="0">
                <a:latin typeface="Times New Roman" pitchFamily="18" charset="0"/>
                <a:cs typeface="Times New Roman" pitchFamily="18" charset="0"/>
              </a:rPr>
              <a:t> Transmittance:</a:t>
            </a:r>
            <a:r>
              <a:rPr lang="en-US" sz="2100" dirty="0" smtClean="0">
                <a:latin typeface="Times New Roman" pitchFamily="18" charset="0"/>
                <a:cs typeface="Times New Roman" pitchFamily="18" charset="0"/>
              </a:rPr>
              <a:t> The transmittance T of the medium is the fraction of incident radiation transmitted by the medium. </a:t>
            </a:r>
          </a:p>
          <a:p>
            <a:pPr algn="just">
              <a:buFontTx/>
              <a:buNone/>
            </a:pPr>
            <a:r>
              <a:rPr lang="en-US" sz="2100" dirty="0" smtClean="0">
                <a:latin typeface="Times New Roman" pitchFamily="18" charset="0"/>
                <a:cs typeface="Times New Roman" pitchFamily="18" charset="0"/>
              </a:rPr>
              <a:t>		</a:t>
            </a:r>
            <a:r>
              <a:rPr lang="en-US" sz="2100" b="1" dirty="0" smtClean="0">
                <a:solidFill>
                  <a:srgbClr val="FF0000"/>
                </a:solidFill>
                <a:latin typeface="Times New Roman" pitchFamily="18" charset="0"/>
                <a:cs typeface="Times New Roman" pitchFamily="18" charset="0"/>
              </a:rPr>
              <a:t>T = P/ P</a:t>
            </a:r>
            <a:r>
              <a:rPr lang="en-US" sz="2100" b="1" baseline="-25000" dirty="0" smtClean="0">
                <a:solidFill>
                  <a:srgbClr val="FF0000"/>
                </a:solidFill>
                <a:latin typeface="Times New Roman" pitchFamily="18" charset="0"/>
                <a:cs typeface="Times New Roman" pitchFamily="18" charset="0"/>
              </a:rPr>
              <a:t>o </a:t>
            </a:r>
            <a:r>
              <a:rPr lang="en-US" sz="2100" b="1" dirty="0" smtClean="0">
                <a:solidFill>
                  <a:srgbClr val="FF0000"/>
                </a:solidFill>
                <a:latin typeface="Times New Roman" pitchFamily="18" charset="0"/>
                <a:cs typeface="Times New Roman" pitchFamily="18" charset="0"/>
              </a:rPr>
              <a:t>(value from 0 to 1) </a:t>
            </a:r>
          </a:p>
          <a:p>
            <a:pPr algn="just">
              <a:buFontTx/>
              <a:buNone/>
            </a:pPr>
            <a:r>
              <a:rPr lang="en-US" sz="2100" dirty="0" smtClean="0">
                <a:latin typeface="Times New Roman" pitchFamily="18" charset="0"/>
                <a:cs typeface="Times New Roman" pitchFamily="18" charset="0"/>
              </a:rPr>
              <a:t>        where, </a:t>
            </a:r>
          </a:p>
          <a:p>
            <a:pPr algn="just">
              <a:buFontTx/>
              <a:buNone/>
            </a:pPr>
            <a:r>
              <a:rPr lang="en-US" sz="2100" dirty="0" smtClean="0">
                <a:latin typeface="Times New Roman" pitchFamily="18" charset="0"/>
                <a:cs typeface="Times New Roman" pitchFamily="18" charset="0"/>
              </a:rPr>
              <a:t>	- P</a:t>
            </a:r>
            <a:r>
              <a:rPr lang="en-US" sz="2100" baseline="-25000" dirty="0" smtClean="0">
                <a:latin typeface="Times New Roman" pitchFamily="18" charset="0"/>
                <a:cs typeface="Times New Roman" pitchFamily="18" charset="0"/>
              </a:rPr>
              <a:t>o</a:t>
            </a:r>
            <a:r>
              <a:rPr lang="en-US" sz="2100" dirty="0" smtClean="0">
                <a:latin typeface="Times New Roman" pitchFamily="18" charset="0"/>
                <a:cs typeface="Times New Roman" pitchFamily="18" charset="0"/>
              </a:rPr>
              <a:t> is the incident power of the beam and </a:t>
            </a:r>
          </a:p>
          <a:p>
            <a:pPr algn="just">
              <a:buFontTx/>
              <a:buNone/>
            </a:pPr>
            <a:r>
              <a:rPr lang="en-US" sz="2100" dirty="0" smtClean="0">
                <a:latin typeface="Times New Roman" pitchFamily="18" charset="0"/>
                <a:cs typeface="Times New Roman" pitchFamily="18" charset="0"/>
              </a:rPr>
              <a:t>	- P is the power of the beam after absorbed by the sample.</a:t>
            </a:r>
          </a:p>
          <a:p>
            <a:pPr algn="just">
              <a:buFontTx/>
              <a:buNone/>
            </a:pPr>
            <a:r>
              <a:rPr lang="en-US" sz="2100" dirty="0" smtClean="0">
                <a:latin typeface="Times New Roman" pitchFamily="18" charset="0"/>
                <a:cs typeface="Times New Roman" pitchFamily="18" charset="0"/>
              </a:rPr>
              <a:t>    - Transmittance is often expressed as a percentage,</a:t>
            </a:r>
          </a:p>
          <a:p>
            <a:pPr algn="ctr">
              <a:buFontTx/>
              <a:buNone/>
            </a:pPr>
            <a:r>
              <a:rPr lang="en-US" sz="2100" dirty="0" smtClean="0">
                <a:latin typeface="Times New Roman" pitchFamily="18" charset="0"/>
                <a:cs typeface="Times New Roman" pitchFamily="18" charset="0"/>
              </a:rPr>
              <a:t>	</a:t>
            </a:r>
            <a:r>
              <a:rPr lang="en-US" sz="2100" b="1" dirty="0" smtClean="0">
                <a:solidFill>
                  <a:srgbClr val="FF0000"/>
                </a:solidFill>
                <a:latin typeface="Times New Roman" pitchFamily="18" charset="0"/>
                <a:cs typeface="Times New Roman" pitchFamily="18" charset="0"/>
              </a:rPr>
              <a:t>%T = P/ P</a:t>
            </a:r>
            <a:r>
              <a:rPr lang="en-US" sz="2100" b="1" baseline="-25000" dirty="0" smtClean="0">
                <a:solidFill>
                  <a:srgbClr val="FF0000"/>
                </a:solidFill>
                <a:latin typeface="Times New Roman" pitchFamily="18" charset="0"/>
                <a:cs typeface="Times New Roman" pitchFamily="18" charset="0"/>
              </a:rPr>
              <a:t>o </a:t>
            </a:r>
            <a:r>
              <a:rPr lang="en-US" sz="2100" b="1" dirty="0" smtClean="0">
                <a:solidFill>
                  <a:srgbClr val="FF0000"/>
                </a:solidFill>
                <a:latin typeface="Times New Roman" pitchFamily="18" charset="0"/>
                <a:cs typeface="Times New Roman" pitchFamily="18" charset="0"/>
              </a:rPr>
              <a:t>x 100 % (value from 0 to 100)</a:t>
            </a:r>
          </a:p>
          <a:p>
            <a:pPr algn="just">
              <a:buFont typeface="Arial" pitchFamily="34" charset="0"/>
              <a:buChar char="•"/>
            </a:pPr>
            <a:r>
              <a:rPr lang="en-US" sz="2100" b="1" dirty="0" smtClean="0">
                <a:latin typeface="Times New Roman" pitchFamily="18" charset="0"/>
                <a:cs typeface="Times New Roman" pitchFamily="18" charset="0"/>
              </a:rPr>
              <a:t> Absorbance:</a:t>
            </a:r>
            <a:r>
              <a:rPr lang="en-US" sz="2100" dirty="0" smtClean="0">
                <a:latin typeface="Times New Roman" pitchFamily="18" charset="0"/>
                <a:cs typeface="Times New Roman" pitchFamily="18" charset="0"/>
              </a:rPr>
              <a:t> The absorbance A of a medium is defined by the equation,</a:t>
            </a:r>
          </a:p>
          <a:p>
            <a:pPr algn="ctr">
              <a:buFontTx/>
              <a:buNone/>
            </a:pPr>
            <a:r>
              <a:rPr lang="en-US" sz="2100" dirty="0" smtClean="0">
                <a:latin typeface="Times New Roman" pitchFamily="18" charset="0"/>
                <a:cs typeface="Times New Roman" pitchFamily="18" charset="0"/>
              </a:rPr>
              <a:t>	</a:t>
            </a:r>
            <a:r>
              <a:rPr lang="en-US" sz="2100" b="1" dirty="0" smtClean="0">
                <a:solidFill>
                  <a:srgbClr val="FF0000"/>
                </a:solidFill>
                <a:latin typeface="Times New Roman" pitchFamily="18" charset="0"/>
                <a:cs typeface="Times New Roman" pitchFamily="18" charset="0"/>
              </a:rPr>
              <a:t>A = -log</a:t>
            </a:r>
            <a:r>
              <a:rPr lang="en-US" sz="2100" b="1" baseline="-25000" dirty="0" smtClean="0">
                <a:solidFill>
                  <a:srgbClr val="FF0000"/>
                </a:solidFill>
                <a:latin typeface="Times New Roman" pitchFamily="18" charset="0"/>
                <a:cs typeface="Times New Roman" pitchFamily="18" charset="0"/>
              </a:rPr>
              <a:t>10</a:t>
            </a:r>
            <a:r>
              <a:rPr lang="en-US" sz="2100" b="1" dirty="0" smtClean="0">
                <a:solidFill>
                  <a:srgbClr val="FF0000"/>
                </a:solidFill>
                <a:latin typeface="Times New Roman" pitchFamily="18" charset="0"/>
                <a:cs typeface="Times New Roman" pitchFamily="18" charset="0"/>
              </a:rPr>
              <a:t>T = -log P/ P</a:t>
            </a:r>
            <a:r>
              <a:rPr lang="en-US" sz="2100" b="1" baseline="-25000" dirty="0" smtClean="0">
                <a:solidFill>
                  <a:srgbClr val="FF0000"/>
                </a:solidFill>
                <a:latin typeface="Times New Roman" pitchFamily="18" charset="0"/>
                <a:cs typeface="Times New Roman" pitchFamily="18" charset="0"/>
              </a:rPr>
              <a:t>o</a:t>
            </a:r>
            <a:r>
              <a:rPr lang="en-US" sz="2100" b="1" dirty="0" smtClean="0">
                <a:solidFill>
                  <a:srgbClr val="FF0000"/>
                </a:solidFill>
                <a:latin typeface="Times New Roman" pitchFamily="18" charset="0"/>
                <a:cs typeface="Times New Roman" pitchFamily="18" charset="0"/>
              </a:rPr>
              <a:t> = log P</a:t>
            </a:r>
            <a:r>
              <a:rPr lang="en-US" sz="2100" b="1" baseline="-25000" dirty="0" smtClean="0">
                <a:solidFill>
                  <a:srgbClr val="FF0000"/>
                </a:solidFill>
                <a:latin typeface="Times New Roman" pitchFamily="18" charset="0"/>
                <a:cs typeface="Times New Roman" pitchFamily="18" charset="0"/>
              </a:rPr>
              <a:t>o</a:t>
            </a:r>
            <a:r>
              <a:rPr lang="en-US" sz="2100" b="1" dirty="0" smtClean="0">
                <a:solidFill>
                  <a:srgbClr val="FF0000"/>
                </a:solidFill>
                <a:latin typeface="Times New Roman" pitchFamily="18" charset="0"/>
                <a:cs typeface="Times New Roman" pitchFamily="18" charset="0"/>
              </a:rPr>
              <a:t>/ P = log 1/T </a:t>
            </a:r>
            <a:endParaRPr lang="en-US" sz="2100" b="1" dirty="0">
              <a:solidFill>
                <a:srgbClr val="FF0000"/>
              </a:solidFill>
              <a:latin typeface="Times New Roman" pitchFamily="18" charset="0"/>
              <a:cs typeface="Times New Roman" pitchFamily="18" charset="0"/>
            </a:endParaRPr>
          </a:p>
        </p:txBody>
      </p:sp>
      <p:sp>
        <p:nvSpPr>
          <p:cNvPr id="5" name="Rectangle 2"/>
          <p:cNvSpPr>
            <a:spLocks noGrp="1" noChangeArrowheads="1"/>
          </p:cNvSpPr>
          <p:nvPr>
            <p:ph type="title"/>
          </p:nvPr>
        </p:nvSpPr>
        <p:spPr>
          <a:xfrm>
            <a:off x="1219200" y="304800"/>
            <a:ext cx="7924800" cy="762000"/>
          </a:xfrm>
        </p:spPr>
        <p:txBody>
          <a:bodyPr>
            <a:normAutofit/>
          </a:bodyPr>
          <a:lstStyle/>
          <a:p>
            <a:r>
              <a:rPr lang="en-US" sz="3200" b="1" dirty="0" smtClean="0">
                <a:solidFill>
                  <a:srgbClr val="FF0000"/>
                </a:solidFill>
                <a:latin typeface="Georgia" pitchFamily="18" charset="0"/>
              </a:rPr>
              <a:t>ABSORPTION METHODS</a:t>
            </a:r>
            <a:endParaRPr lang="en-US" sz="3200" b="1" dirty="0">
              <a:solidFill>
                <a:srgbClr val="FF0000"/>
              </a:solidFill>
              <a:latin typeface="Georgia"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fld id="{C65B5646-2521-4B51-A4DF-E56F95DF490E}" type="slidenum">
              <a:rPr lang="en-US"/>
              <a:pPr/>
              <a:t>2</a:t>
            </a:fld>
            <a:endParaRPr lang="en-US" dirty="0"/>
          </a:p>
        </p:txBody>
      </p:sp>
      <p:sp>
        <p:nvSpPr>
          <p:cNvPr id="107522" name="Text Box 2"/>
          <p:cNvSpPr txBox="1">
            <a:spLocks noChangeArrowheads="1"/>
          </p:cNvSpPr>
          <p:nvPr/>
        </p:nvSpPr>
        <p:spPr bwMode="auto">
          <a:xfrm>
            <a:off x="1219200" y="228600"/>
            <a:ext cx="7620000" cy="707886"/>
          </a:xfrm>
          <a:prstGeom prst="rect">
            <a:avLst/>
          </a:prstGeom>
          <a:noFill/>
          <a:ln w="9525">
            <a:noFill/>
            <a:miter lim="800000"/>
            <a:headEnd/>
            <a:tailEnd/>
          </a:ln>
          <a:effectLst/>
        </p:spPr>
        <p:txBody>
          <a:bodyPr wrap="square">
            <a:spAutoFit/>
          </a:bodyPr>
          <a:lstStyle/>
          <a:p>
            <a:pPr algn="ctr" eaLnBrk="1" hangingPunct="1"/>
            <a:r>
              <a:rPr lang="en-US" sz="4000" b="1" dirty="0" smtClean="0">
                <a:solidFill>
                  <a:schemeClr val="tx2"/>
                </a:solidFill>
                <a:effectLst>
                  <a:outerShdw blurRad="38100" dist="38100" dir="2700000" algn="tl">
                    <a:srgbClr val="000000"/>
                  </a:outerShdw>
                </a:effectLst>
                <a:latin typeface="Georgia" pitchFamily="18" charset="0"/>
              </a:rPr>
              <a:t>SPECTROSCOPY</a:t>
            </a:r>
            <a:endParaRPr lang="en-US" sz="4000" b="1" dirty="0">
              <a:solidFill>
                <a:schemeClr val="tx2"/>
              </a:solidFill>
              <a:effectLst>
                <a:outerShdw blurRad="38100" dist="38100" dir="2700000" algn="tl">
                  <a:srgbClr val="000000"/>
                </a:outerShdw>
              </a:effectLst>
              <a:latin typeface="Georgia" pitchFamily="18" charset="0"/>
            </a:endParaRPr>
          </a:p>
        </p:txBody>
      </p:sp>
      <p:sp>
        <p:nvSpPr>
          <p:cNvPr id="22" name="Rectangle 3"/>
          <p:cNvSpPr txBox="1">
            <a:spLocks noChangeArrowheads="1"/>
          </p:cNvSpPr>
          <p:nvPr/>
        </p:nvSpPr>
        <p:spPr>
          <a:xfrm>
            <a:off x="152400" y="1371600"/>
            <a:ext cx="8839200" cy="5334000"/>
          </a:xfrm>
          <a:prstGeom prst="rect">
            <a:avLst/>
          </a:prstGeom>
        </p:spPr>
        <p:txBody>
          <a:bodyPr/>
          <a:lstStyle/>
          <a:p>
            <a:pPr marL="342900" lvl="0" indent="-342900">
              <a:lnSpc>
                <a:spcPct val="90000"/>
              </a:lnSpc>
              <a:spcBef>
                <a:spcPct val="20000"/>
              </a:spcBef>
              <a:buFont typeface="Arial" pitchFamily="34" charset="0"/>
              <a:buChar char="•"/>
              <a:defRPr/>
            </a:pPr>
            <a:r>
              <a:rPr lang="en-US" sz="2200" dirty="0" smtClean="0">
                <a:latin typeface="Times New Roman" pitchFamily="18" charset="0"/>
                <a:cs typeface="Times New Roman" pitchFamily="18" charset="0"/>
              </a:rPr>
              <a:t>The branch of science concerned with the investigation and </a:t>
            </a:r>
            <a:r>
              <a:rPr lang="en-US" sz="2200" b="1" dirty="0" smtClean="0">
                <a:latin typeface="Times New Roman" pitchFamily="18" charset="0"/>
                <a:cs typeface="Times New Roman" pitchFamily="18" charset="0"/>
              </a:rPr>
              <a:t>measurement of spectra</a:t>
            </a:r>
            <a:r>
              <a:rPr lang="en-US" sz="2200" dirty="0" smtClean="0">
                <a:latin typeface="Times New Roman" pitchFamily="18" charset="0"/>
                <a:cs typeface="Times New Roman" pitchFamily="18" charset="0"/>
              </a:rPr>
              <a:t> produced when matter (Atoms or Molecules) interacts with electromagnetic radiation (EMR).</a:t>
            </a:r>
          </a:p>
          <a:p>
            <a:pPr marL="342900" lvl="0" indent="-342900">
              <a:lnSpc>
                <a:spcPct val="90000"/>
              </a:lnSpc>
              <a:spcBef>
                <a:spcPct val="20000"/>
              </a:spcBef>
              <a:buFont typeface="Arial" pitchFamily="34" charset="0"/>
              <a:buChar char="•"/>
              <a:defRPr/>
            </a:pPr>
            <a:r>
              <a:rPr kumimoji="0" lang="en-GB"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Atoms and molecules interact with electromagnetic radiation (EMR) and </a:t>
            </a:r>
            <a:r>
              <a:rPr kumimoji="0" lang="en-GB" sz="2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absorb and/or emit </a:t>
            </a:r>
            <a:r>
              <a:rPr kumimoji="0" lang="en-GB"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Electro Magnetic Radiation.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Absorption of EMR stimulates </a:t>
            </a:r>
            <a:r>
              <a:rPr kumimoji="0" lang="en-GB" sz="2200" b="1"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different types of motion </a:t>
            </a:r>
            <a:r>
              <a:rPr kumimoji="0" lang="en-GB"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 atoms and/or molecules.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patterns of absorption (wavelengths absorbed and to what extent) and/or emission (wavelengths emitted and their respective intensities) are called ‘</a:t>
            </a:r>
            <a:r>
              <a:rPr kumimoji="0" lang="en-GB" sz="2200" b="1"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spectra</a:t>
            </a:r>
            <a:r>
              <a:rPr kumimoji="0" lang="en-GB"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p:txBody>
      </p:sp>
      <p:pic>
        <p:nvPicPr>
          <p:cNvPr id="23" name="Picture 23" descr="em"/>
          <p:cNvPicPr>
            <a:picLocks noChangeAspect="1" noChangeArrowheads="1"/>
          </p:cNvPicPr>
          <p:nvPr/>
        </p:nvPicPr>
        <p:blipFill>
          <a:blip r:embed="rId3" cstate="print"/>
          <a:srcRect/>
          <a:stretch>
            <a:fillRect/>
          </a:stretch>
        </p:blipFill>
        <p:spPr bwMode="auto">
          <a:xfrm>
            <a:off x="381000" y="4724400"/>
            <a:ext cx="8458200" cy="1676400"/>
          </a:xfrm>
          <a:prstGeom prst="rect">
            <a:avLst/>
          </a:prstGeom>
          <a:noFill/>
          <a:ln w="9525">
            <a:noFill/>
            <a:miter lim="800000"/>
            <a:headEnd/>
            <a:tailEnd/>
          </a:ln>
        </p:spPr>
      </p:pic>
      <p:pic>
        <p:nvPicPr>
          <p:cNvPr id="89089" name="Picture 1"/>
          <p:cNvPicPr>
            <a:picLocks noChangeAspect="1" noChangeArrowheads="1"/>
          </p:cNvPicPr>
          <p:nvPr/>
        </p:nvPicPr>
        <p:blipFill>
          <a:blip r:embed="rId4" cstate="print"/>
          <a:srcRect/>
          <a:stretch>
            <a:fillRect/>
          </a:stretch>
        </p:blipFill>
        <p:spPr bwMode="auto">
          <a:xfrm>
            <a:off x="1" y="0"/>
            <a:ext cx="1219199" cy="1371600"/>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descr="0625"/>
          <p:cNvSpPr>
            <a:spLocks noGrp="1" noChangeAspect="1" noChangeArrowheads="1"/>
          </p:cNvSpPr>
          <p:nvPr isPhoto="1"/>
        </p:nvSpPr>
        <p:spPr bwMode="auto">
          <a:xfrm>
            <a:off x="228600" y="1471612"/>
            <a:ext cx="8686800" cy="5386388"/>
          </a:xfrm>
          <a:prstGeom prst="rect">
            <a:avLst/>
          </a:prstGeom>
          <a:blipFill dpi="0" rotWithShape="1">
            <a:blip r:embed="rId3" cstate="print"/>
            <a:srcRect/>
            <a:stretch>
              <a:fillRect r="-11"/>
            </a:stretch>
          </a:blipFill>
          <a:ln w="9525">
            <a:noFill/>
            <a:miter lim="800000"/>
            <a:headEnd/>
            <a:tailEnd/>
          </a:ln>
          <a:effectLst/>
        </p:spPr>
        <p:txBody>
          <a:bodyPr/>
          <a:lstStyle/>
          <a:p>
            <a:pPr algn="ctr"/>
            <a:endParaRPr lang="en-US" dirty="0"/>
          </a:p>
        </p:txBody>
      </p:sp>
      <p:pic>
        <p:nvPicPr>
          <p:cNvPr id="3" name="Picture 1"/>
          <p:cNvPicPr>
            <a:picLocks noChangeAspect="1" noChangeArrowheads="1"/>
          </p:cNvPicPr>
          <p:nvPr/>
        </p:nvPicPr>
        <p:blipFill>
          <a:blip r:embed="rId4" cstate="print"/>
          <a:srcRect/>
          <a:stretch>
            <a:fillRect/>
          </a:stretch>
        </p:blipFill>
        <p:spPr bwMode="auto">
          <a:xfrm>
            <a:off x="1" y="0"/>
            <a:ext cx="1219199" cy="1371600"/>
          </a:xfrm>
          <a:prstGeom prst="rect">
            <a:avLst/>
          </a:prstGeom>
          <a:noFill/>
          <a:ln w="9525">
            <a:noFill/>
            <a:miter lim="800000"/>
            <a:headEnd/>
            <a:tailEnd/>
          </a:ln>
          <a:effectLst/>
        </p:spPr>
      </p:pic>
      <p:sp>
        <p:nvSpPr>
          <p:cNvPr id="4" name="Rectangle 2"/>
          <p:cNvSpPr txBox="1">
            <a:spLocks noChangeArrowheads="1"/>
          </p:cNvSpPr>
          <p:nvPr/>
        </p:nvSpPr>
        <p:spPr>
          <a:xfrm>
            <a:off x="1219200" y="3048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Georgia" pitchFamily="18" charset="0"/>
                <a:ea typeface="+mj-ea"/>
                <a:cs typeface="+mj-cs"/>
              </a:rPr>
              <a:t>ABSORPTION METHODS</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52400" y="1219200"/>
            <a:ext cx="8839200" cy="5486400"/>
          </a:xfrm>
        </p:spPr>
        <p:txBody>
          <a:bodyPr>
            <a:normAutofit/>
          </a:bodyPr>
          <a:lstStyle/>
          <a:p>
            <a:pPr algn="just">
              <a:lnSpc>
                <a:spcPct val="90000"/>
              </a:lnSpc>
            </a:pPr>
            <a:r>
              <a:rPr lang="en-US" sz="2100" b="1" dirty="0">
                <a:latin typeface="Times New Roman" pitchFamily="18" charset="0"/>
                <a:cs typeface="Times New Roman" pitchFamily="18" charset="0"/>
              </a:rPr>
              <a:t>Beer’s Law:</a:t>
            </a:r>
            <a:r>
              <a:rPr lang="en-US" sz="2100" dirty="0">
                <a:latin typeface="Times New Roman" pitchFamily="18" charset="0"/>
                <a:cs typeface="Times New Roman" pitchFamily="18" charset="0"/>
              </a:rPr>
              <a:t> For monochromatic radiation, absorbance is directly proportional to the path length “b” through the medium and the concentration “c” of the absorbing species. These relationships are given by, </a:t>
            </a:r>
          </a:p>
          <a:p>
            <a:pPr algn="ctr">
              <a:lnSpc>
                <a:spcPct val="90000"/>
              </a:lnSpc>
              <a:buFontTx/>
              <a:buNone/>
            </a:pPr>
            <a:r>
              <a:rPr lang="en-US" sz="2100" dirty="0">
                <a:latin typeface="Times New Roman" pitchFamily="18" charset="0"/>
                <a:cs typeface="Times New Roman" pitchFamily="18" charset="0"/>
              </a:rPr>
              <a:t>	</a:t>
            </a:r>
            <a:r>
              <a:rPr lang="en-US" sz="2100" b="1" dirty="0">
                <a:solidFill>
                  <a:srgbClr val="FF0000"/>
                </a:solidFill>
                <a:latin typeface="Times New Roman" pitchFamily="18" charset="0"/>
                <a:cs typeface="Times New Roman" pitchFamily="18" charset="0"/>
              </a:rPr>
              <a:t>A = </a:t>
            </a:r>
            <a:r>
              <a:rPr lang="en-US" sz="2100" b="1" dirty="0" err="1">
                <a:solidFill>
                  <a:srgbClr val="FF0000"/>
                </a:solidFill>
                <a:latin typeface="Times New Roman" pitchFamily="18" charset="0"/>
                <a:cs typeface="Times New Roman" pitchFamily="18" charset="0"/>
              </a:rPr>
              <a:t>abc</a:t>
            </a:r>
            <a:r>
              <a:rPr lang="en-US" sz="2100" b="1" dirty="0">
                <a:solidFill>
                  <a:srgbClr val="FF0000"/>
                </a:solidFill>
                <a:latin typeface="Times New Roman" pitchFamily="18" charset="0"/>
                <a:cs typeface="Times New Roman" pitchFamily="18" charset="0"/>
              </a:rPr>
              <a:t> </a:t>
            </a:r>
          </a:p>
          <a:p>
            <a:pPr algn="just">
              <a:lnSpc>
                <a:spcPct val="90000"/>
              </a:lnSpc>
              <a:buFontTx/>
              <a:buNone/>
            </a:pPr>
            <a:r>
              <a:rPr lang="en-US" sz="2100" dirty="0">
                <a:latin typeface="Times New Roman" pitchFamily="18" charset="0"/>
                <a:cs typeface="Times New Roman" pitchFamily="18" charset="0"/>
              </a:rPr>
              <a:t>	where, </a:t>
            </a:r>
            <a:r>
              <a:rPr lang="en-US" sz="2100" b="1" dirty="0">
                <a:solidFill>
                  <a:srgbClr val="FF0000"/>
                </a:solidFill>
                <a:latin typeface="Times New Roman" pitchFamily="18" charset="0"/>
                <a:cs typeface="Times New Roman" pitchFamily="18" charset="0"/>
              </a:rPr>
              <a:t>a</a:t>
            </a:r>
            <a:r>
              <a:rPr lang="en-US" sz="2100" dirty="0">
                <a:latin typeface="Times New Roman" pitchFamily="18" charset="0"/>
                <a:cs typeface="Times New Roman" pitchFamily="18" charset="0"/>
              </a:rPr>
              <a:t> is a proportionality constant called the </a:t>
            </a:r>
            <a:r>
              <a:rPr lang="en-US" sz="2100" dirty="0" smtClean="0">
                <a:latin typeface="Times New Roman" pitchFamily="18" charset="0"/>
                <a:cs typeface="Times New Roman" pitchFamily="18" charset="0"/>
              </a:rPr>
              <a:t>Absorptivity. The </a:t>
            </a:r>
            <a:r>
              <a:rPr lang="en-US" sz="2100" dirty="0">
                <a:latin typeface="Times New Roman" pitchFamily="18" charset="0"/>
                <a:cs typeface="Times New Roman" pitchFamily="18" charset="0"/>
              </a:rPr>
              <a:t>magnitude of “a” will clearly depend upon the units used for “</a:t>
            </a:r>
            <a:r>
              <a:rPr lang="en-US" sz="2100" b="1" dirty="0" smtClean="0">
                <a:solidFill>
                  <a:srgbClr val="FF0000"/>
                </a:solidFill>
                <a:latin typeface="Times New Roman" pitchFamily="18" charset="0"/>
                <a:cs typeface="Times New Roman" pitchFamily="18" charset="0"/>
              </a:rPr>
              <a:t>b-path length</a:t>
            </a:r>
            <a:r>
              <a:rPr lang="en-US" sz="2100" dirty="0" smtClean="0">
                <a:latin typeface="Times New Roman" pitchFamily="18" charset="0"/>
                <a:cs typeface="Times New Roman" pitchFamily="18" charset="0"/>
              </a:rPr>
              <a:t>” </a:t>
            </a:r>
            <a:r>
              <a:rPr lang="en-US" sz="2100" dirty="0">
                <a:latin typeface="Times New Roman" pitchFamily="18" charset="0"/>
                <a:cs typeface="Times New Roman" pitchFamily="18" charset="0"/>
              </a:rPr>
              <a:t>and </a:t>
            </a:r>
            <a:r>
              <a:rPr lang="en-US" sz="2100" dirty="0" smtClean="0">
                <a:latin typeface="Times New Roman" pitchFamily="18" charset="0"/>
                <a:cs typeface="Times New Roman" pitchFamily="18" charset="0"/>
              </a:rPr>
              <a:t>         “</a:t>
            </a:r>
            <a:r>
              <a:rPr lang="en-US" sz="2100" b="1" dirty="0" smtClean="0">
                <a:solidFill>
                  <a:srgbClr val="FF0000"/>
                </a:solidFill>
                <a:latin typeface="Times New Roman" pitchFamily="18" charset="0"/>
                <a:cs typeface="Times New Roman" pitchFamily="18" charset="0"/>
              </a:rPr>
              <a:t>c-concentration</a:t>
            </a:r>
            <a:r>
              <a:rPr lang="en-US" sz="2100" dirty="0" smtClean="0">
                <a:latin typeface="Times New Roman" pitchFamily="18" charset="0"/>
                <a:cs typeface="Times New Roman" pitchFamily="18" charset="0"/>
              </a:rPr>
              <a:t>”. </a:t>
            </a:r>
          </a:p>
          <a:p>
            <a:pPr algn="just">
              <a:lnSpc>
                <a:spcPct val="90000"/>
              </a:lnSpc>
            </a:pPr>
            <a:r>
              <a:rPr lang="en-US" sz="2100" dirty="0" smtClean="0">
                <a:latin typeface="Times New Roman" pitchFamily="18" charset="0"/>
                <a:cs typeface="Times New Roman" pitchFamily="18" charset="0"/>
              </a:rPr>
              <a:t>Absorptivity then has units of Lg</a:t>
            </a:r>
            <a:r>
              <a:rPr lang="en-US" sz="2100" baseline="30000" dirty="0" smtClean="0">
                <a:latin typeface="Times New Roman" pitchFamily="18" charset="0"/>
                <a:cs typeface="Times New Roman" pitchFamily="18" charset="0"/>
              </a:rPr>
              <a:t>-1</a:t>
            </a:r>
            <a:r>
              <a:rPr lang="en-US" sz="2100" dirty="0" smtClean="0">
                <a:latin typeface="Times New Roman" pitchFamily="18" charset="0"/>
                <a:cs typeface="Times New Roman" pitchFamily="18" charset="0"/>
              </a:rPr>
              <a:t>cm</a:t>
            </a:r>
            <a:r>
              <a:rPr lang="en-US" sz="2100" baseline="30000" dirty="0" smtClean="0">
                <a:latin typeface="Times New Roman" pitchFamily="18" charset="0"/>
                <a:cs typeface="Times New Roman" pitchFamily="18" charset="0"/>
              </a:rPr>
              <a:t>-1</a:t>
            </a:r>
            <a:r>
              <a:rPr lang="en-US" sz="2100" dirty="0" smtClean="0">
                <a:latin typeface="Times New Roman" pitchFamily="18" charset="0"/>
                <a:cs typeface="Times New Roman" pitchFamily="18" charset="0"/>
              </a:rPr>
              <a:t>, when the concentration is expressed in moles/liter and cell length is in centimeters, the </a:t>
            </a:r>
            <a:r>
              <a:rPr lang="en-US" sz="2100" dirty="0" err="1" smtClean="0">
                <a:latin typeface="Times New Roman" pitchFamily="18" charset="0"/>
                <a:cs typeface="Times New Roman" pitchFamily="18" charset="0"/>
              </a:rPr>
              <a:t>absorptivity</a:t>
            </a:r>
            <a:r>
              <a:rPr lang="en-US" sz="2100" dirty="0" smtClean="0">
                <a:latin typeface="Times New Roman" pitchFamily="18" charset="0"/>
                <a:cs typeface="Times New Roman" pitchFamily="18" charset="0"/>
              </a:rPr>
              <a:t> is called the </a:t>
            </a:r>
            <a:r>
              <a:rPr lang="en-US" sz="2100" b="1" dirty="0" smtClean="0">
                <a:solidFill>
                  <a:srgbClr val="FF0000"/>
                </a:solidFill>
                <a:latin typeface="Times New Roman" pitchFamily="18" charset="0"/>
                <a:cs typeface="Times New Roman" pitchFamily="18" charset="0"/>
              </a:rPr>
              <a:t>molar </a:t>
            </a:r>
            <a:r>
              <a:rPr lang="en-US" sz="2100" b="1" dirty="0" err="1" smtClean="0">
                <a:solidFill>
                  <a:srgbClr val="FF0000"/>
                </a:solidFill>
                <a:latin typeface="Times New Roman" pitchFamily="18" charset="0"/>
                <a:cs typeface="Times New Roman" pitchFamily="18" charset="0"/>
              </a:rPr>
              <a:t>absorptivity</a:t>
            </a:r>
            <a:r>
              <a:rPr lang="en-US" sz="2100" b="1" dirty="0" smtClean="0">
                <a:solidFill>
                  <a:srgbClr val="FF0000"/>
                </a:solidFill>
                <a:latin typeface="Times New Roman" pitchFamily="18" charset="0"/>
                <a:cs typeface="Times New Roman" pitchFamily="18" charset="0"/>
              </a:rPr>
              <a:t> </a:t>
            </a:r>
            <a:r>
              <a:rPr lang="en-US" sz="2100" dirty="0" smtClean="0">
                <a:latin typeface="Times New Roman" pitchFamily="18" charset="0"/>
                <a:cs typeface="Times New Roman" pitchFamily="18" charset="0"/>
              </a:rPr>
              <a:t>and is given the spectral symbol </a:t>
            </a:r>
            <a:r>
              <a:rPr lang="en-US" sz="2100" dirty="0" smtClean="0">
                <a:latin typeface="Times New Roman" pitchFamily="18" charset="0"/>
                <a:cs typeface="Times New Roman" pitchFamily="18" charset="0"/>
                <a:sym typeface="Symbol" pitchFamily="18" charset="2"/>
              </a:rPr>
              <a:t></a:t>
            </a:r>
            <a:r>
              <a:rPr lang="en-US" sz="2100" dirty="0" smtClean="0">
                <a:latin typeface="Times New Roman" pitchFamily="18" charset="0"/>
                <a:cs typeface="Times New Roman" pitchFamily="18" charset="0"/>
              </a:rPr>
              <a:t>. </a:t>
            </a:r>
          </a:p>
          <a:p>
            <a:pPr algn="just">
              <a:lnSpc>
                <a:spcPct val="90000"/>
              </a:lnSpc>
            </a:pPr>
            <a:r>
              <a:rPr lang="en-US" sz="2100" dirty="0" smtClean="0">
                <a:latin typeface="Times New Roman" pitchFamily="18" charset="0"/>
                <a:cs typeface="Times New Roman" pitchFamily="18" charset="0"/>
              </a:rPr>
              <a:t>Thus when </a:t>
            </a:r>
            <a:r>
              <a:rPr lang="en-US" sz="2100" b="1" dirty="0" smtClean="0">
                <a:solidFill>
                  <a:srgbClr val="FF0000"/>
                </a:solidFill>
                <a:latin typeface="Times New Roman" pitchFamily="18" charset="0"/>
                <a:cs typeface="Times New Roman" pitchFamily="18" charset="0"/>
              </a:rPr>
              <a:t>b</a:t>
            </a:r>
            <a:r>
              <a:rPr lang="en-US" sz="2100" dirty="0" smtClean="0">
                <a:latin typeface="Times New Roman" pitchFamily="18" charset="0"/>
                <a:cs typeface="Times New Roman" pitchFamily="18" charset="0"/>
              </a:rPr>
              <a:t> </a:t>
            </a:r>
            <a:r>
              <a:rPr lang="en-US" sz="2100" b="1" dirty="0" smtClean="0">
                <a:solidFill>
                  <a:srgbClr val="FF0000"/>
                </a:solidFill>
                <a:latin typeface="Times New Roman" pitchFamily="18" charset="0"/>
                <a:cs typeface="Times New Roman" pitchFamily="18" charset="0"/>
              </a:rPr>
              <a:t>– path length </a:t>
            </a:r>
            <a:r>
              <a:rPr lang="en-US" sz="2100" dirty="0" smtClean="0">
                <a:latin typeface="Times New Roman" pitchFamily="18" charset="0"/>
                <a:cs typeface="Times New Roman" pitchFamily="18" charset="0"/>
              </a:rPr>
              <a:t>(1cm) is in centimeters and </a:t>
            </a:r>
            <a:r>
              <a:rPr lang="en-US" sz="2100" b="1" dirty="0" smtClean="0">
                <a:solidFill>
                  <a:srgbClr val="FF0000"/>
                </a:solidFill>
                <a:latin typeface="Times New Roman" pitchFamily="18" charset="0"/>
                <a:cs typeface="Times New Roman" pitchFamily="18" charset="0"/>
              </a:rPr>
              <a:t>c - concentration (1%) </a:t>
            </a:r>
            <a:r>
              <a:rPr lang="en-US" sz="2100" dirty="0" smtClean="0">
                <a:latin typeface="Times New Roman" pitchFamily="18" charset="0"/>
                <a:cs typeface="Times New Roman" pitchFamily="18" charset="0"/>
              </a:rPr>
              <a:t> is in moles per liter, </a:t>
            </a:r>
          </a:p>
          <a:p>
            <a:pPr algn="ctr">
              <a:lnSpc>
                <a:spcPct val="90000"/>
              </a:lnSpc>
              <a:buFontTx/>
              <a:buNone/>
            </a:pPr>
            <a:r>
              <a:rPr lang="en-US" sz="2100" dirty="0" smtClean="0">
                <a:latin typeface="Times New Roman" pitchFamily="18" charset="0"/>
                <a:cs typeface="Times New Roman" pitchFamily="18" charset="0"/>
              </a:rPr>
              <a:t>	</a:t>
            </a:r>
            <a:r>
              <a:rPr lang="en-US" sz="2100" b="1" dirty="0" smtClean="0">
                <a:solidFill>
                  <a:srgbClr val="FF0000"/>
                </a:solidFill>
                <a:latin typeface="Times New Roman" pitchFamily="18" charset="0"/>
                <a:cs typeface="Times New Roman" pitchFamily="18" charset="0"/>
              </a:rPr>
              <a:t>A = </a:t>
            </a:r>
            <a:r>
              <a:rPr lang="en-US" sz="2100" b="1" dirty="0" smtClean="0">
                <a:solidFill>
                  <a:srgbClr val="FF0000"/>
                </a:solidFill>
                <a:latin typeface="Times New Roman" pitchFamily="18" charset="0"/>
                <a:cs typeface="Times New Roman" pitchFamily="18" charset="0"/>
                <a:sym typeface="Symbol" pitchFamily="18" charset="2"/>
              </a:rPr>
              <a:t></a:t>
            </a:r>
            <a:r>
              <a:rPr lang="en-US" sz="2100" b="1" dirty="0" err="1" smtClean="0">
                <a:solidFill>
                  <a:srgbClr val="FF0000"/>
                </a:solidFill>
                <a:latin typeface="Times New Roman" pitchFamily="18" charset="0"/>
                <a:cs typeface="Times New Roman" pitchFamily="18" charset="0"/>
              </a:rPr>
              <a:t>bc</a:t>
            </a:r>
            <a:r>
              <a:rPr lang="en-US" sz="2100" b="1" dirty="0" smtClean="0">
                <a:solidFill>
                  <a:srgbClr val="FF0000"/>
                </a:solidFill>
                <a:latin typeface="Times New Roman" pitchFamily="18" charset="0"/>
                <a:cs typeface="Times New Roman" pitchFamily="18" charset="0"/>
              </a:rPr>
              <a:t> </a:t>
            </a:r>
          </a:p>
          <a:p>
            <a:pPr algn="just">
              <a:lnSpc>
                <a:spcPct val="90000"/>
              </a:lnSpc>
              <a:buFontTx/>
              <a:buNone/>
            </a:pPr>
            <a:r>
              <a:rPr lang="en-US" sz="2100" dirty="0" smtClean="0">
                <a:latin typeface="Times New Roman" pitchFamily="18" charset="0"/>
                <a:cs typeface="Times New Roman" pitchFamily="18" charset="0"/>
              </a:rPr>
              <a:t>	where </a:t>
            </a:r>
            <a:r>
              <a:rPr lang="en-US" sz="2100" dirty="0" smtClean="0">
                <a:latin typeface="Times New Roman" pitchFamily="18" charset="0"/>
                <a:cs typeface="Times New Roman" pitchFamily="18" charset="0"/>
                <a:sym typeface="Symbol" pitchFamily="18" charset="2"/>
              </a:rPr>
              <a:t></a:t>
            </a:r>
            <a:r>
              <a:rPr lang="en-US" sz="2100" dirty="0" smtClean="0">
                <a:latin typeface="Times New Roman" pitchFamily="18" charset="0"/>
                <a:cs typeface="Times New Roman" pitchFamily="18" charset="0"/>
              </a:rPr>
              <a:t> has the units L mol</a:t>
            </a:r>
            <a:r>
              <a:rPr lang="en-US" sz="2100" baseline="30000" dirty="0" smtClean="0">
                <a:latin typeface="Times New Roman" pitchFamily="18" charset="0"/>
                <a:cs typeface="Times New Roman" pitchFamily="18" charset="0"/>
              </a:rPr>
              <a:t>-1</a:t>
            </a:r>
            <a:r>
              <a:rPr lang="en-US" sz="2100" dirty="0" smtClean="0">
                <a:latin typeface="Times New Roman" pitchFamily="18" charset="0"/>
                <a:cs typeface="Times New Roman" pitchFamily="18" charset="0"/>
              </a:rPr>
              <a:t>cm</a:t>
            </a:r>
            <a:r>
              <a:rPr lang="en-US" sz="2100" baseline="30000" dirty="0" smtClean="0">
                <a:latin typeface="Times New Roman" pitchFamily="18" charset="0"/>
                <a:cs typeface="Times New Roman" pitchFamily="18" charset="0"/>
              </a:rPr>
              <a:t>-1</a:t>
            </a:r>
            <a:r>
              <a:rPr lang="en-US" sz="2100" dirty="0" smtClean="0">
                <a:latin typeface="Times New Roman" pitchFamily="18" charset="0"/>
                <a:cs typeface="Times New Roman" pitchFamily="18" charset="0"/>
              </a:rPr>
              <a:t> </a:t>
            </a:r>
          </a:p>
          <a:p>
            <a:pPr algn="just">
              <a:lnSpc>
                <a:spcPct val="90000"/>
              </a:lnSpc>
            </a:pPr>
            <a:r>
              <a:rPr lang="en-US" sz="2100" dirty="0" smtClean="0">
                <a:latin typeface="Times New Roman" pitchFamily="18" charset="0"/>
                <a:cs typeface="Times New Roman" pitchFamily="18" charset="0"/>
              </a:rPr>
              <a:t>The above equations are expression of </a:t>
            </a:r>
            <a:r>
              <a:rPr lang="en-US" sz="2100" b="1" dirty="0" smtClean="0">
                <a:latin typeface="Times New Roman" pitchFamily="18" charset="0"/>
                <a:cs typeface="Times New Roman" pitchFamily="18" charset="0"/>
              </a:rPr>
              <a:t>Beer’s Law</a:t>
            </a:r>
            <a:r>
              <a:rPr lang="en-US" sz="2100" dirty="0" smtClean="0">
                <a:latin typeface="Times New Roman" pitchFamily="18" charset="0"/>
                <a:cs typeface="Times New Roman" pitchFamily="18" charset="0"/>
              </a:rPr>
              <a:t>, which serves as the basis for </a:t>
            </a:r>
            <a:r>
              <a:rPr lang="en-US" sz="2100" b="1" dirty="0" smtClean="0">
                <a:solidFill>
                  <a:srgbClr val="FF0000"/>
                </a:solidFill>
                <a:latin typeface="Times New Roman" pitchFamily="18" charset="0"/>
                <a:cs typeface="Times New Roman" pitchFamily="18" charset="0"/>
              </a:rPr>
              <a:t>quantitative analyses by both atomic and molecular absorption </a:t>
            </a:r>
            <a:r>
              <a:rPr lang="en-US" sz="2100" dirty="0" smtClean="0">
                <a:latin typeface="Times New Roman" pitchFamily="18" charset="0"/>
                <a:cs typeface="Times New Roman" pitchFamily="18" charset="0"/>
              </a:rPr>
              <a:t>measurements.</a:t>
            </a:r>
            <a:endParaRPr lang="en-US" sz="2100" dirty="0">
              <a:latin typeface="Times New Roman" pitchFamily="18" charset="0"/>
              <a:cs typeface="Times New Roman" pitchFamily="18" charset="0"/>
            </a:endParaRPr>
          </a:p>
        </p:txBody>
      </p:sp>
      <p:pic>
        <p:nvPicPr>
          <p:cNvPr id="4" name="Picture 1"/>
          <p:cNvPicPr>
            <a:picLocks noChangeAspect="1" noChangeArrowheads="1"/>
          </p:cNvPicPr>
          <p:nvPr/>
        </p:nvPicPr>
        <p:blipFill>
          <a:blip r:embed="rId3" cstate="print"/>
          <a:srcRect/>
          <a:stretch>
            <a:fillRect/>
          </a:stretch>
        </p:blipFill>
        <p:spPr bwMode="auto">
          <a:xfrm>
            <a:off x="1" y="0"/>
            <a:ext cx="1142999" cy="1295400"/>
          </a:xfrm>
          <a:prstGeom prst="rect">
            <a:avLst/>
          </a:prstGeom>
          <a:noFill/>
          <a:ln w="9525">
            <a:noFill/>
            <a:miter lim="800000"/>
            <a:headEnd/>
            <a:tailEnd/>
          </a:ln>
          <a:effectLst/>
        </p:spPr>
      </p:pic>
      <p:sp>
        <p:nvSpPr>
          <p:cNvPr id="5" name="Rectangle 2"/>
          <p:cNvSpPr txBox="1">
            <a:spLocks noChangeArrowheads="1"/>
          </p:cNvSpPr>
          <p:nvPr/>
        </p:nvSpPr>
        <p:spPr>
          <a:xfrm>
            <a:off x="1219200" y="3048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Georgia" pitchFamily="18" charset="0"/>
                <a:ea typeface="+mj-ea"/>
                <a:cs typeface="+mj-cs"/>
              </a:rPr>
              <a:t>ABSORPTION METHODS</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
        <p:nvSpPr>
          <p:cNvPr id="7" name="Footer Placeholder 6"/>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descr="0626"/>
          <p:cNvSpPr>
            <a:spLocks noGrp="1" noChangeAspect="1" noChangeArrowheads="1"/>
          </p:cNvSpPr>
          <p:nvPr isPhoto="1"/>
        </p:nvSpPr>
        <p:spPr bwMode="auto">
          <a:xfrm>
            <a:off x="228600" y="1581150"/>
            <a:ext cx="8686800" cy="3900488"/>
          </a:xfrm>
          <a:prstGeom prst="rect">
            <a:avLst/>
          </a:prstGeom>
          <a:blipFill dpi="0" rotWithShape="1">
            <a:blip r:embed="rId3" cstate="print"/>
            <a:srcRect/>
            <a:stretch>
              <a:fillRect r="-3"/>
            </a:stretch>
          </a:blipFill>
          <a:ln w="9525">
            <a:noFill/>
            <a:miter lim="800000"/>
            <a:headEnd/>
            <a:tailEnd/>
          </a:ln>
          <a:effectLst/>
        </p:spPr>
        <p:txBody>
          <a:bodyPr/>
          <a:lstStyle/>
          <a:p>
            <a:endParaRPr lang="en-US"/>
          </a:p>
        </p:txBody>
      </p:sp>
      <p:pic>
        <p:nvPicPr>
          <p:cNvPr id="3" name="Picture 1"/>
          <p:cNvPicPr>
            <a:picLocks noChangeAspect="1" noChangeArrowheads="1"/>
          </p:cNvPicPr>
          <p:nvPr/>
        </p:nvPicPr>
        <p:blipFill>
          <a:blip r:embed="rId4" cstate="print"/>
          <a:srcRect/>
          <a:stretch>
            <a:fillRect/>
          </a:stretch>
        </p:blipFill>
        <p:spPr bwMode="auto">
          <a:xfrm>
            <a:off x="1" y="0"/>
            <a:ext cx="1142999" cy="1295400"/>
          </a:xfrm>
          <a:prstGeom prst="rect">
            <a:avLst/>
          </a:prstGeom>
          <a:noFill/>
          <a:ln w="9525">
            <a:noFill/>
            <a:miter lim="800000"/>
            <a:headEnd/>
            <a:tailEnd/>
          </a:ln>
          <a:effectLst/>
        </p:spPr>
      </p:pic>
      <p:sp>
        <p:nvSpPr>
          <p:cNvPr id="4" name="Rectangle 2"/>
          <p:cNvSpPr txBox="1">
            <a:spLocks noChangeArrowheads="1"/>
          </p:cNvSpPr>
          <p:nvPr/>
        </p:nvSpPr>
        <p:spPr>
          <a:xfrm>
            <a:off x="1219200" y="3048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Georgia" pitchFamily="18" charset="0"/>
                <a:ea typeface="+mj-ea"/>
                <a:cs typeface="+mj-cs"/>
              </a:rPr>
              <a:t>INSTRUMENTATION</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a:stretch>
            <a:fillRect/>
          </a:stretch>
        </p:blipFill>
        <p:spPr bwMode="auto">
          <a:xfrm>
            <a:off x="1" y="0"/>
            <a:ext cx="1142999" cy="1295400"/>
          </a:xfrm>
          <a:prstGeom prst="rect">
            <a:avLst/>
          </a:prstGeom>
          <a:noFill/>
          <a:ln w="9525">
            <a:noFill/>
            <a:miter lim="800000"/>
            <a:headEnd/>
            <a:tailEnd/>
          </a:ln>
          <a:effectLst/>
        </p:spPr>
      </p:pic>
      <p:sp>
        <p:nvSpPr>
          <p:cNvPr id="4" name="Rectangle 2"/>
          <p:cNvSpPr txBox="1">
            <a:spLocks noChangeArrowheads="1"/>
          </p:cNvSpPr>
          <p:nvPr/>
        </p:nvSpPr>
        <p:spPr>
          <a:xfrm>
            <a:off x="1219200" y="3048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Georgia" pitchFamily="18" charset="0"/>
                <a:ea typeface="+mj-ea"/>
                <a:cs typeface="+mj-cs"/>
              </a:rPr>
              <a:t>INSTRUMENTATION</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graphicFrame>
        <p:nvGraphicFramePr>
          <p:cNvPr id="5" name="Group 1"/>
          <p:cNvGraphicFramePr>
            <a:graphicFrameLocks noGrp="1"/>
          </p:cNvGraphicFramePr>
          <p:nvPr/>
        </p:nvGraphicFramePr>
        <p:xfrm>
          <a:off x="152399" y="1371600"/>
          <a:ext cx="8839202" cy="5096584"/>
        </p:xfrm>
        <a:graphic>
          <a:graphicData uri="http://schemas.openxmlformats.org/drawingml/2006/table">
            <a:tbl>
              <a:tblPr/>
              <a:tblGrid>
                <a:gridCol w="1420586"/>
                <a:gridCol w="2160815"/>
                <a:gridCol w="1989867"/>
                <a:gridCol w="1633967"/>
                <a:gridCol w="1633967"/>
              </a:tblGrid>
              <a:tr h="609600">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1" i="0" u="none" strike="noStrike" cap="none" normalizeH="0" baseline="0" dirty="0" smtClean="0">
                          <a:ln>
                            <a:noFill/>
                          </a:ln>
                          <a:solidFill>
                            <a:srgbClr val="0066FF"/>
                          </a:solidFill>
                          <a:effectLst/>
                          <a:latin typeface="Times New Roman" pitchFamily="18" charset="0"/>
                          <a:cs typeface="Times New Roman" pitchFamily="18" charset="0"/>
                        </a:rPr>
                        <a:t>REGION</a:t>
                      </a:r>
                    </a:p>
                  </a:txBody>
                  <a:tcPr marL="90000" marR="90000" marT="84600" marB="46800" horzOverflow="overflow">
                    <a:lnL w="2844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2844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1" i="0" u="none" strike="noStrike" cap="none" normalizeH="0" baseline="0" dirty="0" smtClean="0">
                          <a:ln>
                            <a:noFill/>
                          </a:ln>
                          <a:solidFill>
                            <a:srgbClr val="0066FF"/>
                          </a:solidFill>
                          <a:effectLst/>
                          <a:latin typeface="Times New Roman" pitchFamily="18" charset="0"/>
                          <a:cs typeface="Times New Roman" pitchFamily="18" charset="0"/>
                        </a:rPr>
                        <a:t>SOURCE</a:t>
                      </a:r>
                    </a:p>
                  </a:txBody>
                  <a:tcPr marL="90000" marR="90000" marT="84600" marB="46800" horzOverflow="overflow">
                    <a:lnL w="1260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2844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1" i="0" u="none" strike="noStrike" cap="none" normalizeH="0" baseline="0" dirty="0" smtClean="0">
                          <a:ln>
                            <a:noFill/>
                          </a:ln>
                          <a:solidFill>
                            <a:srgbClr val="0066FF"/>
                          </a:solidFill>
                          <a:effectLst/>
                          <a:latin typeface="Times New Roman" pitchFamily="18" charset="0"/>
                          <a:cs typeface="Times New Roman" pitchFamily="18" charset="0"/>
                        </a:rPr>
                        <a:t>RADIATION ENERGY</a:t>
                      </a:r>
                    </a:p>
                  </a:txBody>
                  <a:tcPr marL="90000" marR="90000" marT="84600" marB="46800" horzOverflow="overflow">
                    <a:lnL w="1260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2844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1" i="0" u="none" strike="noStrike" cap="none" normalizeH="0" baseline="0" dirty="0" smtClean="0">
                          <a:ln>
                            <a:noFill/>
                          </a:ln>
                          <a:solidFill>
                            <a:srgbClr val="0066FF"/>
                          </a:solidFill>
                          <a:effectLst/>
                          <a:latin typeface="Times New Roman" pitchFamily="18" charset="0"/>
                          <a:cs typeface="Times New Roman" pitchFamily="18" charset="0"/>
                        </a:rPr>
                        <a:t>SAMPLE HOLDER</a:t>
                      </a:r>
                    </a:p>
                  </a:txBody>
                  <a:tcPr marL="90000" marR="90000" marT="84600" marB="46800" horzOverflow="overflow">
                    <a:lnL w="1260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2844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1" i="0" u="none" strike="noStrike" cap="none" normalizeH="0" baseline="0" dirty="0" smtClean="0">
                          <a:ln>
                            <a:noFill/>
                          </a:ln>
                          <a:solidFill>
                            <a:srgbClr val="0066FF"/>
                          </a:solidFill>
                          <a:effectLst/>
                          <a:latin typeface="Times New Roman" pitchFamily="18" charset="0"/>
                          <a:cs typeface="Times New Roman" pitchFamily="18" charset="0"/>
                        </a:rPr>
                        <a:t>DETECTOR</a:t>
                      </a:r>
                    </a:p>
                  </a:txBody>
                  <a:tcPr marL="90000" marR="90000" marT="84600" marB="46800" horzOverflow="overflow">
                    <a:lnL w="12600" cap="flat" cmpd="sng" algn="ctr">
                      <a:solidFill>
                        <a:srgbClr val="003300"/>
                      </a:solidFill>
                      <a:prstDash val="solid"/>
                      <a:round/>
                      <a:headEnd type="none" w="med" len="med"/>
                      <a:tailEnd type="none" w="med" len="med"/>
                    </a:lnL>
                    <a:lnR w="28440" cap="flat" cmpd="sng" algn="ctr">
                      <a:solidFill>
                        <a:srgbClr val="003300"/>
                      </a:solidFill>
                      <a:prstDash val="solid"/>
                      <a:round/>
                      <a:headEnd type="none" w="med" len="med"/>
                      <a:tailEnd type="none" w="med" len="med"/>
                    </a:lnR>
                    <a:lnT w="2844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r>
              <a:tr h="889218">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Ultraviolet</a:t>
                      </a:r>
                    </a:p>
                  </a:txBody>
                  <a:tcPr marL="90000" marR="90000" marT="84600" marB="46800" horzOverflow="overflow">
                    <a:lnL w="2844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Deuterium lamp (</a:t>
                      </a:r>
                      <a:r>
                        <a:rPr lang="en-US" sz="1800" dirty="0" smtClean="0">
                          <a:latin typeface="Times New Roman" pitchFamily="18" charset="0"/>
                          <a:cs typeface="Times New Roman" pitchFamily="18" charset="0"/>
                        </a:rPr>
                        <a:t>Plasma "arc" or discharge lamps using hydrogen)</a:t>
                      </a:r>
                      <a:endParaRPr kumimoji="0" lang="en-US" sz="1800" b="0" i="0" u="none" strike="noStrike" cap="none" normalizeH="0" baseline="0" dirty="0" smtClean="0">
                        <a:ln>
                          <a:noFill/>
                        </a:ln>
                        <a:solidFill>
                          <a:srgbClr val="003300"/>
                        </a:solidFill>
                        <a:effectLst/>
                        <a:latin typeface="Times New Roman" pitchFamily="18" charset="0"/>
                        <a:cs typeface="Times New Roman" pitchFamily="18" charset="0"/>
                      </a:endParaRPr>
                    </a:p>
                  </a:txBody>
                  <a:tcPr marL="90000" marR="90000" marT="84600" marB="46800" horzOverflow="overflow">
                    <a:lnL w="1260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190 to 350 nm</a:t>
                      </a:r>
                    </a:p>
                  </a:txBody>
                  <a:tcPr marL="90000" marR="90000" marT="84600" marB="46800" horzOverflow="overflow">
                    <a:lnL w="1260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Quartz/fused silica</a:t>
                      </a:r>
                    </a:p>
                  </a:txBody>
                  <a:tcPr marL="90000" marR="90000" marT="84600" marB="46800" horzOverflow="overflow">
                    <a:lnL w="1260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Phototube, </a:t>
                      </a:r>
                    </a:p>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PM tube, </a:t>
                      </a:r>
                    </a:p>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Diode array</a:t>
                      </a:r>
                    </a:p>
                  </a:txBody>
                  <a:tcPr marL="90000" marR="90000" marT="84600" marB="46800" horzOverflow="overflow">
                    <a:lnL w="12600" cap="flat" cmpd="sng" algn="ctr">
                      <a:solidFill>
                        <a:srgbClr val="003300"/>
                      </a:solidFill>
                      <a:prstDash val="solid"/>
                      <a:round/>
                      <a:headEnd type="none" w="med" len="med"/>
                      <a:tailEnd type="none" w="med" len="med"/>
                    </a:lnL>
                    <a:lnR w="2844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r>
              <a:tr h="889218">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smtClean="0">
                          <a:ln>
                            <a:noFill/>
                          </a:ln>
                          <a:solidFill>
                            <a:srgbClr val="003300"/>
                          </a:solidFill>
                          <a:effectLst/>
                          <a:latin typeface="Times New Roman" pitchFamily="18" charset="0"/>
                          <a:cs typeface="Times New Roman" pitchFamily="18" charset="0"/>
                        </a:rPr>
                        <a:t>Visible</a:t>
                      </a:r>
                    </a:p>
                  </a:txBody>
                  <a:tcPr marL="90000" marR="90000" marT="84600" marB="46800" horzOverflow="overflow">
                    <a:lnL w="2844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Tungsten lamp (filled with </a:t>
                      </a:r>
                      <a:r>
                        <a:rPr lang="en-US" sz="1800" dirty="0" smtClean="0">
                          <a:latin typeface="Times New Roman" pitchFamily="18" charset="0"/>
                          <a:cs typeface="Times New Roman" pitchFamily="18" charset="0"/>
                        </a:rPr>
                        <a:t>inert gas such as argon or nitrogen)</a:t>
                      </a:r>
                      <a:endParaRPr kumimoji="0" lang="en-US" sz="1800" b="0" i="0" u="none" strike="noStrike" cap="none" normalizeH="0" baseline="0" dirty="0" smtClean="0">
                        <a:ln>
                          <a:noFill/>
                        </a:ln>
                        <a:solidFill>
                          <a:srgbClr val="003300"/>
                        </a:solidFill>
                        <a:effectLst/>
                        <a:latin typeface="Times New Roman" pitchFamily="18" charset="0"/>
                        <a:cs typeface="Times New Roman" pitchFamily="18" charset="0"/>
                      </a:endParaRPr>
                    </a:p>
                  </a:txBody>
                  <a:tcPr marL="90000" marR="90000" marT="84600" marB="46800" horzOverflow="overflow">
                    <a:lnL w="1260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350 to 900 nm</a:t>
                      </a:r>
                    </a:p>
                  </a:txBody>
                  <a:tcPr marL="90000" marR="90000" marT="84600" marB="46800" horzOverflow="overflow">
                    <a:lnL w="1260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Glass/quartz</a:t>
                      </a:r>
                    </a:p>
                  </a:txBody>
                  <a:tcPr marL="90000" marR="90000" marT="84600" marB="46800" horzOverflow="overflow">
                    <a:lnL w="1260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Phototube, </a:t>
                      </a:r>
                    </a:p>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PM tube, </a:t>
                      </a:r>
                    </a:p>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Diode array</a:t>
                      </a:r>
                    </a:p>
                  </a:txBody>
                  <a:tcPr marL="90000" marR="90000" marT="84600" marB="46800" horzOverflow="overflow">
                    <a:lnL w="12600" cap="flat" cmpd="sng" algn="ctr">
                      <a:solidFill>
                        <a:srgbClr val="003300"/>
                      </a:solidFill>
                      <a:prstDash val="solid"/>
                      <a:round/>
                      <a:headEnd type="none" w="med" len="med"/>
                      <a:tailEnd type="none" w="med" len="med"/>
                    </a:lnL>
                    <a:lnR w="2844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12600" cap="flat" cmpd="sng" algn="ctr">
                      <a:solidFill>
                        <a:srgbClr val="003300"/>
                      </a:solidFill>
                      <a:prstDash val="solid"/>
                      <a:round/>
                      <a:headEnd type="none" w="med" len="med"/>
                      <a:tailEnd type="none" w="med" len="med"/>
                    </a:lnB>
                    <a:lnTlToBr>
                      <a:noFill/>
                    </a:lnTlToBr>
                    <a:lnBlToTr>
                      <a:noFill/>
                    </a:lnBlToTr>
                    <a:noFill/>
                  </a:tcPr>
                </a:tc>
              </a:tr>
              <a:tr h="1469262">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Infrared</a:t>
                      </a:r>
                    </a:p>
                  </a:txBody>
                  <a:tcPr marL="90000" marR="90000" marT="84600" marB="46800" horzOverflow="overflow">
                    <a:lnL w="2844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2844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Nernst glower (</a:t>
                      </a:r>
                      <a:r>
                        <a:rPr lang="en-US" sz="1800" dirty="0" smtClean="0">
                          <a:latin typeface="Times New Roman" pitchFamily="18" charset="0"/>
                          <a:cs typeface="Times New Roman" pitchFamily="18" charset="0"/>
                        </a:rPr>
                        <a:t>mixture of certain oxides such as zirconium oxide (ZrO</a:t>
                      </a:r>
                      <a:r>
                        <a:rPr lang="en-US" sz="1800" baseline="-25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 yttrium oxide (Y</a:t>
                      </a:r>
                      <a:r>
                        <a:rPr lang="en-US" sz="1800" baseline="-25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O</a:t>
                      </a:r>
                      <a:r>
                        <a:rPr lang="en-US" sz="1800" baseline="-25000" dirty="0" smtClean="0">
                          <a:latin typeface="Times New Roman" pitchFamily="18" charset="0"/>
                          <a:cs typeface="Times New Roman" pitchFamily="18" charset="0"/>
                        </a:rPr>
                        <a:t>3</a:t>
                      </a:r>
                      <a:r>
                        <a:rPr lang="en-US" sz="1800" dirty="0" smtClean="0">
                          <a:latin typeface="Times New Roman" pitchFamily="18" charset="0"/>
                          <a:cs typeface="Times New Roman" pitchFamily="18" charset="0"/>
                        </a:rPr>
                        <a:t>) and erbium oxide (Er</a:t>
                      </a:r>
                      <a:r>
                        <a:rPr lang="en-US" sz="1800" baseline="-25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O</a:t>
                      </a:r>
                      <a:r>
                        <a:rPr lang="en-US" sz="1800" baseline="-25000" dirty="0" smtClean="0">
                          <a:latin typeface="Times New Roman" pitchFamily="18" charset="0"/>
                          <a:cs typeface="Times New Roman" pitchFamily="18" charset="0"/>
                        </a:rPr>
                        <a:t>3</a:t>
                      </a:r>
                      <a:r>
                        <a:rPr lang="en-US" sz="1800" dirty="0" smtClean="0">
                          <a:latin typeface="Times New Roman" pitchFamily="18" charset="0"/>
                          <a:cs typeface="Times New Roman" pitchFamily="18" charset="0"/>
                        </a:rPr>
                        <a:t>) at a ratio of 90:7:3 by weight</a:t>
                      </a: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a:t>
                      </a:r>
                    </a:p>
                  </a:txBody>
                  <a:tcPr marL="90000" marR="90000" marT="84600" marB="46800" horzOverflow="overflow">
                    <a:lnL w="1260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2844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700 nm to 1mm</a:t>
                      </a:r>
                    </a:p>
                  </a:txBody>
                  <a:tcPr marL="90000" marR="90000" marT="84600" marB="46800" horzOverflow="overflow">
                    <a:lnL w="1260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2844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Salt crystals e.g. crystalline sodium chloride</a:t>
                      </a:r>
                    </a:p>
                  </a:txBody>
                  <a:tcPr marL="90000" marR="90000" marT="84600" marB="46800" horzOverflow="overflow">
                    <a:lnL w="12600" cap="flat" cmpd="sng" algn="ctr">
                      <a:solidFill>
                        <a:srgbClr val="003300"/>
                      </a:solidFill>
                      <a:prstDash val="solid"/>
                      <a:round/>
                      <a:headEnd type="none" w="med" len="med"/>
                      <a:tailEnd type="none" w="med" len="med"/>
                    </a:lnL>
                    <a:lnR w="1260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28440" cap="flat" cmpd="sng" algn="ctr">
                      <a:solidFill>
                        <a:srgbClr val="0033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0000"/>
                        </a:lnSpc>
                        <a:spcBef>
                          <a:spcPts val="50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00"/>
                          </a:solidFill>
                          <a:effectLst/>
                          <a:latin typeface="Times New Roman" pitchFamily="18" charset="0"/>
                          <a:cs typeface="Times New Roman" pitchFamily="18" charset="0"/>
                        </a:rPr>
                        <a:t>Thermocouples, bolometers</a:t>
                      </a:r>
                    </a:p>
                  </a:txBody>
                  <a:tcPr marL="90000" marR="90000" marT="84600" marB="46800" horzOverflow="overflow">
                    <a:lnL w="12600" cap="flat" cmpd="sng" algn="ctr">
                      <a:solidFill>
                        <a:srgbClr val="003300"/>
                      </a:solidFill>
                      <a:prstDash val="solid"/>
                      <a:round/>
                      <a:headEnd type="none" w="med" len="med"/>
                      <a:tailEnd type="none" w="med" len="med"/>
                    </a:lnL>
                    <a:lnR w="28440" cap="flat" cmpd="sng" algn="ctr">
                      <a:solidFill>
                        <a:srgbClr val="003300"/>
                      </a:solidFill>
                      <a:prstDash val="solid"/>
                      <a:round/>
                      <a:headEnd type="none" w="med" len="med"/>
                      <a:tailEnd type="none" w="med" len="med"/>
                    </a:lnR>
                    <a:lnT w="12600" cap="flat" cmpd="sng" algn="ctr">
                      <a:solidFill>
                        <a:srgbClr val="003300"/>
                      </a:solidFill>
                      <a:prstDash val="solid"/>
                      <a:round/>
                      <a:headEnd type="none" w="med" len="med"/>
                      <a:tailEnd type="none" w="med" len="med"/>
                    </a:lnT>
                    <a:lnB w="28440" cap="flat" cmpd="sng" algn="ctr">
                      <a:solidFill>
                        <a:srgbClr val="003300"/>
                      </a:solidFill>
                      <a:prstDash val="solid"/>
                      <a:round/>
                      <a:headEnd type="none" w="med" len="med"/>
                      <a:tailEnd type="none" w="med" len="med"/>
                    </a:lnB>
                    <a:lnTlToBr>
                      <a:noFill/>
                    </a:lnTlToBr>
                    <a:lnBlToTr>
                      <a:noFill/>
                    </a:lnBlToTr>
                    <a:noFill/>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p:txBody>
          <a:bodyPr/>
          <a:lstStyle/>
          <a:p>
            <a:fld id="{DDE786F6-9214-41AA-ABD1-8432437574C5}" type="slidenum">
              <a:rPr lang="en-US"/>
              <a:pPr/>
              <a:t>24</a:t>
            </a:fld>
            <a:endParaRPr lang="en-US"/>
          </a:p>
        </p:txBody>
      </p:sp>
      <p:sp>
        <p:nvSpPr>
          <p:cNvPr id="326661" name="Text Box 5"/>
          <p:cNvSpPr txBox="1">
            <a:spLocks noChangeArrowheads="1"/>
          </p:cNvSpPr>
          <p:nvPr/>
        </p:nvSpPr>
        <p:spPr bwMode="auto">
          <a:xfrm>
            <a:off x="152400" y="1219200"/>
            <a:ext cx="5715000" cy="5585400"/>
          </a:xfrm>
          <a:prstGeom prst="rect">
            <a:avLst/>
          </a:prstGeom>
          <a:noFill/>
          <a:ln w="9525">
            <a:noFill/>
            <a:miter lim="800000"/>
            <a:headEnd/>
            <a:tailEnd/>
          </a:ln>
          <a:effectLst/>
        </p:spPr>
        <p:txBody>
          <a:bodyPr wrap="square">
            <a:spAutoFit/>
          </a:bodyPr>
          <a:lstStyle/>
          <a:p>
            <a:r>
              <a:rPr lang="en-US" sz="2200" b="1" i="1" dirty="0" smtClean="0">
                <a:solidFill>
                  <a:srgbClr val="FF0000"/>
                </a:solidFill>
                <a:latin typeface="Times New Roman" pitchFamily="18" charset="0"/>
                <a:cs typeface="Times New Roman" pitchFamily="18" charset="0"/>
              </a:rPr>
              <a:t>Nernst Glower:-</a:t>
            </a:r>
          </a:p>
          <a:p>
            <a:pPr>
              <a:buFont typeface="Arial" pitchFamily="34" charset="0"/>
              <a:buChar char="•"/>
            </a:pPr>
            <a:r>
              <a:rPr lang="en-US" sz="2200" dirty="0" smtClean="0">
                <a:latin typeface="Times New Roman" pitchFamily="18" charset="0"/>
                <a:cs typeface="Times New Roman" pitchFamily="18" charset="0"/>
              </a:rPr>
              <a:t> obsolete device for providing a continuous source of (near) infrared radiation for FTIR</a:t>
            </a:r>
            <a:endParaRPr lang="en-US" sz="2200" b="1" i="1" dirty="0" smtClean="0">
              <a:solidFill>
                <a:srgbClr val="FF0000"/>
              </a:solidFill>
              <a:latin typeface="Times New Roman" pitchFamily="18" charset="0"/>
              <a:cs typeface="Times New Roman" pitchFamily="18" charset="0"/>
            </a:endParaRPr>
          </a:p>
          <a:p>
            <a:pPr eaLnBrk="1" hangingPunct="1">
              <a:buFont typeface="Arial" pitchFamily="34" charset="0"/>
              <a:buChar char="•"/>
            </a:pPr>
            <a:r>
              <a:rPr lang="en-US" sz="2200" dirty="0" smtClean="0">
                <a:latin typeface="Times New Roman" pitchFamily="18" charset="0"/>
                <a:cs typeface="Times New Roman" pitchFamily="18" charset="0"/>
              </a:rPr>
              <a:t> Rare </a:t>
            </a:r>
            <a:r>
              <a:rPr lang="en-US" sz="2200" dirty="0">
                <a:latin typeface="Times New Roman" pitchFamily="18" charset="0"/>
                <a:cs typeface="Times New Roman" pitchFamily="18" charset="0"/>
              </a:rPr>
              <a:t>earth oxides formed into a cylinder (1-2 mm diameter, ~20mm long).</a:t>
            </a:r>
          </a:p>
          <a:p>
            <a:pPr eaLnBrk="1" hangingPunct="1">
              <a:spcBef>
                <a:spcPct val="50000"/>
              </a:spcBef>
              <a:buFont typeface="Arial" pitchFamily="34" charset="0"/>
              <a:buChar char="•"/>
            </a:pPr>
            <a:r>
              <a:rPr lang="en-US" sz="2200" dirty="0" smtClean="0">
                <a:latin typeface="Times New Roman" pitchFamily="18" charset="0"/>
                <a:cs typeface="Times New Roman" pitchFamily="18" charset="0"/>
              </a:rPr>
              <a:t> Pass </a:t>
            </a:r>
            <a:r>
              <a:rPr lang="en-US" sz="2200" dirty="0">
                <a:latin typeface="Times New Roman" pitchFamily="18" charset="0"/>
                <a:cs typeface="Times New Roman" pitchFamily="18" charset="0"/>
              </a:rPr>
              <a:t>current to give:</a:t>
            </a:r>
          </a:p>
          <a:p>
            <a:pPr eaLnBrk="1" hangingPunct="1"/>
            <a:r>
              <a:rPr lang="en-US" sz="2200" dirty="0" smtClean="0">
                <a:latin typeface="Times New Roman" pitchFamily="18" charset="0"/>
                <a:cs typeface="Times New Roman" pitchFamily="18" charset="0"/>
              </a:rPr>
              <a:t>	</a:t>
            </a:r>
            <a:r>
              <a:rPr lang="en-US" sz="2200" b="1" dirty="0" smtClean="0">
                <a:solidFill>
                  <a:srgbClr val="FF0000"/>
                </a:solidFill>
                <a:latin typeface="Times New Roman" pitchFamily="18" charset="0"/>
                <a:cs typeface="Times New Roman" pitchFamily="18" charset="0"/>
              </a:rPr>
              <a:t>T </a:t>
            </a:r>
            <a:r>
              <a:rPr lang="en-US" sz="2200" b="1" dirty="0">
                <a:solidFill>
                  <a:srgbClr val="FF0000"/>
                </a:solidFill>
                <a:latin typeface="Times New Roman" pitchFamily="18" charset="0"/>
                <a:cs typeface="Times New Roman" pitchFamily="18" charset="0"/>
              </a:rPr>
              <a:t>= 1200 – 2200 </a:t>
            </a:r>
            <a:r>
              <a:rPr lang="en-US" sz="2200" b="1" dirty="0" smtClean="0">
                <a:solidFill>
                  <a:srgbClr val="FF0000"/>
                </a:solidFill>
                <a:latin typeface="Times New Roman" pitchFamily="18" charset="0"/>
                <a:cs typeface="Times New Roman" pitchFamily="18" charset="0"/>
              </a:rPr>
              <a:t>K.</a:t>
            </a:r>
          </a:p>
          <a:p>
            <a:pPr eaLnBrk="1" hangingPunct="1"/>
            <a:r>
              <a:rPr lang="en-US" sz="2200" b="1" i="1" dirty="0" smtClean="0">
                <a:solidFill>
                  <a:srgbClr val="FF0000"/>
                </a:solidFill>
                <a:latin typeface="Times New Roman" pitchFamily="18" charset="0"/>
                <a:cs typeface="Times New Roman" pitchFamily="18" charset="0"/>
              </a:rPr>
              <a:t>Globar:-</a:t>
            </a:r>
          </a:p>
          <a:p>
            <a:pPr>
              <a:spcBef>
                <a:spcPct val="50000"/>
              </a:spcBef>
              <a:buFont typeface="Arial" pitchFamily="34" charset="0"/>
              <a:buChar char="•"/>
            </a:pPr>
            <a:r>
              <a:rPr lang="en-US" sz="2200" dirty="0" smtClean="0">
                <a:latin typeface="Times New Roman" pitchFamily="18" charset="0"/>
                <a:cs typeface="Times New Roman" pitchFamily="18" charset="0"/>
              </a:rPr>
              <a:t> Silicon Carbide Rod (5mm diameter, 50 mm long) used as thermal light source for FT-IR.</a:t>
            </a:r>
          </a:p>
          <a:p>
            <a:pPr>
              <a:spcBef>
                <a:spcPct val="50000"/>
              </a:spcBef>
              <a:buFont typeface="Arial" pitchFamily="34" charset="0"/>
              <a:buChar char="•"/>
            </a:pPr>
            <a:r>
              <a:rPr lang="en-US" sz="2200" dirty="0" smtClean="0">
                <a:latin typeface="Times New Roman" pitchFamily="18" charset="0"/>
                <a:cs typeface="Times New Roman" pitchFamily="18" charset="0"/>
              </a:rPr>
              <a:t> Heated electrically to 1300 – 1500 K.</a:t>
            </a:r>
          </a:p>
          <a:p>
            <a:pPr>
              <a:spcBef>
                <a:spcPct val="50000"/>
              </a:spcBef>
              <a:buFont typeface="Arial" pitchFamily="34" charset="0"/>
              <a:buChar char="•"/>
            </a:pPr>
            <a:r>
              <a:rPr lang="en-US" sz="2200" dirty="0" smtClean="0">
                <a:latin typeface="Times New Roman" pitchFamily="18" charset="0"/>
                <a:cs typeface="Times New Roman" pitchFamily="18" charset="0"/>
              </a:rPr>
              <a:t> Positive temperature coefficient of resistance. Electrical contact must be water cooled to prevent arcing.</a:t>
            </a:r>
            <a:endParaRPr lang="en-US" sz="2200" dirty="0">
              <a:latin typeface="Times New Roman" pitchFamily="18" charset="0"/>
              <a:cs typeface="Times New Roman" pitchFamily="18" charset="0"/>
            </a:endParaRPr>
          </a:p>
        </p:txBody>
      </p:sp>
      <p:graphicFrame>
        <p:nvGraphicFramePr>
          <p:cNvPr id="8195" name="Object 3"/>
          <p:cNvGraphicFramePr>
            <a:graphicFrameLocks noChangeAspect="1"/>
          </p:cNvGraphicFramePr>
          <p:nvPr/>
        </p:nvGraphicFramePr>
        <p:xfrm>
          <a:off x="5715000" y="1143000"/>
          <a:ext cx="3203575" cy="2743200"/>
        </p:xfrm>
        <a:graphic>
          <a:graphicData uri="http://schemas.openxmlformats.org/presentationml/2006/ole">
            <p:oleObj spid="_x0000_s8195" name="CorelPhotoPaint.Image.9" r:id="rId3" imgW="7479365" imgH="6069841" progId="">
              <p:embed/>
            </p:oleObj>
          </a:graphicData>
        </a:graphic>
      </p:graphicFrame>
      <p:sp>
        <p:nvSpPr>
          <p:cNvPr id="12" name="Rectangle 2"/>
          <p:cNvSpPr txBox="1">
            <a:spLocks noChangeArrowheads="1"/>
          </p:cNvSpPr>
          <p:nvPr/>
        </p:nvSpPr>
        <p:spPr>
          <a:xfrm>
            <a:off x="1219200" y="3048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Georgia" pitchFamily="18" charset="0"/>
                <a:ea typeface="+mj-ea"/>
                <a:cs typeface="+mj-cs"/>
              </a:rPr>
              <a:t>LIGHT SOURCES - IR</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pic>
        <p:nvPicPr>
          <p:cNvPr id="13" name="Picture 1"/>
          <p:cNvPicPr>
            <a:picLocks noChangeAspect="1" noChangeArrowheads="1"/>
          </p:cNvPicPr>
          <p:nvPr/>
        </p:nvPicPr>
        <p:blipFill>
          <a:blip r:embed="rId4" cstate="print"/>
          <a:srcRect/>
          <a:stretch>
            <a:fillRect/>
          </a:stretch>
        </p:blipFill>
        <p:spPr bwMode="auto">
          <a:xfrm>
            <a:off x="1" y="0"/>
            <a:ext cx="1142999" cy="12192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5"/>
          <a:srcRect/>
          <a:stretch>
            <a:fillRect/>
          </a:stretch>
        </p:blipFill>
        <p:spPr bwMode="auto">
          <a:xfrm>
            <a:off x="6248400" y="3962400"/>
            <a:ext cx="2133600" cy="2667000"/>
          </a:xfrm>
          <a:prstGeom prst="rect">
            <a:avLst/>
          </a:prstGeom>
          <a:noFill/>
          <a:ln w="9525">
            <a:noFill/>
            <a:miter lim="800000"/>
            <a:headEnd/>
            <a:tailEnd/>
          </a:ln>
          <a:effectLst/>
        </p:spPr>
      </p:pic>
      <p:sp>
        <p:nvSpPr>
          <p:cNvPr id="9" name="Footer Placeholder 8"/>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F9B9736A-B850-41AA-B84C-46150DE0D444}" type="slidenum">
              <a:rPr lang="en-US"/>
              <a:pPr/>
              <a:t>25</a:t>
            </a:fld>
            <a:endParaRPr lang="en-US"/>
          </a:p>
        </p:txBody>
      </p:sp>
      <p:sp>
        <p:nvSpPr>
          <p:cNvPr id="329731" name="Text Box 3"/>
          <p:cNvSpPr txBox="1">
            <a:spLocks noChangeArrowheads="1"/>
          </p:cNvSpPr>
          <p:nvPr/>
        </p:nvSpPr>
        <p:spPr bwMode="auto">
          <a:xfrm>
            <a:off x="228601" y="1295400"/>
            <a:ext cx="5333999" cy="5170646"/>
          </a:xfrm>
          <a:prstGeom prst="rect">
            <a:avLst/>
          </a:prstGeom>
          <a:noFill/>
          <a:ln w="9525">
            <a:noFill/>
            <a:miter lim="800000"/>
            <a:headEnd/>
            <a:tailEnd/>
          </a:ln>
          <a:effectLst/>
        </p:spPr>
        <p:txBody>
          <a:bodyPr wrap="square">
            <a:spAutoFit/>
          </a:bodyPr>
          <a:lstStyle/>
          <a:p>
            <a:pPr>
              <a:spcBef>
                <a:spcPct val="50000"/>
              </a:spcBef>
            </a:pPr>
            <a:r>
              <a:rPr lang="en-US" sz="2400" b="1" i="1" dirty="0" smtClean="0">
                <a:solidFill>
                  <a:schemeClr val="tx2"/>
                </a:solidFill>
                <a:latin typeface="Times New Roman" pitchFamily="18" charset="0"/>
                <a:cs typeface="Times New Roman" pitchFamily="18" charset="0"/>
              </a:rPr>
              <a:t>Tungsten / Halogen:-</a:t>
            </a:r>
          </a:p>
          <a:p>
            <a:pPr>
              <a:spcBef>
                <a:spcPct val="50000"/>
              </a:spcBef>
              <a:buFont typeface="Arial" pitchFamily="34" charset="0"/>
              <a:buChar char="•"/>
            </a:pPr>
            <a:r>
              <a:rPr lang="en-US" sz="2200" dirty="0" smtClean="0">
                <a:latin typeface="Times New Roman" pitchFamily="18" charset="0"/>
                <a:cs typeface="Times New Roman" pitchFamily="18" charset="0"/>
              </a:rPr>
              <a:t> Heated to 2870 K. Useful Range: 350 – 2500nm</a:t>
            </a:r>
          </a:p>
          <a:p>
            <a:pPr eaLnBrk="1" hangingPunct="1">
              <a:spcBef>
                <a:spcPct val="50000"/>
              </a:spcBef>
              <a:buFont typeface="Arial" pitchFamily="34" charset="0"/>
              <a:buChar char="•"/>
            </a:pPr>
            <a:r>
              <a:rPr lang="en-US" sz="2200" dirty="0" smtClean="0">
                <a:latin typeface="Times New Roman" pitchFamily="18" charset="0"/>
                <a:cs typeface="Times New Roman" pitchFamily="18" charset="0"/>
              </a:rPr>
              <a:t> Iodine reacts </a:t>
            </a:r>
            <a:r>
              <a:rPr lang="en-US" sz="2200" dirty="0">
                <a:latin typeface="Times New Roman" pitchFamily="18" charset="0"/>
                <a:cs typeface="Times New Roman" pitchFamily="18" charset="0"/>
              </a:rPr>
              <a:t>with gaseous W near the quartz wall to form WI</a:t>
            </a:r>
            <a:r>
              <a:rPr lang="en-US" sz="2200" baseline="-25000" dirty="0">
                <a:latin typeface="Times New Roman" pitchFamily="18" charset="0"/>
                <a:cs typeface="Times New Roman" pitchFamily="18" charset="0"/>
              </a:rPr>
              <a:t>2</a:t>
            </a:r>
            <a:r>
              <a:rPr lang="en-US" sz="2200" dirty="0">
                <a:latin typeface="Times New Roman" pitchFamily="18" charset="0"/>
                <a:cs typeface="Times New Roman" pitchFamily="18" charset="0"/>
              </a:rPr>
              <a:t>.</a:t>
            </a:r>
          </a:p>
          <a:p>
            <a:pPr eaLnBrk="1" hangingPunct="1">
              <a:spcBef>
                <a:spcPct val="50000"/>
              </a:spcBef>
              <a:buFont typeface="Arial" pitchFamily="34" charset="0"/>
              <a:buChar char="•"/>
            </a:pPr>
            <a:r>
              <a:rPr lang="en-US" sz="2200" dirty="0" smtClean="0">
                <a:latin typeface="Times New Roman" pitchFamily="18" charset="0"/>
                <a:cs typeface="Times New Roman" pitchFamily="18" charset="0"/>
              </a:rPr>
              <a:t> W </a:t>
            </a:r>
            <a:r>
              <a:rPr lang="en-US" sz="2200" dirty="0">
                <a:latin typeface="Times New Roman" pitchFamily="18" charset="0"/>
                <a:cs typeface="Times New Roman" pitchFamily="18" charset="0"/>
              </a:rPr>
              <a:t>is </a:t>
            </a:r>
            <a:r>
              <a:rPr lang="en-US" sz="2200" dirty="0" smtClean="0">
                <a:latin typeface="Times New Roman" pitchFamily="18" charset="0"/>
                <a:cs typeface="Times New Roman" pitchFamily="18" charset="0"/>
              </a:rPr>
              <a:t>re-deposited </a:t>
            </a:r>
            <a:r>
              <a:rPr lang="en-US" sz="2200" dirty="0">
                <a:latin typeface="Times New Roman" pitchFamily="18" charset="0"/>
                <a:cs typeface="Times New Roman" pitchFamily="18" charset="0"/>
              </a:rPr>
              <a:t>on the filament.</a:t>
            </a:r>
          </a:p>
          <a:p>
            <a:pPr eaLnBrk="1" hangingPunct="1">
              <a:spcBef>
                <a:spcPct val="50000"/>
              </a:spcBef>
              <a:buFont typeface="Arial" pitchFamily="34" charset="0"/>
              <a:buChar char="•"/>
            </a:pPr>
            <a:r>
              <a:rPr lang="en-US" sz="2200" dirty="0" smtClean="0">
                <a:latin typeface="Times New Roman" pitchFamily="18" charset="0"/>
                <a:cs typeface="Times New Roman" pitchFamily="18" charset="0"/>
              </a:rPr>
              <a:t> Gives </a:t>
            </a:r>
            <a:r>
              <a:rPr lang="en-US" sz="2200" dirty="0">
                <a:latin typeface="Times New Roman" pitchFamily="18" charset="0"/>
                <a:cs typeface="Times New Roman" pitchFamily="18" charset="0"/>
              </a:rPr>
              <a:t>longer </a:t>
            </a:r>
            <a:r>
              <a:rPr lang="en-US" sz="2200" dirty="0" smtClean="0">
                <a:latin typeface="Times New Roman" pitchFamily="18" charset="0"/>
                <a:cs typeface="Times New Roman" pitchFamily="18" charset="0"/>
              </a:rPr>
              <a:t>lifetimes</a:t>
            </a:r>
          </a:p>
          <a:p>
            <a:pPr>
              <a:buFontTx/>
              <a:buChar char="•"/>
            </a:pPr>
            <a:r>
              <a:rPr lang="en-US" sz="2200" dirty="0" smtClean="0">
                <a:latin typeface="Times New Roman" pitchFamily="18" charset="0"/>
                <a:cs typeface="Times New Roman" pitchFamily="18" charset="0"/>
              </a:rPr>
              <a:t> Allows </a:t>
            </a:r>
            <a:r>
              <a:rPr lang="en-US" sz="2200" dirty="0">
                <a:latin typeface="Times New Roman" pitchFamily="18" charset="0"/>
                <a:cs typeface="Times New Roman" pitchFamily="18" charset="0"/>
              </a:rPr>
              <a:t>higher temperatures (~3500 K</a:t>
            </a:r>
            <a:r>
              <a:rPr lang="en-US" sz="2200" dirty="0" smtClean="0">
                <a:latin typeface="Times New Roman" pitchFamily="18" charset="0"/>
                <a:cs typeface="Times New Roman" pitchFamily="18" charset="0"/>
              </a:rPr>
              <a:t>). Weak intensity in UV range</a:t>
            </a:r>
          </a:p>
          <a:p>
            <a:endParaRPr lang="en-US" sz="2200" dirty="0" smtClean="0">
              <a:latin typeface="Times New Roman" pitchFamily="18" charset="0"/>
              <a:cs typeface="Times New Roman" pitchFamily="18" charset="0"/>
            </a:endParaRPr>
          </a:p>
          <a:p>
            <a:pPr>
              <a:buFontTx/>
              <a:buChar char="•"/>
            </a:pPr>
            <a:r>
              <a:rPr lang="en-US" sz="2200" dirty="0" smtClean="0">
                <a:latin typeface="Times New Roman" pitchFamily="18" charset="0"/>
                <a:cs typeface="Times New Roman" pitchFamily="18" charset="0"/>
              </a:rPr>
              <a:t> Good intensity in visible range</a:t>
            </a:r>
          </a:p>
          <a:p>
            <a:pPr>
              <a:buFontTx/>
              <a:buChar char="•"/>
            </a:pPr>
            <a:endParaRPr lang="en-US" sz="2200" dirty="0" smtClean="0">
              <a:latin typeface="Times New Roman" pitchFamily="18" charset="0"/>
              <a:cs typeface="Times New Roman" pitchFamily="18" charset="0"/>
            </a:endParaRPr>
          </a:p>
          <a:p>
            <a:pPr>
              <a:buFontTx/>
              <a:buChar char="•"/>
            </a:pPr>
            <a:r>
              <a:rPr lang="en-US" sz="2200" dirty="0" smtClean="0">
                <a:latin typeface="Times New Roman" pitchFamily="18" charset="0"/>
                <a:cs typeface="Times New Roman" pitchFamily="18" charset="0"/>
              </a:rPr>
              <a:t> Very low noise and  Low drift</a:t>
            </a:r>
            <a:endParaRPr lang="en-US" sz="2200" dirty="0">
              <a:latin typeface="Times New Roman" pitchFamily="18" charset="0"/>
              <a:cs typeface="Times New Roman" pitchFamily="18" charset="0"/>
            </a:endParaRPr>
          </a:p>
        </p:txBody>
      </p:sp>
      <p:pic>
        <p:nvPicPr>
          <p:cNvPr id="329732" name="Picture 4" descr="150W QUARTZ HALOGEN BULB"/>
          <p:cNvPicPr>
            <a:picLocks noChangeAspect="1" noChangeArrowheads="1"/>
          </p:cNvPicPr>
          <p:nvPr/>
        </p:nvPicPr>
        <p:blipFill>
          <a:blip r:embed="rId2" cstate="print"/>
          <a:srcRect/>
          <a:stretch>
            <a:fillRect/>
          </a:stretch>
        </p:blipFill>
        <p:spPr bwMode="auto">
          <a:xfrm>
            <a:off x="5105400" y="2667000"/>
            <a:ext cx="3871482" cy="2525713"/>
          </a:xfrm>
          <a:prstGeom prst="rect">
            <a:avLst/>
          </a:prstGeom>
          <a:noFill/>
        </p:spPr>
      </p:pic>
      <p:sp>
        <p:nvSpPr>
          <p:cNvPr id="6" name="Rectangle 2"/>
          <p:cNvSpPr txBox="1">
            <a:spLocks noChangeArrowheads="1"/>
          </p:cNvSpPr>
          <p:nvPr/>
        </p:nvSpPr>
        <p:spPr>
          <a:xfrm>
            <a:off x="1219200" y="1524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FF0000"/>
                </a:solidFill>
                <a:latin typeface="Georgia" pitchFamily="18" charset="0"/>
                <a:ea typeface="+mj-ea"/>
                <a:cs typeface="+mj-cs"/>
              </a:rPr>
              <a:t>L</a:t>
            </a:r>
            <a:r>
              <a:rPr kumimoji="0" lang="en-US" sz="3200" b="1" i="0" u="none" strike="noStrike" kern="1200" cap="none" spc="0" normalizeH="0" baseline="0" noProof="0" dirty="0" smtClean="0">
                <a:ln>
                  <a:noFill/>
                </a:ln>
                <a:solidFill>
                  <a:srgbClr val="FF0000"/>
                </a:solidFill>
                <a:effectLst/>
                <a:uLnTx/>
                <a:uFillTx/>
                <a:latin typeface="Georgia" pitchFamily="18" charset="0"/>
                <a:ea typeface="+mj-ea"/>
                <a:cs typeface="+mj-cs"/>
              </a:rPr>
              <a:t>IGHT SOURCES -</a:t>
            </a:r>
            <a:r>
              <a:rPr kumimoji="0" lang="en-US" sz="3200" b="1" i="0" u="none" strike="noStrike" kern="1200" cap="none" spc="0" normalizeH="0" noProof="0" dirty="0" smtClean="0">
                <a:ln>
                  <a:noFill/>
                </a:ln>
                <a:solidFill>
                  <a:srgbClr val="FF0000"/>
                </a:solidFill>
                <a:effectLst/>
                <a:uLnTx/>
                <a:uFillTx/>
                <a:latin typeface="Georgia" pitchFamily="18" charset="0"/>
                <a:ea typeface="+mj-ea"/>
                <a:cs typeface="+mj-cs"/>
              </a:rPr>
              <a:t> VISIBLE</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pic>
        <p:nvPicPr>
          <p:cNvPr id="7" name="Picture 1"/>
          <p:cNvPicPr>
            <a:picLocks noChangeAspect="1" noChangeArrowheads="1"/>
          </p:cNvPicPr>
          <p:nvPr/>
        </p:nvPicPr>
        <p:blipFill>
          <a:blip r:embed="rId3" cstate="print"/>
          <a:srcRect/>
          <a:stretch>
            <a:fillRect/>
          </a:stretch>
        </p:blipFill>
        <p:spPr bwMode="auto">
          <a:xfrm>
            <a:off x="1" y="0"/>
            <a:ext cx="1142999" cy="1295400"/>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219200" y="1524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FF0000"/>
                </a:solidFill>
                <a:latin typeface="Georgia" pitchFamily="18" charset="0"/>
                <a:ea typeface="+mj-ea"/>
                <a:cs typeface="+mj-cs"/>
              </a:rPr>
              <a:t>L</a:t>
            </a:r>
            <a:r>
              <a:rPr kumimoji="0" lang="en-US" sz="3200" b="1" i="0" u="none" strike="noStrike" kern="1200" cap="none" spc="0" normalizeH="0" baseline="0" noProof="0" dirty="0" smtClean="0">
                <a:ln>
                  <a:noFill/>
                </a:ln>
                <a:solidFill>
                  <a:srgbClr val="FF0000"/>
                </a:solidFill>
                <a:effectLst/>
                <a:uLnTx/>
                <a:uFillTx/>
                <a:latin typeface="Georgia" pitchFamily="18" charset="0"/>
                <a:ea typeface="+mj-ea"/>
                <a:cs typeface="+mj-cs"/>
              </a:rPr>
              <a:t>IGHT SOURCES -</a:t>
            </a:r>
            <a:r>
              <a:rPr kumimoji="0" lang="en-US" sz="3200" b="1" i="0" u="none" strike="noStrike" kern="1200" cap="none" spc="0" normalizeH="0" noProof="0" dirty="0" smtClean="0">
                <a:ln>
                  <a:noFill/>
                </a:ln>
                <a:solidFill>
                  <a:srgbClr val="FF0000"/>
                </a:solidFill>
                <a:effectLst/>
                <a:uLnTx/>
                <a:uFillTx/>
                <a:latin typeface="Georgia" pitchFamily="18" charset="0"/>
                <a:ea typeface="+mj-ea"/>
                <a:cs typeface="+mj-cs"/>
              </a:rPr>
              <a:t> UV</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pic>
        <p:nvPicPr>
          <p:cNvPr id="8" name="Picture 1"/>
          <p:cNvPicPr>
            <a:picLocks noChangeAspect="1" noChangeArrowheads="1"/>
          </p:cNvPicPr>
          <p:nvPr/>
        </p:nvPicPr>
        <p:blipFill>
          <a:blip r:embed="rId2" cstate="print"/>
          <a:srcRect/>
          <a:stretch>
            <a:fillRect/>
          </a:stretch>
        </p:blipFill>
        <p:spPr bwMode="auto">
          <a:xfrm>
            <a:off x="1" y="0"/>
            <a:ext cx="1142999" cy="1295400"/>
          </a:xfrm>
          <a:prstGeom prst="rect">
            <a:avLst/>
          </a:prstGeom>
          <a:noFill/>
          <a:ln w="9525">
            <a:noFill/>
            <a:miter lim="800000"/>
            <a:headEnd/>
            <a:tailEnd/>
          </a:ln>
          <a:effectLst/>
        </p:spPr>
      </p:pic>
      <p:pic>
        <p:nvPicPr>
          <p:cNvPr id="10" name="Picture 2" descr="Untitled-8"/>
          <p:cNvPicPr>
            <a:picLocks noChangeAspect="1" noChangeArrowheads="1"/>
          </p:cNvPicPr>
          <p:nvPr/>
        </p:nvPicPr>
        <p:blipFill>
          <a:blip r:embed="rId3" cstate="print"/>
          <a:srcRect/>
          <a:stretch>
            <a:fillRect/>
          </a:stretch>
        </p:blipFill>
        <p:spPr bwMode="auto">
          <a:xfrm>
            <a:off x="6096000" y="1295400"/>
            <a:ext cx="2823671" cy="2438400"/>
          </a:xfrm>
          <a:prstGeom prst="rect">
            <a:avLst/>
          </a:prstGeom>
          <a:noFill/>
        </p:spPr>
      </p:pic>
      <p:pic>
        <p:nvPicPr>
          <p:cNvPr id="67586" name="Picture 2"/>
          <p:cNvPicPr>
            <a:picLocks noChangeAspect="1" noChangeArrowheads="1"/>
          </p:cNvPicPr>
          <p:nvPr/>
        </p:nvPicPr>
        <p:blipFill>
          <a:blip r:embed="rId4"/>
          <a:srcRect/>
          <a:stretch>
            <a:fillRect/>
          </a:stretch>
        </p:blipFill>
        <p:spPr bwMode="auto">
          <a:xfrm>
            <a:off x="6350000" y="3733800"/>
            <a:ext cx="2794000" cy="3124200"/>
          </a:xfrm>
          <a:prstGeom prst="rect">
            <a:avLst/>
          </a:prstGeom>
          <a:noFill/>
          <a:ln w="9525">
            <a:noFill/>
            <a:miter lim="800000"/>
            <a:headEnd/>
            <a:tailEnd/>
          </a:ln>
          <a:effectLst/>
        </p:spPr>
      </p:pic>
      <p:sp>
        <p:nvSpPr>
          <p:cNvPr id="9" name="Text Box 5"/>
          <p:cNvSpPr txBox="1">
            <a:spLocks noChangeArrowheads="1"/>
          </p:cNvSpPr>
          <p:nvPr/>
        </p:nvSpPr>
        <p:spPr bwMode="auto">
          <a:xfrm>
            <a:off x="152400" y="1295401"/>
            <a:ext cx="6477000" cy="5478423"/>
          </a:xfrm>
          <a:prstGeom prst="rect">
            <a:avLst/>
          </a:prstGeom>
          <a:noFill/>
          <a:ln w="9525">
            <a:noFill/>
            <a:miter lim="800000"/>
            <a:headEnd/>
            <a:tailEnd/>
          </a:ln>
          <a:effectLst/>
        </p:spPr>
        <p:txBody>
          <a:bodyPr wrap="square">
            <a:spAutoFit/>
          </a:bodyPr>
          <a:lstStyle/>
          <a:p>
            <a:pPr eaLnBrk="1" hangingPunct="1">
              <a:spcBef>
                <a:spcPct val="50000"/>
              </a:spcBef>
            </a:pPr>
            <a:r>
              <a:rPr lang="en-US" sz="2000" b="1" dirty="0" smtClean="0">
                <a:latin typeface="Times New Roman" pitchFamily="18" charset="0"/>
                <a:cs typeface="Times New Roman" pitchFamily="18" charset="0"/>
              </a:rPr>
              <a:t>Hollow Cathode Discharge Lamp:-</a:t>
            </a:r>
          </a:p>
          <a:p>
            <a:pPr eaLnBrk="1" hangingPunct="1">
              <a:spcBef>
                <a:spcPct val="50000"/>
              </a:spcBef>
              <a:buFont typeface="Arial" pitchFamily="34" charset="0"/>
              <a:buChar char="•"/>
            </a:pPr>
            <a:r>
              <a:rPr lang="en-US" sz="2000" dirty="0" smtClean="0">
                <a:latin typeface="Times New Roman" pitchFamily="18" charset="0"/>
                <a:cs typeface="Times New Roman" pitchFamily="18" charset="0"/>
              </a:rPr>
              <a:t> Apply </a:t>
            </a:r>
            <a:r>
              <a:rPr lang="en-US" sz="2000" dirty="0">
                <a:latin typeface="Times New Roman" pitchFamily="18" charset="0"/>
                <a:cs typeface="Times New Roman" pitchFamily="18" charset="0"/>
              </a:rPr>
              <a:t>~300 V across electrodes.</a:t>
            </a:r>
          </a:p>
          <a:p>
            <a:pPr eaLnBrk="1" hangingPunct="1">
              <a:spcBef>
                <a:spcPct val="50000"/>
              </a:spcBef>
              <a:buFont typeface="Arial" pitchFamily="34" charset="0"/>
              <a:buChar char="•"/>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Ar</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or Ne</a:t>
            </a:r>
            <a:r>
              <a:rPr lang="en-US" sz="2000" baseline="30000" dirty="0">
                <a:latin typeface="Times New Roman" pitchFamily="18" charset="0"/>
                <a:cs typeface="Times New Roman" pitchFamily="18" charset="0"/>
              </a:rPr>
              <a:t>+</a:t>
            </a:r>
            <a:r>
              <a:rPr lang="en-US" sz="2000" dirty="0">
                <a:latin typeface="Times New Roman" pitchFamily="18" charset="0"/>
                <a:cs typeface="Times New Roman" pitchFamily="18" charset="0"/>
              </a:rPr>
              <a:t> travel toward the cathode.</a:t>
            </a:r>
          </a:p>
          <a:p>
            <a:pPr eaLnBrk="1" hangingPunct="1">
              <a:spcBef>
                <a:spcPct val="50000"/>
              </a:spcBef>
              <a:buFont typeface="Arial" pitchFamily="34" charset="0"/>
              <a:buChar char="•"/>
            </a:pPr>
            <a:r>
              <a:rPr lang="en-US" sz="2000" dirty="0" smtClean="0">
                <a:latin typeface="Times New Roman" pitchFamily="18" charset="0"/>
                <a:cs typeface="Times New Roman" pitchFamily="18" charset="0"/>
              </a:rPr>
              <a:t> If </a:t>
            </a:r>
            <a:r>
              <a:rPr lang="en-US" sz="2000" dirty="0">
                <a:latin typeface="Times New Roman" pitchFamily="18" charset="0"/>
                <a:cs typeface="Times New Roman" pitchFamily="18" charset="0"/>
              </a:rPr>
              <a:t>potential is high enough </a:t>
            </a:r>
            <a:r>
              <a:rPr lang="en-US" sz="2000" dirty="0" err="1">
                <a:latin typeface="Times New Roman" pitchFamily="18" charset="0"/>
                <a:cs typeface="Times New Roman" pitchFamily="18" charset="0"/>
              </a:rPr>
              <a:t>cations</a:t>
            </a:r>
            <a:r>
              <a:rPr lang="en-US" sz="2000" dirty="0">
                <a:latin typeface="Times New Roman" pitchFamily="18" charset="0"/>
                <a:cs typeface="Times New Roman" pitchFamily="18" charset="0"/>
              </a:rPr>
              <a:t> will sputter metal </a:t>
            </a:r>
            <a:r>
              <a:rPr lang="en-US" sz="2000" dirty="0" smtClean="0">
                <a:latin typeface="Times New Roman" pitchFamily="18" charset="0"/>
                <a:cs typeface="Times New Roman" pitchFamily="18" charset="0"/>
              </a:rPr>
              <a:t>off </a:t>
            </a:r>
            <a:r>
              <a:rPr lang="en-US" sz="2000" dirty="0">
                <a:latin typeface="Times New Roman" pitchFamily="18" charset="0"/>
                <a:cs typeface="Times New Roman" pitchFamily="18" charset="0"/>
              </a:rPr>
              <a:t>the electrode.</a:t>
            </a:r>
          </a:p>
          <a:p>
            <a:pPr eaLnBrk="1" hangingPunct="1">
              <a:spcBef>
                <a:spcPct val="50000"/>
              </a:spcBef>
              <a:buFont typeface="Arial" pitchFamily="34" charset="0"/>
              <a:buChar char="•"/>
            </a:pPr>
            <a:r>
              <a:rPr lang="en-US" sz="2000" dirty="0" smtClean="0">
                <a:latin typeface="Times New Roman" pitchFamily="18" charset="0"/>
                <a:cs typeface="Times New Roman" pitchFamily="18" charset="0"/>
              </a:rPr>
              <a:t> Metal </a:t>
            </a:r>
            <a:r>
              <a:rPr lang="en-US" sz="2000" dirty="0">
                <a:latin typeface="Times New Roman" pitchFamily="18" charset="0"/>
                <a:cs typeface="Times New Roman" pitchFamily="18" charset="0"/>
              </a:rPr>
              <a:t>emits photons at characteristic atomic lines as the metal returns to the ground state</a:t>
            </a:r>
            <a:r>
              <a:rPr lang="en-US" sz="2000" dirty="0" smtClean="0">
                <a:latin typeface="Times New Roman" pitchFamily="18" charset="0"/>
                <a:cs typeface="Times New Roman" pitchFamily="18" charset="0"/>
              </a:rPr>
              <a:t>.</a:t>
            </a:r>
          </a:p>
          <a:p>
            <a:pPr eaLnBrk="1" hangingPunct="1">
              <a:spcBef>
                <a:spcPct val="50000"/>
              </a:spcBef>
            </a:pPr>
            <a:r>
              <a:rPr lang="en-US" sz="2000" b="1" dirty="0" smtClean="0">
                <a:latin typeface="Times New Roman" pitchFamily="18" charset="0"/>
                <a:cs typeface="Times New Roman" pitchFamily="18" charset="0"/>
              </a:rPr>
              <a:t>Deuterium Arc Lamp:-</a:t>
            </a:r>
          </a:p>
          <a:p>
            <a:pPr>
              <a:spcBef>
                <a:spcPct val="50000"/>
              </a:spcBef>
              <a:buFont typeface="Arial" pitchFamily="34" charset="0"/>
              <a:buChar char="•"/>
            </a:pPr>
            <a:r>
              <a:rPr lang="en-US" sz="2000" dirty="0" smtClean="0">
                <a:latin typeface="Times New Roman" pitchFamily="18" charset="0"/>
                <a:cs typeface="Times New Roman" pitchFamily="18" charset="0"/>
              </a:rPr>
              <a:t> A deuterium lamp uses a tungsten filament and anode placed on opposite sides of a nickel box structure designed to produce the best output spectrum .</a:t>
            </a:r>
          </a:p>
          <a:p>
            <a:pPr>
              <a:spcBef>
                <a:spcPct val="50000"/>
              </a:spcBef>
              <a:buFont typeface="Arial" pitchFamily="34" charset="0"/>
              <a:buChar char="•"/>
            </a:pPr>
            <a:r>
              <a:rPr lang="en-US" sz="2000" dirty="0" smtClean="0">
                <a:latin typeface="Times New Roman" pitchFamily="18" charset="0"/>
                <a:cs typeface="Times New Roman" pitchFamily="18" charset="0"/>
              </a:rPr>
              <a:t> Arc lamps made with ordinary light-hydrogen (hydrogen-1) provide a very similar UV spectrum to deuterium, and have been used in UV spectroscopes</a:t>
            </a:r>
            <a:endParaRPr lang="en-US" sz="2000"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26</a:t>
            </a:fld>
            <a:endParaRPr lang="en-US"/>
          </a:p>
        </p:txBody>
      </p:sp>
      <p:sp>
        <p:nvSpPr>
          <p:cNvPr id="12" name="Footer Placeholder 11"/>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219200" y="1524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FF0000"/>
                </a:solidFill>
                <a:latin typeface="Georgia" pitchFamily="18" charset="0"/>
                <a:ea typeface="+mj-ea"/>
                <a:cs typeface="+mj-cs"/>
              </a:rPr>
              <a:t>UV-Vis Spectrophotometers</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pic>
        <p:nvPicPr>
          <p:cNvPr id="8" name="Picture 1"/>
          <p:cNvPicPr>
            <a:picLocks noChangeAspect="1" noChangeArrowheads="1"/>
          </p:cNvPicPr>
          <p:nvPr/>
        </p:nvPicPr>
        <p:blipFill>
          <a:blip r:embed="rId2" cstate="print"/>
          <a:srcRect/>
          <a:stretch>
            <a:fillRect/>
          </a:stretch>
        </p:blipFill>
        <p:spPr bwMode="auto">
          <a:xfrm>
            <a:off x="1" y="0"/>
            <a:ext cx="1142999" cy="1295400"/>
          </a:xfrm>
          <a:prstGeom prst="rect">
            <a:avLst/>
          </a:prstGeom>
          <a:noFill/>
          <a:ln w="9525">
            <a:noFill/>
            <a:miter lim="800000"/>
            <a:headEnd/>
            <a:tailEnd/>
          </a:ln>
          <a:effectLst/>
        </p:spPr>
      </p:pic>
      <p:pic>
        <p:nvPicPr>
          <p:cNvPr id="68611" name="Picture 3"/>
          <p:cNvPicPr>
            <a:picLocks noChangeAspect="1" noChangeArrowheads="1"/>
          </p:cNvPicPr>
          <p:nvPr/>
        </p:nvPicPr>
        <p:blipFill>
          <a:blip r:embed="rId3"/>
          <a:srcRect/>
          <a:stretch>
            <a:fillRect/>
          </a:stretch>
        </p:blipFill>
        <p:spPr bwMode="auto">
          <a:xfrm>
            <a:off x="0" y="1447800"/>
            <a:ext cx="9144000" cy="5410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219200" y="4572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FF0000"/>
                </a:solidFill>
                <a:latin typeface="Georgia" pitchFamily="18" charset="0"/>
                <a:ea typeface="+mj-ea"/>
                <a:cs typeface="+mj-cs"/>
              </a:rPr>
              <a:t>SPECTROFLUORIMETER</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pic>
        <p:nvPicPr>
          <p:cNvPr id="8" name="Picture 1"/>
          <p:cNvPicPr>
            <a:picLocks noChangeAspect="1" noChangeArrowheads="1"/>
          </p:cNvPicPr>
          <p:nvPr/>
        </p:nvPicPr>
        <p:blipFill>
          <a:blip r:embed="rId2" cstate="print"/>
          <a:srcRect/>
          <a:stretch>
            <a:fillRect/>
          </a:stretch>
        </p:blipFill>
        <p:spPr bwMode="auto">
          <a:xfrm>
            <a:off x="1" y="0"/>
            <a:ext cx="1142999" cy="1295400"/>
          </a:xfrm>
          <a:prstGeom prst="rect">
            <a:avLst/>
          </a:prstGeom>
          <a:noFill/>
          <a:ln w="9525">
            <a:noFill/>
            <a:miter lim="800000"/>
            <a:headEnd/>
            <a:tailEnd/>
          </a:ln>
          <a:effectLst/>
        </p:spPr>
      </p:pic>
      <p:sp>
        <p:nvSpPr>
          <p:cNvPr id="9" name="Rectangle 8"/>
          <p:cNvSpPr/>
          <p:nvPr/>
        </p:nvSpPr>
        <p:spPr>
          <a:xfrm>
            <a:off x="228600" y="1219199"/>
            <a:ext cx="8763000" cy="5386090"/>
          </a:xfrm>
          <a:prstGeom prst="rect">
            <a:avLst/>
          </a:prstGeom>
        </p:spPr>
        <p:txBody>
          <a:bodyPr wrap="square">
            <a:spAutoFit/>
          </a:bodyPr>
          <a:lstStyle/>
          <a:p>
            <a:pPr>
              <a:buFont typeface="Arial" pitchFamily="34" charset="0"/>
              <a:buChar char="•"/>
            </a:pPr>
            <a:r>
              <a:rPr lang="en-US" sz="2000" dirty="0" smtClean="0">
                <a:latin typeface="Times New Roman" pitchFamily="18" charset="0"/>
                <a:cs typeface="Times New Roman" pitchFamily="18" charset="0"/>
              </a:rPr>
              <a:t> When a molecule after absorbing radiations, emits radiation of a longer wavelength, then this phenomenon is referred to as “</a:t>
            </a:r>
            <a:r>
              <a:rPr lang="en-US" sz="2000" i="1" dirty="0" smtClean="0">
                <a:latin typeface="Times New Roman" pitchFamily="18" charset="0"/>
                <a:cs typeface="Times New Roman" pitchFamily="18" charset="0"/>
              </a:rPr>
              <a:t>fluorescence</a:t>
            </a:r>
            <a:r>
              <a:rPr lang="en-US" sz="2000" dirty="0" smtClean="0">
                <a:latin typeface="Times New Roman" pitchFamily="18" charset="0"/>
                <a:cs typeface="Times New Roman" pitchFamily="18" charset="0"/>
              </a:rPr>
              <a:t>.”</a:t>
            </a:r>
          </a:p>
          <a:p>
            <a:pPr>
              <a:buFont typeface="Arial" pitchFamily="34" charset="0"/>
              <a:buChar char="•"/>
            </a:pPr>
            <a:r>
              <a:rPr lang="en-US" sz="2000" dirty="0" smtClean="0">
                <a:latin typeface="Times New Roman" pitchFamily="18" charset="0"/>
                <a:cs typeface="Times New Roman" pitchFamily="18" charset="0"/>
              </a:rPr>
              <a:t> Because of this, the compound absorbing in ultraviolet range might emit radiation in visible range. This is called </a:t>
            </a:r>
            <a:r>
              <a:rPr lang="en-US" sz="2000" b="1" i="1" dirty="0" err="1" smtClean="0">
                <a:solidFill>
                  <a:srgbClr val="FF0000"/>
                </a:solidFill>
                <a:latin typeface="Times New Roman" pitchFamily="18" charset="0"/>
                <a:cs typeface="Times New Roman" pitchFamily="18" charset="0"/>
              </a:rPr>
              <a:t>Stoke’s</a:t>
            </a:r>
            <a:r>
              <a:rPr lang="en-US" sz="2000" b="1" i="1" dirty="0" smtClean="0">
                <a:solidFill>
                  <a:srgbClr val="FF0000"/>
                </a:solidFill>
                <a:latin typeface="Times New Roman" pitchFamily="18" charset="0"/>
                <a:cs typeface="Times New Roman" pitchFamily="18" charset="0"/>
              </a:rPr>
              <a:t> shift</a:t>
            </a:r>
            <a:r>
              <a:rPr lang="en-US" sz="2000" b="1"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wherein the shift is towards a longer wavelength. </a:t>
            </a:r>
          </a:p>
          <a:p>
            <a:pPr>
              <a:buFont typeface="Arial" pitchFamily="34" charset="0"/>
              <a:buChar char="•"/>
            </a:pPr>
            <a:r>
              <a:rPr lang="en-US" sz="2000" dirty="0" smtClean="0">
                <a:latin typeface="Times New Roman" pitchFamily="18" charset="0"/>
                <a:cs typeface="Times New Roman" pitchFamily="18" charset="0"/>
              </a:rPr>
              <a:t> Fluorescence is an extremely short-lived phenomenon which lasts for about 10</a:t>
            </a:r>
            <a:r>
              <a:rPr lang="en-US" sz="2000" baseline="30000" dirty="0" smtClean="0">
                <a:latin typeface="Times New Roman" pitchFamily="18" charset="0"/>
                <a:cs typeface="Times New Roman" pitchFamily="18" charset="0"/>
              </a:rPr>
              <a:t>-7</a:t>
            </a:r>
            <a:r>
              <a:rPr lang="en-US" sz="2000" dirty="0" smtClean="0">
                <a:latin typeface="Times New Roman" pitchFamily="18" charset="0"/>
                <a:cs typeface="Times New Roman" pitchFamily="18" charset="0"/>
              </a:rPr>
              <a:t> seconds or less and thus can provide information about events which take less than 10</a:t>
            </a:r>
            <a:r>
              <a:rPr lang="en-US" sz="2000" baseline="30000" dirty="0" smtClean="0">
                <a:latin typeface="Times New Roman" pitchFamily="18" charset="0"/>
                <a:cs typeface="Times New Roman" pitchFamily="18" charset="0"/>
              </a:rPr>
              <a:t>-7</a:t>
            </a:r>
            <a:r>
              <a:rPr lang="en-US" sz="2000" dirty="0" smtClean="0">
                <a:latin typeface="Times New Roman" pitchFamily="18" charset="0"/>
                <a:cs typeface="Times New Roman" pitchFamily="18" charset="0"/>
              </a:rPr>
              <a:t>seconds to occur.</a:t>
            </a:r>
          </a:p>
          <a:p>
            <a:pPr>
              <a:buFont typeface="Arial" pitchFamily="34" charset="0"/>
              <a:buChar char="•"/>
            </a:pPr>
            <a:r>
              <a:rPr lang="en-US" sz="2000" dirty="0" smtClean="0">
                <a:latin typeface="Times New Roman" pitchFamily="18" charset="0"/>
                <a:cs typeface="Times New Roman" pitchFamily="18" charset="0"/>
              </a:rPr>
              <a:t> The intensity of fluorescence (F) is </a:t>
            </a:r>
            <a:r>
              <a:rPr lang="en-US" sz="2000" b="1" dirty="0" smtClean="0">
                <a:solidFill>
                  <a:srgbClr val="00B050"/>
                </a:solidFill>
                <a:latin typeface="Times New Roman" pitchFamily="18" charset="0"/>
                <a:cs typeface="Times New Roman" pitchFamily="18" charset="0"/>
              </a:rPr>
              <a:t>F=K ( I</a:t>
            </a:r>
            <a:r>
              <a:rPr lang="en-US" sz="2000" b="1" baseline="-25000" dirty="0" smtClean="0">
                <a:solidFill>
                  <a:srgbClr val="00B050"/>
                </a:solidFill>
                <a:latin typeface="Times New Roman" pitchFamily="18" charset="0"/>
                <a:cs typeface="Times New Roman" pitchFamily="18" charset="0"/>
              </a:rPr>
              <a:t>solvent</a:t>
            </a:r>
            <a:r>
              <a:rPr lang="en-US" sz="2000" b="1" dirty="0" smtClean="0">
                <a:solidFill>
                  <a:srgbClr val="00B050"/>
                </a:solidFill>
                <a:latin typeface="Times New Roman" pitchFamily="18" charset="0"/>
                <a:cs typeface="Times New Roman" pitchFamily="18" charset="0"/>
              </a:rPr>
              <a:t>-I</a:t>
            </a:r>
            <a:r>
              <a:rPr lang="en-US" sz="2000" b="1" baseline="-25000" dirty="0" smtClean="0">
                <a:solidFill>
                  <a:srgbClr val="00B050"/>
                </a:solidFill>
                <a:latin typeface="Times New Roman" pitchFamily="18" charset="0"/>
                <a:cs typeface="Times New Roman" pitchFamily="18" charset="0"/>
              </a:rPr>
              <a:t>sample </a:t>
            </a:r>
            <a:r>
              <a:rPr lang="en-US" sz="2000" b="1" dirty="0" smtClean="0">
                <a:solidFill>
                  <a:srgbClr val="00B050"/>
                </a:solidFill>
                <a:latin typeface="Times New Roman" pitchFamily="18" charset="0"/>
                <a:cs typeface="Times New Roman" pitchFamily="18" charset="0"/>
              </a:rPr>
              <a:t>) </a:t>
            </a:r>
          </a:p>
          <a:p>
            <a:pPr>
              <a:buFont typeface="Arial" pitchFamily="34" charset="0"/>
              <a:buChar char="•"/>
            </a:pPr>
            <a:r>
              <a:rPr lang="en-US" sz="2000" dirty="0" smtClean="0">
                <a:latin typeface="Times New Roman" pitchFamily="18" charset="0"/>
                <a:cs typeface="Times New Roman" pitchFamily="18" charset="0"/>
              </a:rPr>
              <a:t> Fluorimetry can be used as a tool for the determination of very small concentration of substances which exhibit fluorescence. </a:t>
            </a:r>
          </a:p>
          <a:p>
            <a:pPr algn="ctr"/>
            <a:r>
              <a:rPr lang="en-US" sz="2000" b="1" dirty="0" smtClean="0">
                <a:solidFill>
                  <a:srgbClr val="00B050"/>
                </a:solidFill>
                <a:latin typeface="Times New Roman" pitchFamily="18" charset="0"/>
                <a:cs typeface="Times New Roman" pitchFamily="18" charset="0"/>
              </a:rPr>
              <a:t>Log (</a:t>
            </a:r>
            <a:r>
              <a:rPr lang="en-US" sz="2000" b="1" dirty="0" err="1" smtClean="0">
                <a:solidFill>
                  <a:srgbClr val="00B050"/>
                </a:solidFill>
                <a:latin typeface="Times New Roman" pitchFamily="18" charset="0"/>
                <a:cs typeface="Times New Roman" pitchFamily="18" charset="0"/>
              </a:rPr>
              <a:t>I</a:t>
            </a:r>
            <a:r>
              <a:rPr lang="en-US" sz="2000" b="1" baseline="-25000" dirty="0" err="1" smtClean="0">
                <a:solidFill>
                  <a:srgbClr val="00B050"/>
                </a:solidFill>
                <a:latin typeface="Times New Roman" pitchFamily="18" charset="0"/>
                <a:cs typeface="Times New Roman" pitchFamily="18" charset="0"/>
              </a:rPr>
              <a:t>solvent</a:t>
            </a:r>
            <a:r>
              <a:rPr lang="en-US" sz="2000" b="1" dirty="0" smtClean="0">
                <a:solidFill>
                  <a:srgbClr val="00B050"/>
                </a:solidFill>
                <a:latin typeface="Times New Roman" pitchFamily="18" charset="0"/>
                <a:cs typeface="Times New Roman" pitchFamily="18" charset="0"/>
              </a:rPr>
              <a:t>/</a:t>
            </a:r>
            <a:r>
              <a:rPr lang="en-US" sz="2000" b="1" dirty="0" err="1" smtClean="0">
                <a:solidFill>
                  <a:srgbClr val="00B050"/>
                </a:solidFill>
                <a:latin typeface="Times New Roman" pitchFamily="18" charset="0"/>
                <a:cs typeface="Times New Roman" pitchFamily="18" charset="0"/>
              </a:rPr>
              <a:t>I</a:t>
            </a:r>
            <a:r>
              <a:rPr lang="en-US" sz="2000" b="1" baseline="-25000" dirty="0" err="1" smtClean="0">
                <a:solidFill>
                  <a:srgbClr val="00B050"/>
                </a:solidFill>
                <a:latin typeface="Times New Roman" pitchFamily="18" charset="0"/>
                <a:cs typeface="Times New Roman" pitchFamily="18" charset="0"/>
              </a:rPr>
              <a:t>sample</a:t>
            </a:r>
            <a:r>
              <a:rPr lang="en-US" sz="20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ε</a:t>
            </a:r>
            <a:r>
              <a:rPr lang="en-US" sz="2000" b="1" baseline="-25000" dirty="0" err="1" smtClean="0">
                <a:solidFill>
                  <a:srgbClr val="00B050"/>
                </a:solidFill>
                <a:latin typeface="Times New Roman" pitchFamily="18" charset="0"/>
                <a:cs typeface="Times New Roman" pitchFamily="18" charset="0"/>
              </a:rPr>
              <a:t>f</a:t>
            </a:r>
            <a:r>
              <a:rPr lang="en-US" sz="2000" b="1" baseline="-25000" dirty="0" smtClean="0">
                <a:solidFill>
                  <a:srgbClr val="00B050"/>
                </a:solidFill>
                <a:latin typeface="Times New Roman" pitchFamily="18" charset="0"/>
                <a:cs typeface="Times New Roman" pitchFamily="18" charset="0"/>
              </a:rPr>
              <a:t> </a:t>
            </a:r>
            <a:r>
              <a:rPr lang="en-US" sz="2000" b="1" dirty="0" err="1" smtClean="0">
                <a:solidFill>
                  <a:srgbClr val="00B050"/>
                </a:solidFill>
                <a:latin typeface="Times New Roman" pitchFamily="18" charset="0"/>
                <a:cs typeface="Times New Roman" pitchFamily="18" charset="0"/>
              </a:rPr>
              <a:t>Cb</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where </a:t>
            </a:r>
            <a:r>
              <a:rPr lang="en-US" sz="2000" b="1" dirty="0" err="1" smtClean="0">
                <a:solidFill>
                  <a:srgbClr val="FF0000"/>
                </a:solidFill>
                <a:latin typeface="Times New Roman" pitchFamily="18" charset="0"/>
                <a:cs typeface="Times New Roman" pitchFamily="18" charset="0"/>
              </a:rPr>
              <a:t>ε</a:t>
            </a:r>
            <a:r>
              <a:rPr lang="en-US" sz="2000" b="1" baseline="-25000" dirty="0" err="1" smtClean="0">
                <a:solidFill>
                  <a:srgbClr val="FF0000"/>
                </a:solidFill>
                <a:latin typeface="Times New Roman" pitchFamily="18" charset="0"/>
                <a:cs typeface="Times New Roman" pitchFamily="18" charset="0"/>
              </a:rPr>
              <a:t>f</a:t>
            </a:r>
            <a:r>
              <a:rPr lang="en-US" sz="2000" b="1" baseline="-25000" dirty="0" smtClean="0">
                <a:solidFill>
                  <a:srgbClr val="FF0000"/>
                </a:solidFill>
                <a:latin typeface="Times New Roman" pitchFamily="18" charset="0"/>
                <a:cs typeface="Times New Roman" pitchFamily="18" charset="0"/>
              </a:rPr>
              <a:t> </a:t>
            </a:r>
            <a:r>
              <a:rPr lang="en-US" sz="20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the </a:t>
            </a:r>
            <a:r>
              <a:rPr lang="en-US" sz="2000" dirty="0" err="1" smtClean="0">
                <a:latin typeface="Times New Roman" pitchFamily="18" charset="0"/>
                <a:cs typeface="Times New Roman" pitchFamily="18" charset="0"/>
              </a:rPr>
              <a:t>absorptivity</a:t>
            </a:r>
            <a:r>
              <a:rPr lang="en-US" sz="2000" dirty="0" smtClean="0">
                <a:latin typeface="Times New Roman" pitchFamily="18" charset="0"/>
                <a:cs typeface="Times New Roman" pitchFamily="18" charset="0"/>
              </a:rPr>
              <a:t> of the fluorescent material. </a:t>
            </a:r>
            <a:r>
              <a:rPr lang="en-US" sz="2000" b="1" dirty="0" smtClean="0">
                <a:solidFill>
                  <a:srgbClr val="FF0000"/>
                </a:solidFill>
                <a:latin typeface="Times New Roman" pitchFamily="18" charset="0"/>
                <a:cs typeface="Times New Roman" pitchFamily="18" charset="0"/>
              </a:rPr>
              <a:t>C</a:t>
            </a:r>
            <a:r>
              <a:rPr lang="en-US" sz="2000" dirty="0" smtClean="0">
                <a:latin typeface="Times New Roman" pitchFamily="18" charset="0"/>
                <a:cs typeface="Times New Roman" pitchFamily="18" charset="0"/>
              </a:rPr>
              <a:t> is the concentration of the substance and </a:t>
            </a:r>
            <a:r>
              <a:rPr lang="en-US" sz="2000" b="1" dirty="0" smtClean="0">
                <a:solidFill>
                  <a:srgbClr val="FF0000"/>
                </a:solidFill>
                <a:latin typeface="Times New Roman" pitchFamily="18" charset="0"/>
                <a:cs typeface="Times New Roman" pitchFamily="18" charset="0"/>
              </a:rPr>
              <a:t>b</a:t>
            </a:r>
            <a:r>
              <a:rPr lang="en-US" sz="2000" dirty="0" smtClean="0">
                <a:latin typeface="Times New Roman" pitchFamily="18" charset="0"/>
                <a:cs typeface="Times New Roman" pitchFamily="18" charset="0"/>
              </a:rPr>
              <a:t> is the path length, </a:t>
            </a:r>
            <a:r>
              <a:rPr lang="en-US" sz="2000" dirty="0" err="1" smtClean="0">
                <a:latin typeface="Times New Roman" pitchFamily="18" charset="0"/>
                <a:cs typeface="Times New Roman" pitchFamily="18" charset="0"/>
              </a:rPr>
              <a:t>I</a:t>
            </a:r>
            <a:r>
              <a:rPr lang="en-US" sz="2000" baseline="-25000" dirty="0" err="1" smtClean="0">
                <a:latin typeface="Times New Roman" pitchFamily="18" charset="0"/>
                <a:cs typeface="Times New Roman" pitchFamily="18" charset="0"/>
              </a:rPr>
              <a:t>solvent</a:t>
            </a:r>
            <a:r>
              <a:rPr lang="en-US" sz="20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a:t>
            </a:r>
            <a:r>
              <a:rPr lang="en-US" sz="2000" dirty="0" err="1" smtClean="0">
                <a:latin typeface="Times New Roman" pitchFamily="18" charset="0"/>
                <a:cs typeface="Times New Roman" pitchFamily="18" charset="0"/>
              </a:rPr>
              <a:t>I</a:t>
            </a:r>
            <a:r>
              <a:rPr lang="en-US" sz="2000" baseline="-25000" dirty="0" err="1" smtClean="0">
                <a:latin typeface="Times New Roman" pitchFamily="18" charset="0"/>
                <a:cs typeface="Times New Roman" pitchFamily="18" charset="0"/>
              </a:rPr>
              <a:t>sample</a:t>
            </a:r>
            <a:r>
              <a:rPr lang="en-US" sz="20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represents the values of intensities of the incident radiant energy and transmitted energy respectively.  The intensity of the radiation absorbed can thus be given by </a:t>
            </a:r>
            <a:r>
              <a:rPr lang="en-US" sz="2000" dirty="0" err="1" smtClean="0">
                <a:latin typeface="Times New Roman" pitchFamily="18" charset="0"/>
                <a:cs typeface="Times New Roman" pitchFamily="18" charset="0"/>
              </a:rPr>
              <a:t>I</a:t>
            </a:r>
            <a:r>
              <a:rPr lang="en-US" sz="2000" baseline="-25000" dirty="0" err="1" smtClean="0">
                <a:latin typeface="Times New Roman" pitchFamily="18" charset="0"/>
                <a:cs typeface="Times New Roman" pitchFamily="18" charset="0"/>
              </a:rPr>
              <a:t>solvent</a:t>
            </a:r>
            <a:r>
              <a:rPr lang="en-US" sz="20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baseline="-25000" dirty="0" err="1" smtClean="0">
                <a:latin typeface="Times New Roman" pitchFamily="18" charset="0"/>
                <a:cs typeface="Times New Roman" pitchFamily="18" charset="0"/>
              </a:rPr>
              <a:t>sample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219200" y="4572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FF0000"/>
                </a:solidFill>
                <a:latin typeface="Georgia" pitchFamily="18" charset="0"/>
                <a:ea typeface="+mj-ea"/>
                <a:cs typeface="+mj-cs"/>
              </a:rPr>
              <a:t>SPECTROFLUORIMETER</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pic>
        <p:nvPicPr>
          <p:cNvPr id="8" name="Picture 1"/>
          <p:cNvPicPr>
            <a:picLocks noChangeAspect="1" noChangeArrowheads="1"/>
          </p:cNvPicPr>
          <p:nvPr/>
        </p:nvPicPr>
        <p:blipFill>
          <a:blip r:embed="rId2" cstate="print"/>
          <a:srcRect/>
          <a:stretch>
            <a:fillRect/>
          </a:stretch>
        </p:blipFill>
        <p:spPr bwMode="auto">
          <a:xfrm>
            <a:off x="1" y="0"/>
            <a:ext cx="1142999" cy="1143000"/>
          </a:xfrm>
          <a:prstGeom prst="rect">
            <a:avLst/>
          </a:prstGeom>
          <a:noFill/>
          <a:ln w="9525">
            <a:noFill/>
            <a:miter lim="800000"/>
            <a:headEnd/>
            <a:tailEnd/>
          </a:ln>
          <a:effectLst/>
        </p:spPr>
      </p:pic>
      <p:pic>
        <p:nvPicPr>
          <p:cNvPr id="69633" name="Picture 1"/>
          <p:cNvPicPr>
            <a:picLocks noChangeAspect="1" noChangeArrowheads="1"/>
          </p:cNvPicPr>
          <p:nvPr/>
        </p:nvPicPr>
        <p:blipFill>
          <a:blip r:embed="rId3"/>
          <a:srcRect/>
          <a:stretch>
            <a:fillRect/>
          </a:stretch>
        </p:blipFill>
        <p:spPr bwMode="auto">
          <a:xfrm>
            <a:off x="0" y="3048000"/>
            <a:ext cx="9144000" cy="3810000"/>
          </a:xfrm>
          <a:prstGeom prst="rect">
            <a:avLst/>
          </a:prstGeom>
          <a:noFill/>
          <a:ln w="9525">
            <a:noFill/>
            <a:miter lim="800000"/>
            <a:headEnd/>
            <a:tailEnd/>
          </a:ln>
          <a:effectLst/>
        </p:spPr>
      </p:pic>
      <p:sp>
        <p:nvSpPr>
          <p:cNvPr id="5" name="Rectangle 4"/>
          <p:cNvSpPr/>
          <p:nvPr/>
        </p:nvSpPr>
        <p:spPr>
          <a:xfrm>
            <a:off x="0" y="1143000"/>
            <a:ext cx="9144000" cy="2354491"/>
          </a:xfrm>
          <a:prstGeom prst="rect">
            <a:avLst/>
          </a:prstGeom>
        </p:spPr>
        <p:txBody>
          <a:bodyPr wrap="square">
            <a:spAutoFit/>
          </a:bodyPr>
          <a:lstStyle/>
          <a:p>
            <a:pPr algn="just">
              <a:buFont typeface="Arial" pitchFamily="34" charset="0"/>
              <a:buChar char="•"/>
            </a:pPr>
            <a:r>
              <a:rPr lang="en-US" sz="2100" dirty="0" smtClean="0">
                <a:latin typeface="Times New Roman" pitchFamily="18" charset="0"/>
                <a:cs typeface="Times New Roman" pitchFamily="18" charset="0"/>
              </a:rPr>
              <a:t>The major instrumentation of </a:t>
            </a:r>
            <a:r>
              <a:rPr lang="en-US" sz="2100" dirty="0" err="1" smtClean="0">
                <a:latin typeface="Times New Roman" pitchFamily="18" charset="0"/>
                <a:cs typeface="Times New Roman" pitchFamily="18" charset="0"/>
              </a:rPr>
              <a:t>spectrofluorimeter</a:t>
            </a:r>
            <a:r>
              <a:rPr lang="en-US" sz="2100" dirty="0" smtClean="0">
                <a:latin typeface="Times New Roman" pitchFamily="18" charset="0"/>
                <a:cs typeface="Times New Roman" pitchFamily="18" charset="0"/>
              </a:rPr>
              <a:t> differs from the spectrophotometer in </a:t>
            </a:r>
            <a:r>
              <a:rPr lang="en-US" sz="2100" b="1" dirty="0" smtClean="0">
                <a:solidFill>
                  <a:srgbClr val="002060"/>
                </a:solidFill>
                <a:latin typeface="Times New Roman" pitchFamily="18" charset="0"/>
                <a:cs typeface="Times New Roman" pitchFamily="18" charset="0"/>
              </a:rPr>
              <a:t>two major aspects </a:t>
            </a:r>
            <a:r>
              <a:rPr lang="en-US" sz="2100" dirty="0" smtClean="0">
                <a:latin typeface="Times New Roman" pitchFamily="18" charset="0"/>
                <a:cs typeface="Times New Roman" pitchFamily="18" charset="0"/>
              </a:rPr>
              <a:t>as follows:</a:t>
            </a:r>
          </a:p>
          <a:p>
            <a:pPr>
              <a:buFont typeface="Arial" pitchFamily="34" charset="0"/>
              <a:buChar char="•"/>
            </a:pPr>
            <a:r>
              <a:rPr lang="en-US" sz="2100" b="1" dirty="0" smtClean="0">
                <a:solidFill>
                  <a:srgbClr val="002060"/>
                </a:solidFill>
                <a:latin typeface="Times New Roman" pitchFamily="18" charset="0"/>
                <a:cs typeface="Times New Roman" pitchFamily="18" charset="0"/>
              </a:rPr>
              <a:t>1.</a:t>
            </a:r>
            <a:r>
              <a:rPr lang="en-US" sz="2100" dirty="0" smtClean="0">
                <a:latin typeface="Times New Roman" pitchFamily="18" charset="0"/>
                <a:cs typeface="Times New Roman" pitchFamily="18" charset="0"/>
              </a:rPr>
              <a:t>There are </a:t>
            </a:r>
            <a:r>
              <a:rPr lang="en-US" sz="2100" b="1" dirty="0" smtClean="0">
                <a:solidFill>
                  <a:srgbClr val="002060"/>
                </a:solidFill>
                <a:latin typeface="Times New Roman" pitchFamily="18" charset="0"/>
                <a:cs typeface="Times New Roman" pitchFamily="18" charset="0"/>
              </a:rPr>
              <a:t>two </a:t>
            </a:r>
            <a:r>
              <a:rPr lang="en-US" sz="2100" b="1" dirty="0" err="1" smtClean="0">
                <a:solidFill>
                  <a:srgbClr val="002060"/>
                </a:solidFill>
                <a:latin typeface="Times New Roman" pitchFamily="18" charset="0"/>
                <a:cs typeface="Times New Roman" pitchFamily="18" charset="0"/>
              </a:rPr>
              <a:t>monochromators</a:t>
            </a:r>
            <a:r>
              <a:rPr lang="en-US" sz="2100" b="1" dirty="0" smtClean="0">
                <a:solidFill>
                  <a:srgbClr val="002060"/>
                </a:solidFill>
                <a:latin typeface="Times New Roman" pitchFamily="18" charset="0"/>
                <a:cs typeface="Times New Roman" pitchFamily="18" charset="0"/>
              </a:rPr>
              <a:t> </a:t>
            </a:r>
            <a:r>
              <a:rPr lang="en-US" sz="2100" dirty="0" smtClean="0">
                <a:latin typeface="Times New Roman" pitchFamily="18" charset="0"/>
                <a:cs typeface="Times New Roman" pitchFamily="18" charset="0"/>
              </a:rPr>
              <a:t>(instead of one as is the case of </a:t>
            </a:r>
            <a:r>
              <a:rPr lang="en-US" sz="2100" dirty="0" err="1" smtClean="0">
                <a:latin typeface="Times New Roman" pitchFamily="18" charset="0"/>
                <a:cs typeface="Times New Roman" pitchFamily="18" charset="0"/>
              </a:rPr>
              <a:t>spectro</a:t>
            </a:r>
            <a:r>
              <a:rPr lang="en-US" sz="2100" dirty="0" smtClean="0">
                <a:latin typeface="Times New Roman" pitchFamily="18" charset="0"/>
                <a:cs typeface="Times New Roman" pitchFamily="18" charset="0"/>
              </a:rPr>
              <a:t>  -photometer). These two </a:t>
            </a:r>
            <a:r>
              <a:rPr lang="en-US" sz="2100" dirty="0" err="1" smtClean="0">
                <a:latin typeface="Times New Roman" pitchFamily="18" charset="0"/>
                <a:cs typeface="Times New Roman" pitchFamily="18" charset="0"/>
              </a:rPr>
              <a:t>monochromators</a:t>
            </a:r>
            <a:r>
              <a:rPr lang="en-US" sz="2100" dirty="0" smtClean="0">
                <a:latin typeface="Times New Roman" pitchFamily="18" charset="0"/>
                <a:cs typeface="Times New Roman" pitchFamily="18" charset="0"/>
              </a:rPr>
              <a:t> are placed before and after the sample holder respectively. </a:t>
            </a:r>
          </a:p>
          <a:p>
            <a:pPr>
              <a:buFont typeface="Arial" pitchFamily="34" charset="0"/>
              <a:buChar char="•"/>
            </a:pPr>
            <a:r>
              <a:rPr lang="en-US" sz="2100" b="1" dirty="0" smtClean="0">
                <a:solidFill>
                  <a:srgbClr val="002060"/>
                </a:solidFill>
                <a:latin typeface="Times New Roman" pitchFamily="18" charset="0"/>
                <a:cs typeface="Times New Roman" pitchFamily="18" charset="0"/>
              </a:rPr>
              <a:t>2.</a:t>
            </a:r>
            <a:r>
              <a:rPr lang="en-US" sz="2100" dirty="0" smtClean="0">
                <a:latin typeface="Times New Roman" pitchFamily="18" charset="0"/>
                <a:cs typeface="Times New Roman" pitchFamily="18" charset="0"/>
              </a:rPr>
              <a:t>The sample-holder has a device to maintain the temperature as the fluorescence is </a:t>
            </a:r>
            <a:r>
              <a:rPr lang="en-US" sz="2100" b="1" dirty="0" smtClean="0">
                <a:solidFill>
                  <a:srgbClr val="002060"/>
                </a:solidFill>
                <a:latin typeface="Times New Roman" pitchFamily="18" charset="0"/>
                <a:cs typeface="Times New Roman" pitchFamily="18" charset="0"/>
              </a:rPr>
              <a:t>maximum between 25</a:t>
            </a:r>
            <a:r>
              <a:rPr lang="en-US" sz="2100" b="1" baseline="30000" dirty="0" smtClean="0">
                <a:solidFill>
                  <a:srgbClr val="002060"/>
                </a:solidFill>
                <a:latin typeface="Times New Roman" pitchFamily="18" charset="0"/>
                <a:cs typeface="Times New Roman" pitchFamily="18" charset="0"/>
              </a:rPr>
              <a:t>o</a:t>
            </a:r>
            <a:r>
              <a:rPr lang="en-US" sz="2100" b="1" dirty="0" smtClean="0">
                <a:solidFill>
                  <a:srgbClr val="002060"/>
                </a:solidFill>
                <a:latin typeface="Times New Roman" pitchFamily="18" charset="0"/>
                <a:cs typeface="Times New Roman" pitchFamily="18" charset="0"/>
              </a:rPr>
              <a:t>C - 30</a:t>
            </a:r>
            <a:r>
              <a:rPr lang="en-US" sz="2100" b="1" baseline="30000" dirty="0" smtClean="0">
                <a:solidFill>
                  <a:srgbClr val="002060"/>
                </a:solidFill>
                <a:latin typeface="Times New Roman" pitchFamily="18" charset="0"/>
                <a:cs typeface="Times New Roman" pitchFamily="18" charset="0"/>
              </a:rPr>
              <a:t>o</a:t>
            </a:r>
            <a:r>
              <a:rPr lang="en-US" sz="2100" b="1" dirty="0" smtClean="0">
                <a:solidFill>
                  <a:srgbClr val="002060"/>
                </a:solidFill>
                <a:latin typeface="Times New Roman" pitchFamily="18" charset="0"/>
                <a:cs typeface="Times New Roman" pitchFamily="18" charset="0"/>
              </a:rPr>
              <a:t>C</a:t>
            </a:r>
            <a:r>
              <a:rPr lang="en-US" sz="2100" dirty="0" smtClean="0">
                <a:latin typeface="Times New Roman" pitchFamily="18" charset="0"/>
                <a:cs typeface="Times New Roman" pitchFamily="18" charset="0"/>
              </a:rPr>
              <a: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
        <p:nvSpPr>
          <p:cNvPr id="9" name="Footer Placeholder 8"/>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 y="0"/>
            <a:ext cx="9144417" cy="6324599"/>
            <a:chOff x="1" y="0"/>
            <a:chExt cx="9144417" cy="6324599"/>
          </a:xfrm>
        </p:grpSpPr>
        <p:sp>
          <p:nvSpPr>
            <p:cNvPr id="5" name="Rectangle 4"/>
            <p:cNvSpPr txBox="1">
              <a:spLocks noChangeArrowheads="1"/>
            </p:cNvSpPr>
            <p:nvPr/>
          </p:nvSpPr>
          <p:spPr>
            <a:xfrm>
              <a:off x="1295400" y="274638"/>
              <a:ext cx="7620000" cy="868362"/>
            </a:xfrm>
            <a:prstGeom prst="rect">
              <a:avLst/>
            </a:prstGeom>
          </p:spPr>
          <p:txBody>
            <a:bodyPr/>
            <a:lstStyle/>
            <a:p>
              <a:pPr lvl="0" algn="ctr">
                <a:spcBef>
                  <a:spcPct val="0"/>
                </a:spcBef>
              </a:pPr>
              <a:r>
                <a:rPr lang="en-GB" sz="3200" b="1" i="1" dirty="0" smtClean="0">
                  <a:solidFill>
                    <a:srgbClr val="7030A0"/>
                  </a:solidFill>
                  <a:latin typeface="Georgia" pitchFamily="18" charset="0"/>
                  <a:cs typeface="Times New Roman" pitchFamily="18" charset="0"/>
                </a:rPr>
                <a:t>DIFFERENT  </a:t>
              </a:r>
              <a:r>
                <a:rPr lang="en-GB" sz="3200" b="1" dirty="0" smtClean="0">
                  <a:solidFill>
                    <a:srgbClr val="7030A0"/>
                  </a:solidFill>
                  <a:latin typeface="Georgia" pitchFamily="18" charset="0"/>
                  <a:cs typeface="Times New Roman" pitchFamily="18" charset="0"/>
                </a:rPr>
                <a:t>TYPES</a:t>
              </a:r>
              <a:r>
                <a:rPr lang="en-GB" sz="3200" b="1" i="1" dirty="0" smtClean="0">
                  <a:solidFill>
                    <a:srgbClr val="7030A0"/>
                  </a:solidFill>
                  <a:latin typeface="Georgia" pitchFamily="18" charset="0"/>
                  <a:cs typeface="Times New Roman" pitchFamily="18" charset="0"/>
                </a:rPr>
                <a:t> OF  </a:t>
              </a:r>
              <a:r>
                <a:rPr lang="en-GB" sz="3200" b="1" dirty="0" smtClean="0">
                  <a:solidFill>
                    <a:srgbClr val="7030A0"/>
                  </a:solidFill>
                  <a:latin typeface="Georgia" pitchFamily="18" charset="0"/>
                  <a:cs typeface="Times New Roman" pitchFamily="18" charset="0"/>
                </a:rPr>
                <a:t>MOTION</a:t>
              </a:r>
              <a:endParaRPr kumimoji="0" lang="en-US" sz="3200" b="1" u="none" strike="noStrike" kern="1200" cap="none" spc="0" normalizeH="0" baseline="0" noProof="0" dirty="0">
                <a:ln>
                  <a:noFill/>
                </a:ln>
                <a:solidFill>
                  <a:srgbClr val="7030A0"/>
                </a:solidFill>
                <a:effectLst/>
                <a:uLnTx/>
                <a:uFillTx/>
                <a:latin typeface="Georgia" pitchFamily="18" charset="0"/>
                <a:ea typeface="+mj-ea"/>
                <a:cs typeface="+mj-cs"/>
              </a:endParaRPr>
            </a:p>
          </p:txBody>
        </p:sp>
        <p:grpSp>
          <p:nvGrpSpPr>
            <p:cNvPr id="6" name="Group 52"/>
            <p:cNvGrpSpPr>
              <a:grpSpLocks/>
            </p:cNvGrpSpPr>
            <p:nvPr/>
          </p:nvGrpSpPr>
          <p:grpSpPr bwMode="auto">
            <a:xfrm>
              <a:off x="152400" y="3657600"/>
              <a:ext cx="8992018" cy="2666999"/>
              <a:chOff x="-72" y="2304"/>
              <a:chExt cx="5836" cy="1680"/>
            </a:xfrm>
          </p:grpSpPr>
          <p:sp>
            <p:nvSpPr>
              <p:cNvPr id="7" name="Text Box 31"/>
              <p:cNvSpPr txBox="1">
                <a:spLocks noChangeArrowheads="1"/>
              </p:cNvSpPr>
              <p:nvPr/>
            </p:nvSpPr>
            <p:spPr bwMode="auto">
              <a:xfrm>
                <a:off x="-72" y="2327"/>
                <a:ext cx="1226" cy="520"/>
              </a:xfrm>
              <a:prstGeom prst="rect">
                <a:avLst/>
              </a:prstGeom>
              <a:noFill/>
              <a:ln w="9525">
                <a:noFill/>
                <a:miter lim="800000"/>
                <a:headEnd/>
                <a:tailEnd/>
              </a:ln>
              <a:effectLst/>
            </p:spPr>
            <p:txBody>
              <a:bodyPr wrap="none">
                <a:spAutoFit/>
              </a:bodyPr>
              <a:lstStyle/>
              <a:p>
                <a:pPr algn="ctr"/>
                <a:r>
                  <a:rPr lang="en-US" sz="1600" dirty="0"/>
                  <a:t>Molecular</a:t>
                </a:r>
              </a:p>
              <a:p>
                <a:pPr algn="ctr"/>
                <a:r>
                  <a:rPr lang="en-US" sz="1600" dirty="0"/>
                  <a:t>Libration</a:t>
                </a:r>
              </a:p>
              <a:p>
                <a:pPr algn="ctr"/>
                <a:r>
                  <a:rPr lang="en-US" sz="1600" dirty="0"/>
                  <a:t>(hindered rotations)</a:t>
                </a:r>
              </a:p>
            </p:txBody>
          </p:sp>
          <p:sp>
            <p:nvSpPr>
              <p:cNvPr id="8" name="Rectangle 32"/>
              <p:cNvSpPr>
                <a:spLocks noChangeArrowheads="1"/>
              </p:cNvSpPr>
              <p:nvPr/>
            </p:nvSpPr>
            <p:spPr bwMode="auto">
              <a:xfrm>
                <a:off x="1214" y="2352"/>
                <a:ext cx="670" cy="366"/>
              </a:xfrm>
              <a:prstGeom prst="rect">
                <a:avLst/>
              </a:prstGeom>
              <a:noFill/>
              <a:ln w="9525">
                <a:noFill/>
                <a:miter lim="800000"/>
                <a:headEnd/>
                <a:tailEnd/>
              </a:ln>
              <a:effectLst/>
            </p:spPr>
            <p:txBody>
              <a:bodyPr wrap="none">
                <a:spAutoFit/>
              </a:bodyPr>
              <a:lstStyle/>
              <a:p>
                <a:pPr algn="ctr"/>
                <a:r>
                  <a:rPr lang="en-US" sz="1600" dirty="0">
                    <a:solidFill>
                      <a:srgbClr val="FF0000"/>
                    </a:solidFill>
                  </a:rPr>
                  <a:t>Molecular</a:t>
                </a:r>
              </a:p>
              <a:p>
                <a:pPr algn="ctr"/>
                <a:r>
                  <a:rPr lang="en-US" sz="1600" dirty="0">
                    <a:solidFill>
                      <a:srgbClr val="FF0000"/>
                    </a:solidFill>
                  </a:rPr>
                  <a:t>vibrations</a:t>
                </a:r>
              </a:p>
            </p:txBody>
          </p:sp>
          <p:sp>
            <p:nvSpPr>
              <p:cNvPr id="9" name="Rectangle 33"/>
              <p:cNvSpPr>
                <a:spLocks noChangeArrowheads="1"/>
              </p:cNvSpPr>
              <p:nvPr/>
            </p:nvSpPr>
            <p:spPr bwMode="auto">
              <a:xfrm>
                <a:off x="2153" y="2304"/>
                <a:ext cx="727" cy="366"/>
              </a:xfrm>
              <a:prstGeom prst="rect">
                <a:avLst/>
              </a:prstGeom>
              <a:noFill/>
              <a:ln w="9525">
                <a:noFill/>
                <a:miter lim="800000"/>
                <a:headEnd/>
                <a:tailEnd/>
              </a:ln>
              <a:effectLst/>
            </p:spPr>
            <p:txBody>
              <a:bodyPr wrap="none">
                <a:spAutoFit/>
              </a:bodyPr>
              <a:lstStyle/>
              <a:p>
                <a:pPr algn="ctr"/>
                <a:r>
                  <a:rPr lang="en-US" sz="1600" dirty="0">
                    <a:solidFill>
                      <a:srgbClr val="009900"/>
                    </a:solidFill>
                  </a:rPr>
                  <a:t>Electronic </a:t>
                </a:r>
              </a:p>
              <a:p>
                <a:pPr algn="ctr"/>
                <a:r>
                  <a:rPr lang="en-US" sz="1600" dirty="0">
                    <a:solidFill>
                      <a:srgbClr val="009900"/>
                    </a:solidFill>
                  </a:rPr>
                  <a:t>Absorption</a:t>
                </a:r>
              </a:p>
            </p:txBody>
          </p:sp>
          <p:sp>
            <p:nvSpPr>
              <p:cNvPr id="10" name="Rectangle 34"/>
              <p:cNvSpPr>
                <a:spLocks noChangeArrowheads="1"/>
              </p:cNvSpPr>
              <p:nvPr/>
            </p:nvSpPr>
            <p:spPr bwMode="auto">
              <a:xfrm>
                <a:off x="3044" y="2352"/>
                <a:ext cx="1170" cy="520"/>
              </a:xfrm>
              <a:prstGeom prst="rect">
                <a:avLst/>
              </a:prstGeom>
              <a:noFill/>
              <a:ln w="9525">
                <a:noFill/>
                <a:miter lim="800000"/>
                <a:headEnd/>
                <a:tailEnd/>
              </a:ln>
              <a:effectLst/>
            </p:spPr>
            <p:txBody>
              <a:bodyPr>
                <a:spAutoFit/>
              </a:bodyPr>
              <a:lstStyle/>
              <a:p>
                <a:pPr algn="ctr"/>
                <a:r>
                  <a:rPr lang="en-US" sz="1600" dirty="0"/>
                  <a:t>Valence band and shallow electronic levels (atoms)</a:t>
                </a:r>
              </a:p>
            </p:txBody>
          </p:sp>
          <p:sp>
            <p:nvSpPr>
              <p:cNvPr id="11" name="Rectangle 35"/>
              <p:cNvSpPr>
                <a:spLocks noChangeArrowheads="1"/>
              </p:cNvSpPr>
              <p:nvPr/>
            </p:nvSpPr>
            <p:spPr bwMode="auto">
              <a:xfrm>
                <a:off x="4280" y="2304"/>
                <a:ext cx="1150" cy="520"/>
              </a:xfrm>
              <a:prstGeom prst="rect">
                <a:avLst/>
              </a:prstGeom>
              <a:noFill/>
              <a:ln w="9525">
                <a:noFill/>
                <a:miter lim="800000"/>
                <a:headEnd/>
                <a:tailEnd/>
              </a:ln>
              <a:effectLst/>
            </p:spPr>
            <p:txBody>
              <a:bodyPr>
                <a:spAutoFit/>
              </a:bodyPr>
              <a:lstStyle/>
              <a:p>
                <a:pPr algn="ctr"/>
                <a:r>
                  <a:rPr lang="en-US" sz="1600" dirty="0">
                    <a:solidFill>
                      <a:srgbClr val="3333CC"/>
                    </a:solidFill>
                  </a:rPr>
                  <a:t>Deep electronic core levels (atoms)</a:t>
                </a:r>
              </a:p>
            </p:txBody>
          </p:sp>
          <p:sp>
            <p:nvSpPr>
              <p:cNvPr id="12" name="Text Box 36"/>
              <p:cNvSpPr txBox="1">
                <a:spLocks noChangeArrowheads="1"/>
              </p:cNvSpPr>
              <p:nvPr/>
            </p:nvSpPr>
            <p:spPr bwMode="auto">
              <a:xfrm>
                <a:off x="59" y="3464"/>
                <a:ext cx="807" cy="520"/>
              </a:xfrm>
              <a:prstGeom prst="rect">
                <a:avLst/>
              </a:prstGeom>
              <a:noFill/>
              <a:ln w="9525">
                <a:noFill/>
                <a:miter lim="800000"/>
                <a:headEnd/>
                <a:tailEnd/>
              </a:ln>
              <a:effectLst/>
            </p:spPr>
            <p:txBody>
              <a:bodyPr wrap="none">
                <a:spAutoFit/>
              </a:bodyPr>
              <a:lstStyle/>
              <a:p>
                <a:pPr algn="ctr"/>
                <a:r>
                  <a:rPr lang="en-US" sz="1600" b="1" dirty="0"/>
                  <a:t>Microwave,</a:t>
                </a:r>
              </a:p>
              <a:p>
                <a:pPr algn="ctr"/>
                <a:r>
                  <a:rPr lang="en-US" sz="1600" b="1" dirty="0"/>
                  <a:t>THz</a:t>
                </a:r>
              </a:p>
              <a:p>
                <a:pPr algn="ctr"/>
                <a:endParaRPr lang="en-US" sz="1600" b="1" dirty="0"/>
              </a:p>
            </p:txBody>
          </p:sp>
          <p:sp>
            <p:nvSpPr>
              <p:cNvPr id="13" name="Rectangle 37"/>
              <p:cNvSpPr>
                <a:spLocks noChangeArrowheads="1"/>
              </p:cNvSpPr>
              <p:nvPr/>
            </p:nvSpPr>
            <p:spPr bwMode="auto">
              <a:xfrm>
                <a:off x="1263" y="3120"/>
                <a:ext cx="629" cy="674"/>
              </a:xfrm>
              <a:prstGeom prst="rect">
                <a:avLst/>
              </a:prstGeom>
              <a:noFill/>
              <a:ln w="9525">
                <a:noFill/>
                <a:miter lim="800000"/>
                <a:headEnd/>
                <a:tailEnd/>
              </a:ln>
              <a:effectLst/>
            </p:spPr>
            <p:txBody>
              <a:bodyPr wrap="none">
                <a:spAutoFit/>
              </a:bodyPr>
              <a:lstStyle/>
              <a:p>
                <a:pPr algn="ctr"/>
                <a:r>
                  <a:rPr lang="en-US" sz="1600" b="1" dirty="0">
                    <a:solidFill>
                      <a:srgbClr val="FF0000"/>
                    </a:solidFill>
                  </a:rPr>
                  <a:t>Infrared,</a:t>
                </a:r>
              </a:p>
              <a:p>
                <a:pPr algn="ctr"/>
                <a:r>
                  <a:rPr lang="en-US" sz="1600" b="1" dirty="0">
                    <a:solidFill>
                      <a:srgbClr val="FF0000"/>
                    </a:solidFill>
                  </a:rPr>
                  <a:t>Raman,</a:t>
                </a:r>
              </a:p>
              <a:p>
                <a:pPr algn="ctr"/>
                <a:r>
                  <a:rPr lang="en-US" sz="1600" b="1" dirty="0">
                    <a:solidFill>
                      <a:srgbClr val="FF0000"/>
                    </a:solidFill>
                  </a:rPr>
                  <a:t>EELS</a:t>
                </a:r>
              </a:p>
              <a:p>
                <a:pPr algn="ctr"/>
                <a:endParaRPr lang="en-US" sz="1600" b="1" dirty="0">
                  <a:solidFill>
                    <a:srgbClr val="FF0000"/>
                  </a:solidFill>
                </a:endParaRPr>
              </a:p>
            </p:txBody>
          </p:sp>
          <p:sp>
            <p:nvSpPr>
              <p:cNvPr id="14" name="Rectangle 38"/>
              <p:cNvSpPr>
                <a:spLocks noChangeArrowheads="1"/>
              </p:cNvSpPr>
              <p:nvPr/>
            </p:nvSpPr>
            <p:spPr bwMode="auto">
              <a:xfrm>
                <a:off x="2039" y="3464"/>
                <a:ext cx="1004" cy="520"/>
              </a:xfrm>
              <a:prstGeom prst="rect">
                <a:avLst/>
              </a:prstGeom>
              <a:noFill/>
              <a:ln w="9525">
                <a:noFill/>
                <a:miter lim="800000"/>
                <a:headEnd/>
                <a:tailEnd/>
              </a:ln>
              <a:effectLst/>
            </p:spPr>
            <p:txBody>
              <a:bodyPr wrap="none">
                <a:spAutoFit/>
              </a:bodyPr>
              <a:lstStyle/>
              <a:p>
                <a:pPr algn="ctr"/>
                <a:r>
                  <a:rPr lang="en-US" sz="1600" b="1" dirty="0">
                    <a:solidFill>
                      <a:srgbClr val="009900"/>
                    </a:solidFill>
                  </a:rPr>
                  <a:t>Visible</a:t>
                </a:r>
              </a:p>
              <a:p>
                <a:pPr algn="ctr"/>
                <a:r>
                  <a:rPr lang="en-US" sz="1600" b="1" dirty="0">
                    <a:solidFill>
                      <a:srgbClr val="009900"/>
                    </a:solidFill>
                  </a:rPr>
                  <a:t>Fluorescence</a:t>
                </a:r>
              </a:p>
              <a:p>
                <a:pPr algn="ctr"/>
                <a:r>
                  <a:rPr lang="en-US" sz="1600" b="1" dirty="0">
                    <a:solidFill>
                      <a:srgbClr val="009900"/>
                    </a:solidFill>
                  </a:rPr>
                  <a:t>Luminescence</a:t>
                </a:r>
              </a:p>
            </p:txBody>
          </p:sp>
          <p:sp>
            <p:nvSpPr>
              <p:cNvPr id="15" name="Rectangle 39"/>
              <p:cNvSpPr>
                <a:spLocks noChangeArrowheads="1"/>
              </p:cNvSpPr>
              <p:nvPr/>
            </p:nvSpPr>
            <p:spPr bwMode="auto">
              <a:xfrm>
                <a:off x="3044" y="3216"/>
                <a:ext cx="1248" cy="520"/>
              </a:xfrm>
              <a:prstGeom prst="rect">
                <a:avLst/>
              </a:prstGeom>
              <a:noFill/>
              <a:ln w="9525">
                <a:noFill/>
                <a:miter lim="800000"/>
                <a:headEnd/>
                <a:tailEnd/>
              </a:ln>
              <a:effectLst/>
            </p:spPr>
            <p:txBody>
              <a:bodyPr>
                <a:spAutoFit/>
              </a:bodyPr>
              <a:lstStyle/>
              <a:p>
                <a:pPr algn="ctr"/>
                <a:r>
                  <a:rPr lang="en-US" sz="1600" b="1" dirty="0"/>
                  <a:t>UV absorption</a:t>
                </a:r>
              </a:p>
              <a:p>
                <a:pPr algn="ctr"/>
                <a:r>
                  <a:rPr lang="en-US" sz="1600" b="1" dirty="0"/>
                  <a:t>UV photoemission</a:t>
                </a:r>
              </a:p>
              <a:p>
                <a:pPr algn="ctr"/>
                <a:r>
                  <a:rPr lang="en-US" sz="1600" b="1" dirty="0"/>
                  <a:t>Electron loss</a:t>
                </a:r>
              </a:p>
            </p:txBody>
          </p:sp>
          <p:sp>
            <p:nvSpPr>
              <p:cNvPr id="16" name="Rectangle 40"/>
              <p:cNvSpPr>
                <a:spLocks noChangeArrowheads="1"/>
              </p:cNvSpPr>
              <p:nvPr/>
            </p:nvSpPr>
            <p:spPr bwMode="auto">
              <a:xfrm>
                <a:off x="4276" y="3456"/>
                <a:ext cx="1488" cy="520"/>
              </a:xfrm>
              <a:prstGeom prst="rect">
                <a:avLst/>
              </a:prstGeom>
              <a:noFill/>
              <a:ln w="9525">
                <a:noFill/>
                <a:miter lim="800000"/>
                <a:headEnd/>
                <a:tailEnd/>
              </a:ln>
              <a:effectLst/>
            </p:spPr>
            <p:txBody>
              <a:bodyPr>
                <a:spAutoFit/>
              </a:bodyPr>
              <a:lstStyle/>
              <a:p>
                <a:pPr algn="ctr"/>
                <a:r>
                  <a:rPr lang="en-US" sz="1600" b="1" dirty="0">
                    <a:solidFill>
                      <a:srgbClr val="3333CC"/>
                    </a:solidFill>
                  </a:rPr>
                  <a:t>X-ray photoemission</a:t>
                </a:r>
              </a:p>
              <a:p>
                <a:pPr algn="ctr"/>
                <a:r>
                  <a:rPr lang="en-US" sz="1600" b="1" dirty="0">
                    <a:solidFill>
                      <a:srgbClr val="3333CC"/>
                    </a:solidFill>
                  </a:rPr>
                  <a:t>(XPS, ESCA)</a:t>
                </a:r>
              </a:p>
              <a:p>
                <a:pPr algn="ctr"/>
                <a:r>
                  <a:rPr lang="en-US" sz="1600" b="1" dirty="0">
                    <a:solidFill>
                      <a:srgbClr val="3333CC"/>
                    </a:solidFill>
                  </a:rPr>
                  <a:t>Auger Electron (AES)</a:t>
                </a:r>
              </a:p>
            </p:txBody>
          </p:sp>
          <p:sp>
            <p:nvSpPr>
              <p:cNvPr id="17" name="Line 41"/>
              <p:cNvSpPr>
                <a:spLocks noChangeShapeType="1"/>
              </p:cNvSpPr>
              <p:nvPr/>
            </p:nvSpPr>
            <p:spPr bwMode="auto">
              <a:xfrm>
                <a:off x="453" y="2840"/>
                <a:ext cx="0" cy="576"/>
              </a:xfrm>
              <a:prstGeom prst="line">
                <a:avLst/>
              </a:prstGeom>
              <a:noFill/>
              <a:ln w="28575">
                <a:solidFill>
                  <a:schemeClr val="tx1"/>
                </a:solidFill>
                <a:round/>
                <a:headEnd/>
                <a:tailEnd type="triangle" w="med" len="med"/>
              </a:ln>
              <a:effectLst/>
            </p:spPr>
            <p:txBody>
              <a:bodyPr/>
              <a:lstStyle/>
              <a:p>
                <a:endParaRPr lang="en-US" dirty="0"/>
              </a:p>
            </p:txBody>
          </p:sp>
          <p:sp>
            <p:nvSpPr>
              <p:cNvPr id="18" name="Line 42"/>
              <p:cNvSpPr>
                <a:spLocks noChangeShapeType="1"/>
              </p:cNvSpPr>
              <p:nvPr/>
            </p:nvSpPr>
            <p:spPr bwMode="auto">
              <a:xfrm>
                <a:off x="2500" y="2688"/>
                <a:ext cx="0" cy="720"/>
              </a:xfrm>
              <a:prstGeom prst="line">
                <a:avLst/>
              </a:prstGeom>
              <a:noFill/>
              <a:ln w="28575">
                <a:solidFill>
                  <a:srgbClr val="009900"/>
                </a:solidFill>
                <a:round/>
                <a:headEnd/>
                <a:tailEnd type="triangle" w="med" len="med"/>
              </a:ln>
              <a:effectLst/>
            </p:spPr>
            <p:txBody>
              <a:bodyPr/>
              <a:lstStyle/>
              <a:p>
                <a:endParaRPr lang="en-US" dirty="0"/>
              </a:p>
            </p:txBody>
          </p:sp>
          <p:sp>
            <p:nvSpPr>
              <p:cNvPr id="19" name="Line 43"/>
              <p:cNvSpPr>
                <a:spLocks noChangeShapeType="1"/>
              </p:cNvSpPr>
              <p:nvPr/>
            </p:nvSpPr>
            <p:spPr bwMode="auto">
              <a:xfrm>
                <a:off x="4923" y="2832"/>
                <a:ext cx="0" cy="576"/>
              </a:xfrm>
              <a:prstGeom prst="line">
                <a:avLst/>
              </a:prstGeom>
              <a:noFill/>
              <a:ln w="28575">
                <a:solidFill>
                  <a:srgbClr val="3333CC"/>
                </a:solidFill>
                <a:round/>
                <a:headEnd/>
                <a:tailEnd type="triangle" w="med" len="med"/>
              </a:ln>
              <a:effectLst/>
            </p:spPr>
            <p:txBody>
              <a:bodyPr/>
              <a:lstStyle/>
              <a:p>
                <a:endParaRPr lang="en-US" dirty="0"/>
              </a:p>
            </p:txBody>
          </p:sp>
          <p:sp>
            <p:nvSpPr>
              <p:cNvPr id="20" name="Line 44"/>
              <p:cNvSpPr>
                <a:spLocks noChangeShapeType="1"/>
              </p:cNvSpPr>
              <p:nvPr/>
            </p:nvSpPr>
            <p:spPr bwMode="auto">
              <a:xfrm>
                <a:off x="1560" y="2688"/>
                <a:ext cx="0" cy="384"/>
              </a:xfrm>
              <a:prstGeom prst="line">
                <a:avLst/>
              </a:prstGeom>
              <a:noFill/>
              <a:ln w="28575">
                <a:solidFill>
                  <a:srgbClr val="FF0000"/>
                </a:solidFill>
                <a:round/>
                <a:headEnd/>
                <a:tailEnd type="triangle" w="med" len="med"/>
              </a:ln>
              <a:effectLst/>
            </p:spPr>
            <p:txBody>
              <a:bodyPr/>
              <a:lstStyle/>
              <a:p>
                <a:endParaRPr lang="en-US" dirty="0"/>
              </a:p>
            </p:txBody>
          </p:sp>
          <p:sp>
            <p:nvSpPr>
              <p:cNvPr id="21" name="Line 45"/>
              <p:cNvSpPr>
                <a:spLocks noChangeShapeType="1"/>
              </p:cNvSpPr>
              <p:nvPr/>
            </p:nvSpPr>
            <p:spPr bwMode="auto">
              <a:xfrm>
                <a:off x="3637" y="2880"/>
                <a:ext cx="0" cy="240"/>
              </a:xfrm>
              <a:prstGeom prst="line">
                <a:avLst/>
              </a:prstGeom>
              <a:noFill/>
              <a:ln w="28575">
                <a:solidFill>
                  <a:schemeClr val="tx1"/>
                </a:solidFill>
                <a:round/>
                <a:headEnd/>
                <a:tailEnd type="triangle" w="med" len="med"/>
              </a:ln>
              <a:effectLst/>
            </p:spPr>
            <p:txBody>
              <a:bodyPr/>
              <a:lstStyle/>
              <a:p>
                <a:endParaRPr lang="en-US" dirty="0"/>
              </a:p>
            </p:txBody>
          </p:sp>
        </p:grpSp>
        <p:pic>
          <p:nvPicPr>
            <p:cNvPr id="22" name="Picture 46" descr="em"/>
            <p:cNvPicPr>
              <a:picLocks noChangeAspect="1" noChangeArrowheads="1"/>
            </p:cNvPicPr>
            <p:nvPr/>
          </p:nvPicPr>
          <p:blipFill>
            <a:blip r:embed="rId2" cstate="print"/>
            <a:srcRect/>
            <a:stretch>
              <a:fillRect/>
            </a:stretch>
          </p:blipFill>
          <p:spPr bwMode="auto">
            <a:xfrm>
              <a:off x="304800" y="1549400"/>
              <a:ext cx="8534400" cy="1727200"/>
            </a:xfrm>
            <a:prstGeom prst="rect">
              <a:avLst/>
            </a:prstGeom>
            <a:noFill/>
            <a:ln w="9525">
              <a:noFill/>
              <a:miter lim="800000"/>
              <a:headEnd/>
              <a:tailEnd/>
            </a:ln>
          </p:spPr>
        </p:pic>
        <p:sp>
          <p:nvSpPr>
            <p:cNvPr id="23" name="Line 50"/>
            <p:cNvSpPr>
              <a:spLocks noChangeShapeType="1"/>
            </p:cNvSpPr>
            <p:nvPr/>
          </p:nvSpPr>
          <p:spPr bwMode="auto">
            <a:xfrm>
              <a:off x="6553200" y="2819400"/>
              <a:ext cx="1219200" cy="874713"/>
            </a:xfrm>
            <a:prstGeom prst="line">
              <a:avLst/>
            </a:prstGeom>
            <a:noFill/>
            <a:ln w="28575">
              <a:solidFill>
                <a:srgbClr val="3333CC"/>
              </a:solidFill>
              <a:round/>
              <a:headEnd/>
              <a:tailEnd type="triangle" w="med" len="med"/>
            </a:ln>
            <a:effectLst/>
          </p:spPr>
          <p:txBody>
            <a:bodyPr/>
            <a:lstStyle/>
            <a:p>
              <a:endParaRPr lang="en-US" dirty="0"/>
            </a:p>
          </p:txBody>
        </p:sp>
        <p:pic>
          <p:nvPicPr>
            <p:cNvPr id="24" name="Picture 1"/>
            <p:cNvPicPr>
              <a:picLocks noChangeAspect="1" noChangeArrowheads="1"/>
            </p:cNvPicPr>
            <p:nvPr/>
          </p:nvPicPr>
          <p:blipFill>
            <a:blip r:embed="rId3" cstate="print"/>
            <a:srcRect/>
            <a:stretch>
              <a:fillRect/>
            </a:stretch>
          </p:blipFill>
          <p:spPr bwMode="auto">
            <a:xfrm>
              <a:off x="1" y="0"/>
              <a:ext cx="1219199" cy="1371600"/>
            </a:xfrm>
            <a:prstGeom prst="rect">
              <a:avLst/>
            </a:prstGeom>
            <a:noFill/>
            <a:ln w="9525">
              <a:noFill/>
              <a:miter lim="800000"/>
              <a:headEnd/>
              <a:tailEnd/>
            </a:ln>
            <a:effectLst/>
          </p:spPr>
        </p:pic>
        <p:sp>
          <p:nvSpPr>
            <p:cNvPr id="3" name="Line 48"/>
            <p:cNvSpPr>
              <a:spLocks noChangeShapeType="1"/>
            </p:cNvSpPr>
            <p:nvPr/>
          </p:nvSpPr>
          <p:spPr bwMode="auto">
            <a:xfrm flipH="1">
              <a:off x="2667000" y="2819400"/>
              <a:ext cx="1066800" cy="874713"/>
            </a:xfrm>
            <a:prstGeom prst="line">
              <a:avLst/>
            </a:prstGeom>
            <a:noFill/>
            <a:ln w="28575">
              <a:solidFill>
                <a:srgbClr val="FF0000"/>
              </a:solidFill>
              <a:round/>
              <a:headEnd/>
              <a:tailEnd type="triangle" w="med" len="med"/>
            </a:ln>
            <a:effectLst/>
          </p:spPr>
          <p:txBody>
            <a:bodyPr/>
            <a:lstStyle/>
            <a:p>
              <a:endParaRPr lang="en-US" dirty="0"/>
            </a:p>
          </p:txBody>
        </p:sp>
        <p:sp>
          <p:nvSpPr>
            <p:cNvPr id="4" name="Line 51"/>
            <p:cNvSpPr>
              <a:spLocks noChangeShapeType="1"/>
            </p:cNvSpPr>
            <p:nvPr/>
          </p:nvSpPr>
          <p:spPr bwMode="auto">
            <a:xfrm flipH="1">
              <a:off x="4191000" y="2819400"/>
              <a:ext cx="304800" cy="874713"/>
            </a:xfrm>
            <a:prstGeom prst="line">
              <a:avLst/>
            </a:prstGeom>
            <a:noFill/>
            <a:ln w="28575">
              <a:solidFill>
                <a:srgbClr val="009900"/>
              </a:solidFill>
              <a:round/>
              <a:headEnd/>
              <a:tailEnd type="triangle" w="med" len="med"/>
            </a:ln>
            <a:effectLst/>
          </p:spPr>
          <p:txBody>
            <a:bodyPr/>
            <a:lstStyle/>
            <a:p>
              <a:endParaRPr lang="en-US" dirty="0"/>
            </a:p>
          </p:txBody>
        </p:sp>
        <p:sp>
          <p:nvSpPr>
            <p:cNvPr id="2" name="Line 49"/>
            <p:cNvSpPr>
              <a:spLocks noChangeShapeType="1"/>
            </p:cNvSpPr>
            <p:nvPr/>
          </p:nvSpPr>
          <p:spPr bwMode="auto">
            <a:xfrm>
              <a:off x="5562600" y="2819400"/>
              <a:ext cx="152400" cy="914400"/>
            </a:xfrm>
            <a:prstGeom prst="line">
              <a:avLst/>
            </a:prstGeom>
            <a:noFill/>
            <a:ln w="28575">
              <a:solidFill>
                <a:schemeClr val="tx1"/>
              </a:solidFill>
              <a:round/>
              <a:headEnd/>
              <a:tailEnd type="triangle" w="med" len="med"/>
            </a:ln>
            <a:effectLst/>
          </p:spPr>
          <p:txBody>
            <a:bodyPr/>
            <a:lstStyle/>
            <a:p>
              <a:endParaRPr lang="en-US" dirty="0"/>
            </a:p>
          </p:txBody>
        </p:sp>
        <p:sp>
          <p:nvSpPr>
            <p:cNvPr id="27" name="Line 41"/>
            <p:cNvSpPr>
              <a:spLocks noChangeShapeType="1"/>
            </p:cNvSpPr>
            <p:nvPr/>
          </p:nvSpPr>
          <p:spPr bwMode="auto">
            <a:xfrm flipH="1">
              <a:off x="1066800" y="2895600"/>
              <a:ext cx="762000" cy="762000"/>
            </a:xfrm>
            <a:prstGeom prst="line">
              <a:avLst/>
            </a:prstGeom>
            <a:noFill/>
            <a:ln w="28575">
              <a:solidFill>
                <a:schemeClr val="tx1"/>
              </a:solidFill>
              <a:round/>
              <a:headEnd/>
              <a:tailEnd type="triangle" w="med" len="med"/>
            </a:ln>
            <a:effectLst/>
          </p:spPr>
          <p:txBody>
            <a:bodyPr/>
            <a:lstStyle/>
            <a:p>
              <a:endParaRPr lang="en-US" dirty="0"/>
            </a:p>
          </p:txBody>
        </p:sp>
      </p:grpSp>
      <p:sp>
        <p:nvSpPr>
          <p:cNvPr id="29" name="Slide Number Placeholder 28"/>
          <p:cNvSpPr>
            <a:spLocks noGrp="1"/>
          </p:cNvSpPr>
          <p:nvPr>
            <p:ph type="sldNum" sz="quarter" idx="12"/>
          </p:nvPr>
        </p:nvSpPr>
        <p:spPr/>
        <p:txBody>
          <a:bodyPr/>
          <a:lstStyle/>
          <a:p>
            <a:fld id="{B6F15528-21DE-4FAA-801E-634DDDAF4B2B}" type="slidenum">
              <a:rPr lang="en-US" smtClean="0"/>
              <a:pPr/>
              <a:t>3</a:t>
            </a:fld>
            <a:endParaRPr lang="en-US"/>
          </a:p>
        </p:txBody>
      </p:sp>
      <p:sp>
        <p:nvSpPr>
          <p:cNvPr id="30" name="Footer Placeholder 29"/>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219200" y="5334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FF0000"/>
                </a:solidFill>
                <a:latin typeface="Georgia" pitchFamily="18" charset="0"/>
                <a:ea typeface="+mj-ea"/>
                <a:cs typeface="+mj-cs"/>
              </a:rPr>
              <a:t>SPECTROFLUORIMETER</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pic>
        <p:nvPicPr>
          <p:cNvPr id="8" name="Picture 1"/>
          <p:cNvPicPr>
            <a:picLocks noChangeAspect="1" noChangeArrowheads="1"/>
          </p:cNvPicPr>
          <p:nvPr/>
        </p:nvPicPr>
        <p:blipFill>
          <a:blip r:embed="rId2" cstate="print"/>
          <a:srcRect/>
          <a:stretch>
            <a:fillRect/>
          </a:stretch>
        </p:blipFill>
        <p:spPr bwMode="auto">
          <a:xfrm>
            <a:off x="1" y="0"/>
            <a:ext cx="1142999" cy="1295400"/>
          </a:xfrm>
          <a:prstGeom prst="rect">
            <a:avLst/>
          </a:prstGeom>
          <a:noFill/>
          <a:ln w="9525">
            <a:noFill/>
            <a:miter lim="800000"/>
            <a:headEnd/>
            <a:tailEnd/>
          </a:ln>
          <a:effectLst/>
        </p:spPr>
      </p:pic>
      <p:sp>
        <p:nvSpPr>
          <p:cNvPr id="4" name="Rectangle 3"/>
          <p:cNvSpPr/>
          <p:nvPr/>
        </p:nvSpPr>
        <p:spPr>
          <a:xfrm>
            <a:off x="228600" y="1447800"/>
            <a:ext cx="8686800" cy="4154984"/>
          </a:xfrm>
          <a:prstGeom prst="rect">
            <a:avLst/>
          </a:prstGeom>
        </p:spPr>
        <p:txBody>
          <a:bodyPr wrap="square">
            <a:spAutoFit/>
          </a:bodyPr>
          <a:lstStyle/>
          <a:p>
            <a:pPr>
              <a:buFont typeface="Arial" pitchFamily="34" charset="0"/>
              <a:buChar char="•"/>
            </a:pPr>
            <a:r>
              <a:rPr lang="en-US" sz="2200" dirty="0" smtClean="0">
                <a:latin typeface="Times New Roman" pitchFamily="18" charset="0"/>
                <a:cs typeface="Times New Roman" pitchFamily="18" charset="0"/>
              </a:rPr>
              <a:t>The following are the different components of </a:t>
            </a:r>
            <a:r>
              <a:rPr lang="en-US" sz="2200" dirty="0" err="1" smtClean="0">
                <a:latin typeface="Times New Roman" pitchFamily="18" charset="0"/>
                <a:cs typeface="Times New Roman" pitchFamily="18" charset="0"/>
              </a:rPr>
              <a:t>spectrofluorimeter</a:t>
            </a:r>
            <a:r>
              <a:rPr lang="en-US" sz="2200" dirty="0" smtClean="0">
                <a:latin typeface="Times New Roman" pitchFamily="18" charset="0"/>
                <a:cs typeface="Times New Roman" pitchFamily="18" charset="0"/>
              </a:rPr>
              <a:t>:</a:t>
            </a:r>
          </a:p>
          <a:p>
            <a:r>
              <a:rPr lang="en-US" sz="2200" dirty="0" smtClean="0">
                <a:latin typeface="Times New Roman" pitchFamily="18" charset="0"/>
                <a:cs typeface="Times New Roman" pitchFamily="18" charset="0"/>
              </a:rPr>
              <a:t>	a. </a:t>
            </a:r>
            <a:r>
              <a:rPr lang="en-US" sz="2200" b="1" dirty="0" smtClean="0">
                <a:solidFill>
                  <a:srgbClr val="C00000"/>
                </a:solidFill>
                <a:latin typeface="Times New Roman" pitchFamily="18" charset="0"/>
                <a:cs typeface="Times New Roman" pitchFamily="18" charset="0"/>
              </a:rPr>
              <a:t>A continuous source of radiant energy </a:t>
            </a:r>
            <a:r>
              <a:rPr lang="en-US" sz="2200" dirty="0" smtClean="0">
                <a:latin typeface="Times New Roman" pitchFamily="18" charset="0"/>
                <a:cs typeface="Times New Roman" pitchFamily="18" charset="0"/>
              </a:rPr>
              <a:t>(mercury lamp or xenon arc or tungsten lamp)</a:t>
            </a:r>
          </a:p>
          <a:p>
            <a:r>
              <a:rPr lang="en-US" sz="2200" dirty="0" smtClean="0">
                <a:latin typeface="Times New Roman" pitchFamily="18" charset="0"/>
                <a:cs typeface="Times New Roman" pitchFamily="18" charset="0"/>
              </a:rPr>
              <a:t>	b. </a:t>
            </a:r>
            <a:r>
              <a:rPr lang="en-US" sz="2200" b="1" dirty="0" smtClean="0">
                <a:solidFill>
                  <a:srgbClr val="C00000"/>
                </a:solidFill>
                <a:latin typeface="Times New Roman" pitchFamily="18" charset="0"/>
                <a:cs typeface="Times New Roman" pitchFamily="18" charset="0"/>
              </a:rPr>
              <a:t>A </a:t>
            </a:r>
            <a:r>
              <a:rPr lang="en-US" sz="2200" b="1" dirty="0" err="1" smtClean="0">
                <a:solidFill>
                  <a:srgbClr val="C00000"/>
                </a:solidFill>
                <a:latin typeface="Times New Roman" pitchFamily="18" charset="0"/>
                <a:cs typeface="Times New Roman" pitchFamily="18" charset="0"/>
              </a:rPr>
              <a:t>monochromator</a:t>
            </a:r>
            <a:r>
              <a:rPr lang="en-US" sz="2200" b="1" dirty="0" smtClean="0">
                <a:solidFill>
                  <a:srgbClr val="C00000"/>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usually a prism (P1), to choose the wavelength with which the sample is to be irradiated.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c. </a:t>
            </a:r>
            <a:r>
              <a:rPr lang="en-US" sz="2200" b="1" dirty="0" smtClean="0">
                <a:solidFill>
                  <a:srgbClr val="C00000"/>
                </a:solidFill>
                <a:latin typeface="Times New Roman" pitchFamily="18" charset="0"/>
                <a:cs typeface="Times New Roman" pitchFamily="18" charset="0"/>
              </a:rPr>
              <a:t>Sample cell: </a:t>
            </a:r>
            <a:r>
              <a:rPr lang="en-US" sz="2200" dirty="0" smtClean="0">
                <a:latin typeface="Times New Roman" pitchFamily="18" charset="0"/>
                <a:cs typeface="Times New Roman" pitchFamily="18" charset="0"/>
              </a:rPr>
              <a:t>Sample cells are cylindrical or polyhedral made up of color corrected fused glass and path length normally 10mm to 1cm. </a:t>
            </a:r>
          </a:p>
          <a:p>
            <a:r>
              <a:rPr lang="en-US" sz="2200" dirty="0" smtClean="0">
                <a:latin typeface="Times New Roman" pitchFamily="18" charset="0"/>
                <a:cs typeface="Times New Roman" pitchFamily="18" charset="0"/>
              </a:rPr>
              <a:t>	d. </a:t>
            </a:r>
            <a:r>
              <a:rPr lang="en-US" sz="2200" b="1" dirty="0" smtClean="0">
                <a:solidFill>
                  <a:srgbClr val="C00000"/>
                </a:solidFill>
                <a:latin typeface="Times New Roman" pitchFamily="18" charset="0"/>
                <a:cs typeface="Times New Roman" pitchFamily="18" charset="0"/>
              </a:rPr>
              <a:t>A second </a:t>
            </a:r>
            <a:r>
              <a:rPr lang="en-US" sz="2200" b="1" dirty="0" err="1" smtClean="0">
                <a:solidFill>
                  <a:srgbClr val="C00000"/>
                </a:solidFill>
                <a:latin typeface="Times New Roman" pitchFamily="18" charset="0"/>
                <a:cs typeface="Times New Roman" pitchFamily="18" charset="0"/>
              </a:rPr>
              <a:t>monochromator</a:t>
            </a:r>
            <a:r>
              <a:rPr lang="en-US" sz="2200" dirty="0" smtClean="0">
                <a:latin typeface="Times New Roman" pitchFamily="18" charset="0"/>
                <a:cs typeface="Times New Roman" pitchFamily="18" charset="0"/>
              </a:rPr>
              <a:t> (P2) which, placed after the sample, enables the determination of fluorescent spectrum of the sample.</a:t>
            </a:r>
          </a:p>
          <a:p>
            <a:r>
              <a:rPr lang="en-US" sz="2200" dirty="0" smtClean="0">
                <a:latin typeface="Times New Roman" pitchFamily="18" charset="0"/>
                <a:cs typeface="Times New Roman" pitchFamily="18" charset="0"/>
              </a:rPr>
              <a:t>	e. </a:t>
            </a:r>
            <a:r>
              <a:rPr lang="en-US" sz="2200" b="1" dirty="0" smtClean="0">
                <a:solidFill>
                  <a:srgbClr val="C00000"/>
                </a:solidFill>
                <a:latin typeface="Times New Roman" pitchFamily="18" charset="0"/>
                <a:cs typeface="Times New Roman" pitchFamily="18" charset="0"/>
              </a:rPr>
              <a:t>A detector </a:t>
            </a:r>
            <a:r>
              <a:rPr lang="en-US" sz="2200" dirty="0" smtClean="0">
                <a:latin typeface="Times New Roman" pitchFamily="18" charset="0"/>
                <a:cs typeface="Times New Roman" pitchFamily="18" charset="0"/>
              </a:rPr>
              <a:t>which is usually a photomultiplier or photo-voltaic cell or photo-tubes suited for wavelengths greater than 500nm and lastly</a:t>
            </a:r>
          </a:p>
          <a:p>
            <a:r>
              <a:rPr lang="en-US" sz="2200" dirty="0" smtClean="0">
                <a:latin typeface="Times New Roman" pitchFamily="18" charset="0"/>
                <a:cs typeface="Times New Roman" pitchFamily="18" charset="0"/>
              </a:rPr>
              <a:t>	f. </a:t>
            </a:r>
            <a:r>
              <a:rPr lang="en-US" sz="2200" b="1" dirty="0" smtClean="0">
                <a:solidFill>
                  <a:srgbClr val="C00000"/>
                </a:solidFill>
                <a:latin typeface="Times New Roman" pitchFamily="18" charset="0"/>
                <a:cs typeface="Times New Roman" pitchFamily="18" charset="0"/>
              </a:rPr>
              <a:t>An amplifier</a:t>
            </a:r>
            <a:endParaRPr lang="en-US" sz="2200" b="1" dirty="0">
              <a:solidFill>
                <a:srgbClr val="C000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219200" y="4572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FF0000"/>
                </a:solidFill>
                <a:latin typeface="Georgia" pitchFamily="18" charset="0"/>
                <a:ea typeface="+mj-ea"/>
                <a:cs typeface="+mj-cs"/>
              </a:rPr>
              <a:t>FILTER FLUORIMETER</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pic>
        <p:nvPicPr>
          <p:cNvPr id="8" name="Picture 1"/>
          <p:cNvPicPr>
            <a:picLocks noChangeAspect="1" noChangeArrowheads="1"/>
          </p:cNvPicPr>
          <p:nvPr/>
        </p:nvPicPr>
        <p:blipFill>
          <a:blip r:embed="rId2" cstate="print"/>
          <a:srcRect/>
          <a:stretch>
            <a:fillRect/>
          </a:stretch>
        </p:blipFill>
        <p:spPr bwMode="auto">
          <a:xfrm>
            <a:off x="1" y="0"/>
            <a:ext cx="1142999" cy="1295400"/>
          </a:xfrm>
          <a:prstGeom prst="rect">
            <a:avLst/>
          </a:prstGeom>
          <a:noFill/>
          <a:ln w="9525">
            <a:noFill/>
            <a:miter lim="800000"/>
            <a:headEnd/>
            <a:tailEnd/>
          </a:ln>
          <a:effectLst/>
        </p:spPr>
      </p:pic>
      <p:pic>
        <p:nvPicPr>
          <p:cNvPr id="73729" name="Picture 1"/>
          <p:cNvPicPr>
            <a:picLocks noChangeAspect="1" noChangeArrowheads="1"/>
          </p:cNvPicPr>
          <p:nvPr/>
        </p:nvPicPr>
        <p:blipFill>
          <a:blip r:embed="rId3"/>
          <a:srcRect/>
          <a:stretch>
            <a:fillRect/>
          </a:stretch>
        </p:blipFill>
        <p:spPr bwMode="auto">
          <a:xfrm>
            <a:off x="0" y="1447800"/>
            <a:ext cx="9144000" cy="5410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219200" y="1524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accent2">
                    <a:lumMod val="50000"/>
                  </a:schemeClr>
                </a:solidFill>
                <a:latin typeface="Georgia" pitchFamily="18" charset="0"/>
                <a:ea typeface="+mj-ea"/>
                <a:cs typeface="+mj-cs"/>
              </a:rPr>
              <a:t>INSTRUMENTATION OF FTIR</a:t>
            </a:r>
            <a:endParaRPr kumimoji="0" lang="en-US" sz="3200" b="1" i="0" u="none" strike="noStrike" kern="1200" cap="none" spc="0" normalizeH="0" baseline="0" noProof="0" dirty="0">
              <a:ln>
                <a:noFill/>
              </a:ln>
              <a:solidFill>
                <a:schemeClr val="accent2">
                  <a:lumMod val="50000"/>
                </a:schemeClr>
              </a:solidFill>
              <a:effectLst/>
              <a:uLnTx/>
              <a:uFillTx/>
              <a:latin typeface="Georgia" pitchFamily="18" charset="0"/>
              <a:ea typeface="+mj-ea"/>
              <a:cs typeface="+mj-cs"/>
            </a:endParaRPr>
          </a:p>
        </p:txBody>
      </p:sp>
      <p:pic>
        <p:nvPicPr>
          <p:cNvPr id="8" name="Picture 1"/>
          <p:cNvPicPr>
            <a:picLocks noChangeAspect="1" noChangeArrowheads="1"/>
          </p:cNvPicPr>
          <p:nvPr/>
        </p:nvPicPr>
        <p:blipFill>
          <a:blip r:embed="rId2" cstate="print"/>
          <a:srcRect/>
          <a:stretch>
            <a:fillRect/>
          </a:stretch>
        </p:blipFill>
        <p:spPr bwMode="auto">
          <a:xfrm>
            <a:off x="1" y="0"/>
            <a:ext cx="1142999" cy="1295400"/>
          </a:xfrm>
          <a:prstGeom prst="rect">
            <a:avLst/>
          </a:prstGeom>
          <a:noFill/>
          <a:ln w="9525">
            <a:noFill/>
            <a:miter lim="800000"/>
            <a:headEnd/>
            <a:tailEnd/>
          </a:ln>
          <a:effectLst/>
        </p:spPr>
      </p:pic>
      <p:sp>
        <p:nvSpPr>
          <p:cNvPr id="4" name="Rectangle 3"/>
          <p:cNvSpPr/>
          <p:nvPr/>
        </p:nvSpPr>
        <p:spPr>
          <a:xfrm>
            <a:off x="152400" y="1371600"/>
            <a:ext cx="8839200" cy="4616648"/>
          </a:xfrm>
          <a:prstGeom prst="rect">
            <a:avLst/>
          </a:prstGeom>
        </p:spPr>
        <p:txBody>
          <a:bodyPr wrap="square">
            <a:spAutoFit/>
          </a:bodyPr>
          <a:lstStyle/>
          <a:p>
            <a:pPr>
              <a:buFont typeface="Arial" pitchFamily="34" charset="0"/>
              <a:buChar char="•"/>
            </a:pPr>
            <a:r>
              <a:rPr lang="en-US" sz="2100" b="1" dirty="0" smtClean="0">
                <a:solidFill>
                  <a:schemeClr val="accent2">
                    <a:lumMod val="50000"/>
                  </a:schemeClr>
                </a:solidFill>
                <a:latin typeface="Times New Roman" pitchFamily="18" charset="0"/>
                <a:cs typeface="Times New Roman" pitchFamily="18" charset="0"/>
              </a:rPr>
              <a:t>A </a:t>
            </a:r>
            <a:r>
              <a:rPr lang="en-US" sz="2100" b="1" i="1" dirty="0" smtClean="0">
                <a:solidFill>
                  <a:schemeClr val="accent2">
                    <a:lumMod val="50000"/>
                  </a:schemeClr>
                </a:solidFill>
                <a:latin typeface="Times New Roman" pitchFamily="18" charset="0"/>
                <a:cs typeface="Times New Roman" pitchFamily="18" charset="0"/>
              </a:rPr>
              <a:t>source</a:t>
            </a:r>
            <a:r>
              <a:rPr lang="en-US" sz="2100" b="1" dirty="0" smtClean="0">
                <a:solidFill>
                  <a:schemeClr val="accent2">
                    <a:lumMod val="50000"/>
                  </a:schemeClr>
                </a:solidFill>
                <a:latin typeface="Times New Roman" pitchFamily="18" charset="0"/>
                <a:cs typeface="Times New Roman" pitchFamily="18" charset="0"/>
              </a:rPr>
              <a:t> </a:t>
            </a:r>
            <a:r>
              <a:rPr lang="en-US" sz="2100" dirty="0" smtClean="0">
                <a:latin typeface="Times New Roman" pitchFamily="18" charset="0"/>
                <a:cs typeface="Times New Roman" pitchFamily="18" charset="0"/>
              </a:rPr>
              <a:t>generates light across the spectrum of interest.</a:t>
            </a:r>
          </a:p>
          <a:p>
            <a:pPr>
              <a:buFont typeface="Arial" pitchFamily="34" charset="0"/>
              <a:buChar char="•"/>
            </a:pPr>
            <a:r>
              <a:rPr lang="en-US" sz="2100" b="1" dirty="0" smtClean="0">
                <a:solidFill>
                  <a:schemeClr val="accent2">
                    <a:lumMod val="50000"/>
                  </a:schemeClr>
                </a:solidFill>
                <a:latin typeface="Times New Roman" pitchFamily="18" charset="0"/>
                <a:cs typeface="Times New Roman" pitchFamily="18" charset="0"/>
              </a:rPr>
              <a:t>A </a:t>
            </a:r>
            <a:r>
              <a:rPr lang="en-US" sz="2100" b="1" i="1" dirty="0" smtClean="0">
                <a:solidFill>
                  <a:schemeClr val="accent2">
                    <a:lumMod val="50000"/>
                  </a:schemeClr>
                </a:solidFill>
                <a:latin typeface="Times New Roman" pitchFamily="18" charset="0"/>
                <a:cs typeface="Times New Roman" pitchFamily="18" charset="0"/>
              </a:rPr>
              <a:t>monochromater</a:t>
            </a:r>
            <a:r>
              <a:rPr lang="en-US" sz="2100" b="1" dirty="0" smtClean="0">
                <a:solidFill>
                  <a:schemeClr val="accent2">
                    <a:lumMod val="50000"/>
                  </a:schemeClr>
                </a:solidFill>
                <a:latin typeface="Times New Roman" pitchFamily="18" charset="0"/>
                <a:cs typeface="Times New Roman" pitchFamily="18" charset="0"/>
              </a:rPr>
              <a:t> </a:t>
            </a:r>
            <a:r>
              <a:rPr lang="en-US" sz="2100" dirty="0" smtClean="0">
                <a:latin typeface="Times New Roman" pitchFamily="18" charset="0"/>
                <a:cs typeface="Times New Roman" pitchFamily="18" charset="0"/>
              </a:rPr>
              <a:t>(in IR this can be either a salt prism or a grating with finely spaced etched lines) separates the source radiation into its different wavelengths.</a:t>
            </a:r>
          </a:p>
          <a:p>
            <a:pPr>
              <a:buFont typeface="Arial" pitchFamily="34" charset="0"/>
              <a:buChar char="•"/>
            </a:pPr>
            <a:r>
              <a:rPr lang="en-US" sz="2100" b="1" dirty="0" smtClean="0">
                <a:solidFill>
                  <a:schemeClr val="accent2">
                    <a:lumMod val="50000"/>
                  </a:schemeClr>
                </a:solidFill>
                <a:latin typeface="Times New Roman" pitchFamily="18" charset="0"/>
                <a:cs typeface="Times New Roman" pitchFamily="18" charset="0"/>
              </a:rPr>
              <a:t>A </a:t>
            </a:r>
            <a:r>
              <a:rPr lang="en-US" sz="2100" b="1" i="1" dirty="0" smtClean="0">
                <a:solidFill>
                  <a:schemeClr val="accent2">
                    <a:lumMod val="50000"/>
                  </a:schemeClr>
                </a:solidFill>
                <a:latin typeface="Times New Roman" pitchFamily="18" charset="0"/>
                <a:cs typeface="Times New Roman" pitchFamily="18" charset="0"/>
              </a:rPr>
              <a:t>slit</a:t>
            </a:r>
            <a:r>
              <a:rPr lang="en-US" sz="2100" b="1" dirty="0" smtClean="0">
                <a:solidFill>
                  <a:schemeClr val="accent2">
                    <a:lumMod val="50000"/>
                  </a:schemeClr>
                </a:solidFill>
                <a:latin typeface="Times New Roman" pitchFamily="18" charset="0"/>
                <a:cs typeface="Times New Roman" pitchFamily="18" charset="0"/>
              </a:rPr>
              <a:t> </a:t>
            </a:r>
            <a:r>
              <a:rPr lang="en-US" sz="2100" dirty="0" smtClean="0">
                <a:latin typeface="Times New Roman" pitchFamily="18" charset="0"/>
                <a:cs typeface="Times New Roman" pitchFamily="18" charset="0"/>
              </a:rPr>
              <a:t>selects the collection of wavelengths that shine through the sample at any given time.</a:t>
            </a:r>
          </a:p>
          <a:p>
            <a:pPr>
              <a:buFont typeface="Arial" pitchFamily="34" charset="0"/>
              <a:buChar char="•"/>
            </a:pPr>
            <a:r>
              <a:rPr lang="en-US" sz="2100" dirty="0" smtClean="0">
                <a:latin typeface="Times New Roman" pitchFamily="18" charset="0"/>
                <a:cs typeface="Times New Roman" pitchFamily="18" charset="0"/>
              </a:rPr>
              <a:t>In double beam operation, </a:t>
            </a:r>
            <a:r>
              <a:rPr lang="en-US" sz="2100" b="1" dirty="0" smtClean="0">
                <a:solidFill>
                  <a:schemeClr val="accent2">
                    <a:lumMod val="50000"/>
                  </a:schemeClr>
                </a:solidFill>
                <a:latin typeface="Times New Roman" pitchFamily="18" charset="0"/>
                <a:cs typeface="Times New Roman" pitchFamily="18" charset="0"/>
              </a:rPr>
              <a:t>a </a:t>
            </a:r>
            <a:r>
              <a:rPr lang="en-US" sz="2100" b="1" i="1" dirty="0" smtClean="0">
                <a:solidFill>
                  <a:schemeClr val="accent2">
                    <a:lumMod val="50000"/>
                  </a:schemeClr>
                </a:solidFill>
                <a:latin typeface="Times New Roman" pitchFamily="18" charset="0"/>
                <a:cs typeface="Times New Roman" pitchFamily="18" charset="0"/>
              </a:rPr>
              <a:t>beam splitter</a:t>
            </a:r>
            <a:r>
              <a:rPr lang="en-US" sz="2100" b="1" dirty="0" smtClean="0">
                <a:solidFill>
                  <a:schemeClr val="accent2">
                    <a:lumMod val="50000"/>
                  </a:schemeClr>
                </a:solidFill>
                <a:latin typeface="Times New Roman" pitchFamily="18" charset="0"/>
                <a:cs typeface="Times New Roman" pitchFamily="18" charset="0"/>
              </a:rPr>
              <a:t> </a:t>
            </a:r>
            <a:r>
              <a:rPr lang="en-US" sz="2100" dirty="0" smtClean="0">
                <a:latin typeface="Times New Roman" pitchFamily="18" charset="0"/>
                <a:cs typeface="Times New Roman" pitchFamily="18" charset="0"/>
              </a:rPr>
              <a:t>separates the incident beam in two; half goes to the sample, and half to a reference.</a:t>
            </a:r>
          </a:p>
          <a:p>
            <a:pPr>
              <a:buFont typeface="Arial" pitchFamily="34" charset="0"/>
              <a:buChar char="•"/>
            </a:pPr>
            <a:r>
              <a:rPr lang="en-US" sz="2100" b="1" dirty="0" smtClean="0">
                <a:solidFill>
                  <a:schemeClr val="accent2">
                    <a:lumMod val="50000"/>
                  </a:schemeClr>
                </a:solidFill>
                <a:latin typeface="Times New Roman" pitchFamily="18" charset="0"/>
                <a:cs typeface="Times New Roman" pitchFamily="18" charset="0"/>
              </a:rPr>
              <a:t>The </a:t>
            </a:r>
            <a:r>
              <a:rPr lang="en-US" sz="2100" b="1" i="1" dirty="0" smtClean="0">
                <a:solidFill>
                  <a:schemeClr val="accent2">
                    <a:lumMod val="50000"/>
                  </a:schemeClr>
                </a:solidFill>
                <a:latin typeface="Times New Roman" pitchFamily="18" charset="0"/>
                <a:cs typeface="Times New Roman" pitchFamily="18" charset="0"/>
              </a:rPr>
              <a:t>sample</a:t>
            </a:r>
            <a:r>
              <a:rPr lang="en-US" sz="2100" b="1" dirty="0" smtClean="0">
                <a:solidFill>
                  <a:schemeClr val="accent2">
                    <a:lumMod val="50000"/>
                  </a:schemeClr>
                </a:solidFill>
                <a:latin typeface="Times New Roman" pitchFamily="18" charset="0"/>
                <a:cs typeface="Times New Roman" pitchFamily="18" charset="0"/>
              </a:rPr>
              <a:t> </a:t>
            </a:r>
            <a:r>
              <a:rPr lang="en-US" sz="2100" dirty="0" smtClean="0">
                <a:latin typeface="Times New Roman" pitchFamily="18" charset="0"/>
                <a:cs typeface="Times New Roman" pitchFamily="18" charset="0"/>
              </a:rPr>
              <a:t>absorbs light according to its chemical properties.</a:t>
            </a:r>
          </a:p>
          <a:p>
            <a:pPr>
              <a:buFont typeface="Arial" pitchFamily="34" charset="0"/>
              <a:buChar char="•"/>
            </a:pPr>
            <a:r>
              <a:rPr lang="en-US" sz="2100" b="1" dirty="0" smtClean="0">
                <a:solidFill>
                  <a:schemeClr val="accent2">
                    <a:lumMod val="50000"/>
                  </a:schemeClr>
                </a:solidFill>
                <a:latin typeface="Times New Roman" pitchFamily="18" charset="0"/>
                <a:cs typeface="Times New Roman" pitchFamily="18" charset="0"/>
              </a:rPr>
              <a:t>A </a:t>
            </a:r>
            <a:r>
              <a:rPr lang="en-US" sz="2100" b="1" i="1" dirty="0" smtClean="0">
                <a:solidFill>
                  <a:schemeClr val="accent2">
                    <a:lumMod val="50000"/>
                  </a:schemeClr>
                </a:solidFill>
                <a:latin typeface="Times New Roman" pitchFamily="18" charset="0"/>
                <a:cs typeface="Times New Roman" pitchFamily="18" charset="0"/>
              </a:rPr>
              <a:t>detector</a:t>
            </a:r>
            <a:r>
              <a:rPr lang="en-US" sz="2100" b="1" dirty="0" smtClean="0">
                <a:solidFill>
                  <a:schemeClr val="accent2">
                    <a:lumMod val="50000"/>
                  </a:schemeClr>
                </a:solidFill>
                <a:latin typeface="Times New Roman" pitchFamily="18" charset="0"/>
                <a:cs typeface="Times New Roman" pitchFamily="18" charset="0"/>
              </a:rPr>
              <a:t> </a:t>
            </a:r>
            <a:r>
              <a:rPr lang="en-US" sz="2100" dirty="0" smtClean="0">
                <a:latin typeface="Times New Roman" pitchFamily="18" charset="0"/>
                <a:cs typeface="Times New Roman" pitchFamily="18" charset="0"/>
              </a:rPr>
              <a:t>collects the radiation that passes through the sample, and in double-beam operation, compares its energy to that going through the reference.</a:t>
            </a:r>
          </a:p>
          <a:p>
            <a:pPr>
              <a:buFont typeface="Arial" pitchFamily="34" charset="0"/>
              <a:buChar char="•"/>
            </a:pPr>
            <a:r>
              <a:rPr lang="en-US" sz="2100" dirty="0" smtClean="0">
                <a:latin typeface="Times New Roman" pitchFamily="18" charset="0"/>
                <a:cs typeface="Times New Roman" pitchFamily="18" charset="0"/>
              </a:rPr>
              <a:t>The detector puts out an electrical signal, which is normally sent directly to an analog</a:t>
            </a:r>
            <a:r>
              <a:rPr lang="en-US" sz="2100" b="1" dirty="0" smtClean="0">
                <a:solidFill>
                  <a:schemeClr val="accent2">
                    <a:lumMod val="50000"/>
                  </a:schemeClr>
                </a:solidFill>
                <a:latin typeface="Times New Roman" pitchFamily="18" charset="0"/>
                <a:cs typeface="Times New Roman" pitchFamily="18" charset="0"/>
              </a:rPr>
              <a:t> </a:t>
            </a:r>
            <a:r>
              <a:rPr lang="en-US" sz="2100" b="1" i="1" dirty="0" smtClean="0">
                <a:solidFill>
                  <a:schemeClr val="accent2">
                    <a:lumMod val="50000"/>
                  </a:schemeClr>
                </a:solidFill>
                <a:latin typeface="Times New Roman" pitchFamily="18" charset="0"/>
                <a:cs typeface="Times New Roman" pitchFamily="18" charset="0"/>
              </a:rPr>
              <a:t>recorder</a:t>
            </a:r>
            <a:r>
              <a:rPr lang="en-US" sz="2100" dirty="0" smtClean="0">
                <a:latin typeface="Times New Roman" pitchFamily="18" charset="0"/>
                <a:cs typeface="Times New Roman" pitchFamily="18" charset="0"/>
              </a:rPr>
              <a:t>.  A link between the monochromater and the recorder allows you to record energy as a function of frequency or wavelength, depending on how the recorder is calibrated.</a:t>
            </a:r>
            <a:endParaRPr lang="en-US" sz="21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219200" y="1524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accent2">
                    <a:lumMod val="50000"/>
                  </a:schemeClr>
                </a:solidFill>
                <a:latin typeface="Georgia" pitchFamily="18" charset="0"/>
                <a:ea typeface="+mj-ea"/>
                <a:cs typeface="+mj-cs"/>
              </a:rPr>
              <a:t>INSTRUMENTATION OF FTIR</a:t>
            </a:r>
            <a:endParaRPr kumimoji="0" lang="en-US" sz="3200" b="1" i="0" u="none" strike="noStrike" kern="1200" cap="none" spc="0" normalizeH="0" baseline="0" noProof="0" dirty="0">
              <a:ln>
                <a:noFill/>
              </a:ln>
              <a:solidFill>
                <a:schemeClr val="accent2">
                  <a:lumMod val="50000"/>
                </a:schemeClr>
              </a:solidFill>
              <a:effectLst/>
              <a:uLnTx/>
              <a:uFillTx/>
              <a:latin typeface="Georgia" pitchFamily="18" charset="0"/>
              <a:ea typeface="+mj-ea"/>
              <a:cs typeface="+mj-cs"/>
            </a:endParaRPr>
          </a:p>
        </p:txBody>
      </p:sp>
      <p:pic>
        <p:nvPicPr>
          <p:cNvPr id="8" name="Picture 1"/>
          <p:cNvPicPr>
            <a:picLocks noChangeAspect="1" noChangeArrowheads="1"/>
          </p:cNvPicPr>
          <p:nvPr/>
        </p:nvPicPr>
        <p:blipFill>
          <a:blip r:embed="rId2" cstate="print"/>
          <a:srcRect/>
          <a:stretch>
            <a:fillRect/>
          </a:stretch>
        </p:blipFill>
        <p:spPr bwMode="auto">
          <a:xfrm>
            <a:off x="1" y="0"/>
            <a:ext cx="1142999" cy="1295400"/>
          </a:xfrm>
          <a:prstGeom prst="rect">
            <a:avLst/>
          </a:prstGeom>
          <a:noFill/>
          <a:ln w="9525">
            <a:noFill/>
            <a:miter lim="800000"/>
            <a:headEnd/>
            <a:tailEnd/>
          </a:ln>
          <a:effectLst/>
        </p:spPr>
      </p:pic>
      <p:pic>
        <p:nvPicPr>
          <p:cNvPr id="77826" name="Picture 2"/>
          <p:cNvPicPr>
            <a:picLocks noChangeAspect="1" noChangeArrowheads="1"/>
          </p:cNvPicPr>
          <p:nvPr/>
        </p:nvPicPr>
        <p:blipFill>
          <a:blip r:embed="rId3"/>
          <a:srcRect/>
          <a:stretch>
            <a:fillRect/>
          </a:stretch>
        </p:blipFill>
        <p:spPr bwMode="auto">
          <a:xfrm>
            <a:off x="87190" y="1447800"/>
            <a:ext cx="9056810" cy="3581400"/>
          </a:xfrm>
          <a:prstGeom prst="rect">
            <a:avLst/>
          </a:prstGeom>
          <a:noFill/>
          <a:ln w="9525">
            <a:noFill/>
            <a:miter lim="800000"/>
            <a:headEnd/>
            <a:tailEnd/>
          </a:ln>
          <a:effectLst/>
        </p:spPr>
      </p:pic>
      <p:sp>
        <p:nvSpPr>
          <p:cNvPr id="6" name="Rectangle 5"/>
          <p:cNvSpPr/>
          <p:nvPr/>
        </p:nvSpPr>
        <p:spPr>
          <a:xfrm>
            <a:off x="228600" y="5257800"/>
            <a:ext cx="8763000" cy="1446550"/>
          </a:xfrm>
          <a:prstGeom prst="rect">
            <a:avLst/>
          </a:prstGeom>
        </p:spPr>
        <p:txBody>
          <a:bodyPr wrap="square">
            <a:spAutoFit/>
          </a:bodyPr>
          <a:lstStyle/>
          <a:p>
            <a:pPr>
              <a:buFont typeface="Arial" pitchFamily="34" charset="0"/>
              <a:buChar char="•"/>
            </a:pPr>
            <a:r>
              <a:rPr lang="en-US" sz="2200" b="1" dirty="0" smtClean="0">
                <a:solidFill>
                  <a:schemeClr val="accent2">
                    <a:lumMod val="50000"/>
                  </a:schemeClr>
                </a:solidFill>
                <a:latin typeface="Times New Roman" pitchFamily="18" charset="0"/>
                <a:cs typeface="Times New Roman" pitchFamily="18" charset="0"/>
              </a:rPr>
              <a:t> The interferometer </a:t>
            </a:r>
            <a:r>
              <a:rPr lang="en-US" sz="2200" dirty="0" smtClean="0">
                <a:latin typeface="Times New Roman" pitchFamily="18" charset="0"/>
                <a:cs typeface="Times New Roman" pitchFamily="18" charset="0"/>
              </a:rPr>
              <a:t>produces a unique type of signal which has all of the infrared frequencies “encoded” into it. </a:t>
            </a:r>
          </a:p>
          <a:p>
            <a:pPr>
              <a:buFont typeface="Arial" pitchFamily="34" charset="0"/>
              <a:buChar char="•"/>
            </a:pPr>
            <a:r>
              <a:rPr lang="en-US" sz="2200" dirty="0" smtClean="0">
                <a:latin typeface="Times New Roman" pitchFamily="18" charset="0"/>
                <a:cs typeface="Times New Roman" pitchFamily="18" charset="0"/>
              </a:rPr>
              <a:t>Most interferometers employ a  beam splitter which </a:t>
            </a:r>
            <a:r>
              <a:rPr lang="en-US" sz="2200" b="1" dirty="0" smtClean="0">
                <a:solidFill>
                  <a:schemeClr val="accent2">
                    <a:lumMod val="50000"/>
                  </a:schemeClr>
                </a:solidFill>
                <a:latin typeface="Times New Roman" pitchFamily="18" charset="0"/>
                <a:cs typeface="Times New Roman" pitchFamily="18" charset="0"/>
              </a:rPr>
              <a:t>takes the incoming infrared beam </a:t>
            </a:r>
            <a:r>
              <a:rPr lang="en-US" sz="2200" dirty="0" smtClean="0">
                <a:latin typeface="Times New Roman" pitchFamily="18" charset="0"/>
                <a:cs typeface="Times New Roman" pitchFamily="18" charset="0"/>
              </a:rPr>
              <a:t>and </a:t>
            </a:r>
            <a:r>
              <a:rPr lang="en-US" sz="2200" b="1" dirty="0" smtClean="0">
                <a:solidFill>
                  <a:schemeClr val="accent2">
                    <a:lumMod val="50000"/>
                  </a:schemeClr>
                </a:solidFill>
                <a:latin typeface="Times New Roman" pitchFamily="18" charset="0"/>
                <a:cs typeface="Times New Roman" pitchFamily="18" charset="0"/>
              </a:rPr>
              <a:t>divides it into two optical beams</a:t>
            </a:r>
            <a:endParaRPr lang="en-US" sz="2200" b="1" dirty="0">
              <a:solidFill>
                <a:schemeClr val="accent2">
                  <a:lumMod val="50000"/>
                </a:schemeClr>
              </a:solidFill>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33</a:t>
            </a:fld>
            <a:endParaRPr lang="en-US"/>
          </a:p>
        </p:txBody>
      </p:sp>
      <p:sp>
        <p:nvSpPr>
          <p:cNvPr id="10" name="Footer Placeholder 9"/>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219200" y="304800"/>
            <a:ext cx="79248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FF0000"/>
                </a:solidFill>
                <a:latin typeface="Georgia" pitchFamily="18" charset="0"/>
                <a:ea typeface="+mj-ea"/>
                <a:cs typeface="+mj-cs"/>
              </a:rPr>
              <a:t>INTERFEROMETER IN FTIR</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pic>
        <p:nvPicPr>
          <p:cNvPr id="8" name="Picture 1"/>
          <p:cNvPicPr>
            <a:picLocks noChangeAspect="1" noChangeArrowheads="1"/>
          </p:cNvPicPr>
          <p:nvPr/>
        </p:nvPicPr>
        <p:blipFill>
          <a:blip r:embed="rId2" cstate="print"/>
          <a:srcRect/>
          <a:stretch>
            <a:fillRect/>
          </a:stretch>
        </p:blipFill>
        <p:spPr bwMode="auto">
          <a:xfrm>
            <a:off x="1" y="0"/>
            <a:ext cx="1142999" cy="1143000"/>
          </a:xfrm>
          <a:prstGeom prst="rect">
            <a:avLst/>
          </a:prstGeom>
          <a:noFill/>
          <a:ln w="9525">
            <a:noFill/>
            <a:miter lim="800000"/>
            <a:headEnd/>
            <a:tailEnd/>
          </a:ln>
          <a:effectLst/>
        </p:spPr>
      </p:pic>
      <p:sp>
        <p:nvSpPr>
          <p:cNvPr id="4" name="Rectangle 3"/>
          <p:cNvSpPr/>
          <p:nvPr/>
        </p:nvSpPr>
        <p:spPr>
          <a:xfrm>
            <a:off x="228600" y="1143000"/>
            <a:ext cx="8763000" cy="5632311"/>
          </a:xfrm>
          <a:prstGeom prst="rect">
            <a:avLst/>
          </a:prstGeom>
        </p:spPr>
        <p:txBody>
          <a:bodyPr wrap="square">
            <a:spAutoFit/>
          </a:bodyPr>
          <a:lstStyle/>
          <a:p>
            <a:pPr algn="just">
              <a:buFont typeface="Arial" pitchFamily="34" charset="0"/>
              <a:buChar char="•"/>
            </a:pPr>
            <a:r>
              <a:rPr lang="en-US" sz="2000" dirty="0" smtClean="0">
                <a:latin typeface="Times New Roman" pitchFamily="18" charset="0"/>
                <a:cs typeface="Times New Roman" pitchFamily="18" charset="0"/>
              </a:rPr>
              <a:t> </a:t>
            </a:r>
            <a:r>
              <a:rPr lang="en-US" sz="2000" dirty="0" smtClean="0">
                <a:solidFill>
                  <a:schemeClr val="accent2">
                    <a:lumMod val="50000"/>
                  </a:schemeClr>
                </a:solidFill>
                <a:latin typeface="Times New Roman" pitchFamily="18" charset="0"/>
                <a:cs typeface="Times New Roman" pitchFamily="18" charset="0"/>
              </a:rPr>
              <a:t>One beam reflects off of a flat mirror </a:t>
            </a:r>
            <a:r>
              <a:rPr lang="en-US" sz="2000" dirty="0" smtClean="0">
                <a:latin typeface="Times New Roman" pitchFamily="18" charset="0"/>
                <a:cs typeface="Times New Roman" pitchFamily="18" charset="0"/>
              </a:rPr>
              <a:t>which is </a:t>
            </a:r>
            <a:r>
              <a:rPr lang="en-US" sz="2000" dirty="0" smtClean="0">
                <a:solidFill>
                  <a:schemeClr val="accent2">
                    <a:lumMod val="50000"/>
                  </a:schemeClr>
                </a:solidFill>
                <a:latin typeface="Times New Roman" pitchFamily="18" charset="0"/>
                <a:cs typeface="Times New Roman" pitchFamily="18" charset="0"/>
              </a:rPr>
              <a:t>fixed in place</a:t>
            </a:r>
            <a:r>
              <a:rPr lang="en-US" sz="2000" dirty="0" smtClean="0">
                <a:latin typeface="Times New Roman" pitchFamily="18" charset="0"/>
                <a:cs typeface="Times New Roman" pitchFamily="18" charset="0"/>
              </a:rPr>
              <a:t>. </a:t>
            </a:r>
            <a:r>
              <a:rPr lang="en-US" sz="2000" dirty="0" smtClean="0">
                <a:solidFill>
                  <a:srgbClr val="002060"/>
                </a:solidFill>
                <a:latin typeface="Times New Roman" pitchFamily="18" charset="0"/>
                <a:cs typeface="Times New Roman" pitchFamily="18" charset="0"/>
              </a:rPr>
              <a:t>The other beam reflects off of a flat mirror</a:t>
            </a:r>
            <a:r>
              <a:rPr lang="en-US" sz="2000" dirty="0" smtClean="0">
                <a:latin typeface="Times New Roman" pitchFamily="18" charset="0"/>
                <a:cs typeface="Times New Roman" pitchFamily="18" charset="0"/>
              </a:rPr>
              <a:t> which is on a mechanism which allows this mirror to </a:t>
            </a:r>
            <a:r>
              <a:rPr lang="en-US" sz="2000" dirty="0" smtClean="0">
                <a:solidFill>
                  <a:srgbClr val="002060"/>
                </a:solidFill>
                <a:latin typeface="Times New Roman" pitchFamily="18" charset="0"/>
                <a:cs typeface="Times New Roman" pitchFamily="18" charset="0"/>
              </a:rPr>
              <a:t>move a very short distance </a:t>
            </a:r>
            <a:r>
              <a:rPr lang="en-US" sz="2000" dirty="0" smtClean="0">
                <a:latin typeface="Times New Roman" pitchFamily="18" charset="0"/>
                <a:cs typeface="Times New Roman" pitchFamily="18" charset="0"/>
              </a:rPr>
              <a:t>(typically a few millimeters) away from the beam splitter. </a:t>
            </a:r>
          </a:p>
          <a:p>
            <a:pPr algn="just">
              <a:buFont typeface="Arial" pitchFamily="34" charset="0"/>
              <a:buChar char="•"/>
            </a:pPr>
            <a:r>
              <a:rPr lang="en-US" sz="2000" dirty="0" smtClean="0">
                <a:latin typeface="Times New Roman" pitchFamily="18" charset="0"/>
                <a:cs typeface="Times New Roman" pitchFamily="18" charset="0"/>
              </a:rPr>
              <a:t>The two beams reflect off of their respective mirrors and are recombined when they meet back at the beam splitter. Because the path that one beam travels is a fixed length and the other is constantly changing as its mirror moves, the signal which exits the interferometer is the result of these two beams </a:t>
            </a:r>
            <a:r>
              <a:rPr lang="en-US" sz="2000" b="1" dirty="0" smtClean="0">
                <a:solidFill>
                  <a:schemeClr val="accent2">
                    <a:lumMod val="50000"/>
                  </a:schemeClr>
                </a:solidFill>
                <a:latin typeface="Times New Roman" pitchFamily="18" charset="0"/>
                <a:cs typeface="Times New Roman" pitchFamily="18" charset="0"/>
              </a:rPr>
              <a:t>“interfering” </a:t>
            </a:r>
            <a:r>
              <a:rPr lang="en-US" sz="2000" dirty="0" smtClean="0">
                <a:latin typeface="Times New Roman" pitchFamily="18" charset="0"/>
                <a:cs typeface="Times New Roman" pitchFamily="18" charset="0"/>
              </a:rPr>
              <a:t>with each other. The resulting signal is called an </a:t>
            </a:r>
            <a:r>
              <a:rPr lang="en-US" sz="2000" b="1" dirty="0" err="1" smtClean="0">
                <a:solidFill>
                  <a:schemeClr val="accent2">
                    <a:lumMod val="50000"/>
                  </a:schemeClr>
                </a:solidFill>
                <a:latin typeface="Times New Roman" pitchFamily="18" charset="0"/>
                <a:cs typeface="Times New Roman" pitchFamily="18" charset="0"/>
              </a:rPr>
              <a:t>interferogram</a:t>
            </a:r>
            <a:r>
              <a:rPr lang="en-US" sz="2000" dirty="0" smtClean="0">
                <a:latin typeface="Times New Roman" pitchFamily="18" charset="0"/>
                <a:cs typeface="Times New Roman" pitchFamily="18" charset="0"/>
              </a:rPr>
              <a:t> which has the unique property that every data point (a function of the moving mirror position) which makes up the signal has information about every infrared frequency which comes from the source</a:t>
            </a:r>
          </a:p>
          <a:p>
            <a:pPr algn="just">
              <a:buFont typeface="Arial" pitchFamily="34" charset="0"/>
              <a:buChar char="•"/>
            </a:pPr>
            <a:r>
              <a:rPr lang="en-US" sz="2000" dirty="0" smtClean="0">
                <a:latin typeface="Times New Roman" pitchFamily="18" charset="0"/>
                <a:cs typeface="Times New Roman" pitchFamily="18" charset="0"/>
              </a:rPr>
              <a:t>The recombined beam passes through the sample.  The sample absorbs all the different wavelengths characteristic of its spectrum, and this subtracts specific wavelengths from the </a:t>
            </a:r>
            <a:r>
              <a:rPr lang="en-US" sz="2000" dirty="0" err="1" smtClean="0">
                <a:latin typeface="Times New Roman" pitchFamily="18" charset="0"/>
                <a:cs typeface="Times New Roman" pitchFamily="18" charset="0"/>
              </a:rPr>
              <a:t>interferogram</a:t>
            </a:r>
            <a:r>
              <a:rPr lang="en-US" sz="2000" dirty="0" smtClean="0">
                <a:latin typeface="Times New Roman" pitchFamily="18" charset="0"/>
                <a:cs typeface="Times New Roman" pitchFamily="18" charset="0"/>
              </a:rPr>
              <a:t>.  </a:t>
            </a:r>
          </a:p>
          <a:p>
            <a:pPr algn="just">
              <a:buFont typeface="Arial" pitchFamily="34" charset="0"/>
              <a:buChar char="•"/>
            </a:pPr>
            <a:r>
              <a:rPr lang="en-US" sz="2000" dirty="0" smtClean="0">
                <a:latin typeface="Times New Roman" pitchFamily="18" charset="0"/>
                <a:cs typeface="Times New Roman" pitchFamily="18" charset="0"/>
              </a:rPr>
              <a:t>The detector now reports variation in energy versus time for all wavelengths </a:t>
            </a:r>
            <a:r>
              <a:rPr lang="en-US" sz="2000" b="1" dirty="0" smtClean="0">
                <a:solidFill>
                  <a:schemeClr val="accent2">
                    <a:lumMod val="50000"/>
                  </a:schemeClr>
                </a:solidFill>
                <a:latin typeface="Times New Roman" pitchFamily="18" charset="0"/>
                <a:cs typeface="Times New Roman" pitchFamily="18" charset="0"/>
              </a:rPr>
              <a:t>simultaneously</a:t>
            </a:r>
            <a:r>
              <a:rPr lang="en-US" sz="2000" dirty="0" smtClean="0">
                <a:latin typeface="Times New Roman" pitchFamily="18" charset="0"/>
                <a:cs typeface="Times New Roman" pitchFamily="18" charset="0"/>
              </a:rPr>
              <a:t>.  A laser beam is superimposed to provide a reference for the instrument operation. </a:t>
            </a:r>
            <a:endParaRPr lang="en-US" sz="2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71600" y="381000"/>
            <a:ext cx="7620000" cy="838200"/>
          </a:xfrm>
        </p:spPr>
        <p:txBody>
          <a:bodyPr>
            <a:normAutofit fontScale="90000"/>
          </a:bodyPr>
          <a:lstStyle/>
          <a:p>
            <a:r>
              <a:rPr lang="en-US" sz="3600" b="1" dirty="0" smtClean="0">
                <a:solidFill>
                  <a:srgbClr val="FF0000"/>
                </a:solidFill>
                <a:latin typeface="Georgia" pitchFamily="18" charset="0"/>
              </a:rPr>
              <a:t>ELECTROMAGNETIC RADIATION</a:t>
            </a:r>
            <a:endParaRPr lang="en-US" sz="3600" b="1" dirty="0">
              <a:solidFill>
                <a:srgbClr val="FF0000"/>
              </a:solidFill>
              <a:latin typeface="Georgia" pitchFamily="18" charset="0"/>
            </a:endParaRPr>
          </a:p>
        </p:txBody>
      </p:sp>
      <p:sp>
        <p:nvSpPr>
          <p:cNvPr id="3075" name="Rectangle 3"/>
          <p:cNvSpPr>
            <a:spLocks noGrp="1" noChangeArrowheads="1"/>
          </p:cNvSpPr>
          <p:nvPr>
            <p:ph type="body" idx="1"/>
          </p:nvPr>
        </p:nvSpPr>
        <p:spPr>
          <a:xfrm>
            <a:off x="152400" y="1371600"/>
            <a:ext cx="8839200" cy="3276600"/>
          </a:xfrm>
        </p:spPr>
        <p:txBody>
          <a:bodyPr>
            <a:normAutofit/>
          </a:bodyPr>
          <a:lstStyle/>
          <a:p>
            <a:r>
              <a:rPr lang="en-US" sz="2400" b="1" dirty="0" smtClean="0">
                <a:latin typeface="Times New Roman" pitchFamily="18" charset="0"/>
                <a:cs typeface="Times New Roman" pitchFamily="18" charset="0"/>
              </a:rPr>
              <a:t>Electromagnetic </a:t>
            </a:r>
            <a:r>
              <a:rPr lang="en-US" sz="2400" b="1" dirty="0">
                <a:latin typeface="Times New Roman" pitchFamily="18" charset="0"/>
                <a:cs typeface="Times New Roman" pitchFamily="18" charset="0"/>
              </a:rPr>
              <a:t>Radiation:</a:t>
            </a:r>
            <a:r>
              <a:rPr lang="en-US" sz="2400" dirty="0">
                <a:latin typeface="Times New Roman" pitchFamily="18" charset="0"/>
                <a:cs typeface="Times New Roman" pitchFamily="18" charset="0"/>
              </a:rPr>
              <a:t> Kind of energy with wave character that can be characterized by using </a:t>
            </a:r>
            <a:r>
              <a:rPr lang="en-US" sz="2400" b="1" dirty="0">
                <a:latin typeface="Times New Roman" pitchFamily="18" charset="0"/>
                <a:cs typeface="Times New Roman" pitchFamily="18" charset="0"/>
              </a:rPr>
              <a:t>wavelength (</a:t>
            </a:r>
            <a:r>
              <a:rPr lang="en-US" sz="2400" b="1" dirty="0">
                <a:latin typeface="Times New Roman" pitchFamily="18" charset="0"/>
                <a:cs typeface="Times New Roman" pitchFamily="18" charset="0"/>
                <a:sym typeface="Symbol" pitchFamily="18" charset="2"/>
              </a:rPr>
              <a:t></a:t>
            </a:r>
            <a:r>
              <a:rPr lang="en-US" sz="2400" b="1" dirty="0">
                <a:latin typeface="Times New Roman" pitchFamily="18" charset="0"/>
                <a:cs typeface="Times New Roman" pitchFamily="18" charset="0"/>
              </a:rPr>
              <a:t>), frequency (</a:t>
            </a:r>
            <a:r>
              <a:rPr lang="en-US" sz="2400" b="1" dirty="0">
                <a:latin typeface="Times New Roman" pitchFamily="18" charset="0"/>
                <a:cs typeface="Times New Roman" pitchFamily="18" charset="0"/>
                <a:sym typeface="Symbol" pitchFamily="18" charset="2"/>
              </a:rPr>
              <a:t></a:t>
            </a:r>
            <a:r>
              <a:rPr lang="en-US" sz="2400" b="1" dirty="0">
                <a:latin typeface="Times New Roman" pitchFamily="18" charset="0"/>
                <a:cs typeface="Times New Roman" pitchFamily="18" charset="0"/>
              </a:rPr>
              <a:t>), velocity and amplitude. </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Electromagnetic </a:t>
            </a:r>
            <a:r>
              <a:rPr lang="en-US" sz="2400" dirty="0">
                <a:latin typeface="Times New Roman" pitchFamily="18" charset="0"/>
                <a:cs typeface="Times New Roman" pitchFamily="18" charset="0"/>
              </a:rPr>
              <a:t>radiation requires </a:t>
            </a:r>
            <a:r>
              <a:rPr lang="en-US" sz="2400" b="1" dirty="0">
                <a:latin typeface="Times New Roman" pitchFamily="18" charset="0"/>
                <a:cs typeface="Times New Roman" pitchFamily="18" charset="0"/>
              </a:rPr>
              <a:t>no supporting medium </a:t>
            </a:r>
            <a:r>
              <a:rPr lang="en-US" sz="2400" dirty="0">
                <a:latin typeface="Times New Roman" pitchFamily="18" charset="0"/>
                <a:cs typeface="Times New Roman" pitchFamily="18" charset="0"/>
              </a:rPr>
              <a:t>for its transmission and passes readily through a vacuum.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Electromagnetic </a:t>
            </a:r>
            <a:r>
              <a:rPr lang="en-US" sz="2400" dirty="0">
                <a:latin typeface="Times New Roman" pitchFamily="18" charset="0"/>
                <a:cs typeface="Times New Roman" pitchFamily="18" charset="0"/>
              </a:rPr>
              <a:t>radiation is a stream of discrete particles or wave packets of energy called </a:t>
            </a:r>
            <a:r>
              <a:rPr lang="en-US" sz="2400" b="1" dirty="0">
                <a:latin typeface="Times New Roman" pitchFamily="18" charset="0"/>
                <a:cs typeface="Times New Roman" pitchFamily="18" charset="0"/>
              </a:rPr>
              <a:t>photons</a:t>
            </a:r>
            <a:r>
              <a:rPr lang="en-US" sz="2400" dirty="0">
                <a:latin typeface="Times New Roman" pitchFamily="18" charset="0"/>
                <a:cs typeface="Times New Roman" pitchFamily="18" charset="0"/>
              </a:rPr>
              <a:t> where energy is proportional to the frequency of the radiation.</a:t>
            </a:r>
            <a:endParaRPr lang="en-US" sz="2400" b="1"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4" name="Picture 1"/>
          <p:cNvPicPr>
            <a:picLocks noChangeAspect="1" noChangeArrowheads="1"/>
          </p:cNvPicPr>
          <p:nvPr/>
        </p:nvPicPr>
        <p:blipFill>
          <a:blip r:embed="rId3" cstate="print"/>
          <a:srcRect/>
          <a:stretch>
            <a:fillRect/>
          </a:stretch>
        </p:blipFill>
        <p:spPr bwMode="auto">
          <a:xfrm>
            <a:off x="1" y="0"/>
            <a:ext cx="1219199" cy="1371600"/>
          </a:xfrm>
          <a:prstGeom prst="rect">
            <a:avLst/>
          </a:prstGeom>
          <a:noFill/>
          <a:ln w="9525">
            <a:noFill/>
            <a:miter lim="800000"/>
            <a:headEnd/>
            <a:tailEnd/>
          </a:ln>
          <a:effectLst/>
        </p:spPr>
      </p:pic>
      <p:sp>
        <p:nvSpPr>
          <p:cNvPr id="5" name="Rectangle 4" descr="0601b"/>
          <p:cNvSpPr txBox="1">
            <a:spLocks noChangeAspect="1" noChangeArrowheads="1"/>
          </p:cNvSpPr>
          <p:nvPr isPhoto="1"/>
        </p:nvSpPr>
        <p:spPr>
          <a:xfrm>
            <a:off x="152400" y="4495800"/>
            <a:ext cx="8839200" cy="2209800"/>
          </a:xfrm>
          <a:prstGeom prst="rect">
            <a:avLst/>
          </a:prstGeom>
          <a:blipFill dpi="0" rotWithShape="1">
            <a:blip r:embed="rId4" cstate="print"/>
            <a:srcRect/>
            <a:stretch>
              <a:fillRect b="-1288"/>
            </a:stretch>
          </a:blip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228600"/>
            <a:ext cx="7162800" cy="685800"/>
          </a:xfrm>
        </p:spPr>
        <p:txBody>
          <a:bodyPr>
            <a:noAutofit/>
          </a:bodyPr>
          <a:lstStyle/>
          <a:p>
            <a:r>
              <a:rPr lang="en-US" sz="3200" b="1" dirty="0" smtClean="0">
                <a:solidFill>
                  <a:srgbClr val="FF0000"/>
                </a:solidFill>
                <a:latin typeface="Georgia" pitchFamily="18" charset="0"/>
              </a:rPr>
              <a:t>WAVE PARAMETERS</a:t>
            </a:r>
            <a:endParaRPr lang="en-US" sz="3200" b="1" dirty="0">
              <a:solidFill>
                <a:srgbClr val="FF0000"/>
              </a:solidFill>
              <a:latin typeface="Georgia" pitchFamily="18" charset="0"/>
            </a:endParaRPr>
          </a:p>
        </p:txBody>
      </p:sp>
      <p:sp>
        <p:nvSpPr>
          <p:cNvPr id="4099" name="Rectangle 3"/>
          <p:cNvSpPr>
            <a:spLocks noGrp="1" noChangeArrowheads="1"/>
          </p:cNvSpPr>
          <p:nvPr>
            <p:ph type="body" idx="1"/>
          </p:nvPr>
        </p:nvSpPr>
        <p:spPr>
          <a:xfrm>
            <a:off x="152400" y="1524000"/>
            <a:ext cx="8763000" cy="3352800"/>
          </a:xfrm>
        </p:spPr>
        <p:txBody>
          <a:bodyPr>
            <a:normAutofit/>
          </a:bodyPr>
          <a:lstStyle/>
          <a:p>
            <a:pPr algn="just">
              <a:lnSpc>
                <a:spcPct val="90000"/>
              </a:lnSpc>
            </a:pPr>
            <a:r>
              <a:rPr lang="en-US" sz="2400" b="1" dirty="0">
                <a:latin typeface="Times New Roman" pitchFamily="18" charset="0"/>
                <a:cs typeface="Times New Roman" pitchFamily="18" charset="0"/>
              </a:rPr>
              <a:t>Amplitude (A):</a:t>
            </a:r>
            <a:r>
              <a:rPr lang="en-US" sz="2400" dirty="0">
                <a:latin typeface="Times New Roman" pitchFamily="18" charset="0"/>
                <a:cs typeface="Times New Roman" pitchFamily="18" charset="0"/>
              </a:rPr>
              <a:t> Length of the electric vector </a:t>
            </a:r>
            <a:r>
              <a:rPr lang="en-US" sz="2400" b="1" dirty="0">
                <a:latin typeface="Times New Roman" pitchFamily="18" charset="0"/>
                <a:cs typeface="Times New Roman" pitchFamily="18" charset="0"/>
              </a:rPr>
              <a:t>at a maximum </a:t>
            </a:r>
            <a:r>
              <a:rPr lang="en-US" sz="2400" dirty="0">
                <a:latin typeface="Times New Roman" pitchFamily="18" charset="0"/>
                <a:cs typeface="Times New Roman" pitchFamily="18" charset="0"/>
              </a:rPr>
              <a:t>in the wave.</a:t>
            </a:r>
          </a:p>
          <a:p>
            <a:pPr algn="just">
              <a:lnSpc>
                <a:spcPct val="90000"/>
              </a:lnSpc>
            </a:pPr>
            <a:r>
              <a:rPr lang="en-US" sz="2400" b="1" dirty="0">
                <a:latin typeface="Times New Roman" pitchFamily="18" charset="0"/>
                <a:cs typeface="Times New Roman" pitchFamily="18" charset="0"/>
              </a:rPr>
              <a:t>Period (P):</a:t>
            </a:r>
            <a:r>
              <a:rPr lang="en-US" sz="2400" dirty="0">
                <a:latin typeface="Times New Roman" pitchFamily="18" charset="0"/>
                <a:cs typeface="Times New Roman" pitchFamily="18" charset="0"/>
              </a:rPr>
              <a:t> The </a:t>
            </a:r>
            <a:r>
              <a:rPr lang="en-US" sz="2400" b="1" dirty="0">
                <a:latin typeface="Times New Roman" pitchFamily="18" charset="0"/>
                <a:cs typeface="Times New Roman" pitchFamily="18" charset="0"/>
              </a:rPr>
              <a:t>time in seconds required for the passage </a:t>
            </a:r>
            <a:r>
              <a:rPr lang="en-US" sz="2400" dirty="0">
                <a:latin typeface="Times New Roman" pitchFamily="18" charset="0"/>
                <a:cs typeface="Times New Roman" pitchFamily="18" charset="0"/>
              </a:rPr>
              <a:t>successive maxima or minima through a fixed point in space.</a:t>
            </a:r>
          </a:p>
          <a:p>
            <a:pPr algn="just">
              <a:lnSpc>
                <a:spcPct val="90000"/>
              </a:lnSpc>
            </a:pPr>
            <a:r>
              <a:rPr lang="en-US" sz="2400" b="1" dirty="0">
                <a:latin typeface="Times New Roman" pitchFamily="18" charset="0"/>
                <a:cs typeface="Times New Roman" pitchFamily="18" charset="0"/>
              </a:rPr>
              <a:t>Frequency (</a:t>
            </a:r>
            <a:r>
              <a:rPr lang="en-US" sz="2400" dirty="0">
                <a:latin typeface="Times New Roman" pitchFamily="18" charset="0"/>
                <a:cs typeface="Times New Roman" pitchFamily="18" charset="0"/>
                <a:sym typeface="Symbol" pitchFamily="18" charset="2"/>
              </a:rPr>
              <a:t></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The </a:t>
            </a:r>
            <a:r>
              <a:rPr lang="en-US" sz="2400" b="1" dirty="0">
                <a:latin typeface="Times New Roman" pitchFamily="18" charset="0"/>
                <a:cs typeface="Times New Roman" pitchFamily="18" charset="0"/>
              </a:rPr>
              <a:t>number of oscillations </a:t>
            </a:r>
            <a:r>
              <a:rPr lang="en-US" sz="2400" dirty="0">
                <a:latin typeface="Times New Roman" pitchFamily="18" charset="0"/>
                <a:cs typeface="Times New Roman" pitchFamily="18" charset="0"/>
              </a:rPr>
              <a:t>of the field that occur per second and is equal to </a:t>
            </a:r>
            <a:r>
              <a:rPr lang="en-US" sz="2400" dirty="0" smtClean="0">
                <a:latin typeface="Times New Roman" pitchFamily="18" charset="0"/>
                <a:cs typeface="Times New Roman" pitchFamily="18" charset="0"/>
              </a:rPr>
              <a:t>1/Period. </a:t>
            </a:r>
            <a:r>
              <a:rPr lang="en-US" sz="2400" dirty="0">
                <a:latin typeface="Times New Roman" pitchFamily="18" charset="0"/>
                <a:cs typeface="Times New Roman" pitchFamily="18" charset="0"/>
              </a:rPr>
              <a:t>(s</a:t>
            </a:r>
            <a:r>
              <a:rPr lang="en-US" sz="2400" baseline="30000" dirty="0">
                <a:latin typeface="Times New Roman" pitchFamily="18" charset="0"/>
                <a:cs typeface="Times New Roman" pitchFamily="18" charset="0"/>
              </a:rPr>
              <a:t>-1</a:t>
            </a:r>
            <a:r>
              <a:rPr lang="en-US" sz="2400" dirty="0">
                <a:latin typeface="Times New Roman" pitchFamily="18" charset="0"/>
                <a:cs typeface="Times New Roman" pitchFamily="18" charset="0"/>
              </a:rPr>
              <a:t> or Hz).</a:t>
            </a:r>
          </a:p>
          <a:p>
            <a:pPr algn="just">
              <a:lnSpc>
                <a:spcPct val="90000"/>
              </a:lnSpc>
            </a:pPr>
            <a:r>
              <a:rPr lang="en-US" sz="2400" b="1" dirty="0">
                <a:latin typeface="Times New Roman" pitchFamily="18" charset="0"/>
                <a:cs typeface="Times New Roman" pitchFamily="18" charset="0"/>
              </a:rPr>
              <a:t>Wavelength (</a:t>
            </a:r>
            <a:r>
              <a:rPr lang="en-US" sz="2400" b="1" dirty="0">
                <a:latin typeface="Times New Roman" pitchFamily="18" charset="0"/>
                <a:cs typeface="Times New Roman" pitchFamily="18" charset="0"/>
                <a:sym typeface="Symbol" pitchFamily="18" charset="2"/>
              </a:rPr>
              <a:t></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The linear </a:t>
            </a:r>
            <a:r>
              <a:rPr lang="en-US" sz="2400" b="1" dirty="0">
                <a:latin typeface="Times New Roman" pitchFamily="18" charset="0"/>
                <a:cs typeface="Times New Roman" pitchFamily="18" charset="0"/>
              </a:rPr>
              <a:t>distance between any two equivalent </a:t>
            </a:r>
            <a:r>
              <a:rPr lang="en-US" sz="2400" dirty="0">
                <a:latin typeface="Times New Roman" pitchFamily="18" charset="0"/>
                <a:cs typeface="Times New Roman" pitchFamily="18" charset="0"/>
              </a:rPr>
              <a:t>points on successive waves (successive maxima or minima). (A, nm, etc.).</a:t>
            </a:r>
          </a:p>
          <a:p>
            <a:pPr algn="just">
              <a:lnSpc>
                <a:spcPct val="90000"/>
              </a:lnSpc>
              <a:buFontTx/>
              <a:buNone/>
            </a:pPr>
            <a:endParaRPr lang="en-US" sz="2400" b="1" dirty="0">
              <a:latin typeface="Times New Roman" pitchFamily="18" charset="0"/>
              <a:cs typeface="Times New Roman" pitchFamily="18" charset="0"/>
            </a:endParaRPr>
          </a:p>
          <a:p>
            <a:pPr>
              <a:lnSpc>
                <a:spcPct val="90000"/>
              </a:lnSpc>
            </a:pPr>
            <a:endParaRPr lang="en-US" sz="2400" b="1" dirty="0">
              <a:latin typeface="Times New Roman" pitchFamily="18" charset="0"/>
              <a:cs typeface="Times New Roman" pitchFamily="18" charset="0"/>
            </a:endParaRPr>
          </a:p>
        </p:txBody>
      </p:sp>
      <p:pic>
        <p:nvPicPr>
          <p:cNvPr id="4" name="Picture 1"/>
          <p:cNvPicPr>
            <a:picLocks noChangeAspect="1" noChangeArrowheads="1"/>
          </p:cNvPicPr>
          <p:nvPr/>
        </p:nvPicPr>
        <p:blipFill>
          <a:blip r:embed="rId3" cstate="print"/>
          <a:srcRect/>
          <a:stretch>
            <a:fillRect/>
          </a:stretch>
        </p:blipFill>
        <p:spPr bwMode="auto">
          <a:xfrm>
            <a:off x="1" y="0"/>
            <a:ext cx="1219199" cy="1371600"/>
          </a:xfrm>
          <a:prstGeom prst="rect">
            <a:avLst/>
          </a:prstGeom>
          <a:noFill/>
          <a:ln w="9525">
            <a:noFill/>
            <a:miter lim="800000"/>
            <a:headEnd/>
            <a:tailEnd/>
          </a:ln>
          <a:effectLst/>
        </p:spPr>
      </p:pic>
      <p:pic>
        <p:nvPicPr>
          <p:cNvPr id="97282" name="Picture 2"/>
          <p:cNvPicPr>
            <a:picLocks noChangeAspect="1" noChangeArrowheads="1"/>
          </p:cNvPicPr>
          <p:nvPr/>
        </p:nvPicPr>
        <p:blipFill>
          <a:blip r:embed="rId4" cstate="print"/>
          <a:srcRect/>
          <a:stretch>
            <a:fillRect/>
          </a:stretch>
        </p:blipFill>
        <p:spPr bwMode="auto">
          <a:xfrm>
            <a:off x="4648200" y="5198987"/>
            <a:ext cx="4495800" cy="1659014"/>
          </a:xfrm>
          <a:prstGeom prst="rect">
            <a:avLst/>
          </a:prstGeom>
          <a:noFill/>
          <a:ln w="9525">
            <a:noFill/>
            <a:miter lim="800000"/>
            <a:headEnd/>
            <a:tailEnd/>
          </a:ln>
          <a:effectLst/>
        </p:spPr>
      </p:pic>
      <p:pic>
        <p:nvPicPr>
          <p:cNvPr id="97283" name="Picture 3"/>
          <p:cNvPicPr>
            <a:picLocks noChangeAspect="1" noChangeArrowheads="1"/>
          </p:cNvPicPr>
          <p:nvPr/>
        </p:nvPicPr>
        <p:blipFill>
          <a:blip r:embed="rId5" cstate="print"/>
          <a:srcRect/>
          <a:stretch>
            <a:fillRect/>
          </a:stretch>
        </p:blipFill>
        <p:spPr bwMode="auto">
          <a:xfrm>
            <a:off x="0" y="5145819"/>
            <a:ext cx="4648200" cy="1712181"/>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28600" y="1447800"/>
            <a:ext cx="8763000" cy="2209800"/>
          </a:xfrm>
        </p:spPr>
        <p:txBody>
          <a:bodyPr>
            <a:normAutofit/>
          </a:bodyPr>
          <a:lstStyle/>
          <a:p>
            <a:pPr>
              <a:lnSpc>
                <a:spcPct val="90000"/>
              </a:lnSpc>
            </a:pPr>
            <a:r>
              <a:rPr lang="en-US" sz="2400" b="1" dirty="0" smtClean="0">
                <a:latin typeface="Times New Roman" pitchFamily="18" charset="0"/>
                <a:cs typeface="Times New Roman" pitchFamily="18" charset="0"/>
              </a:rPr>
              <a:t>Wave number </a:t>
            </a:r>
            <a:r>
              <a:rPr lang="en-US" sz="2400" b="1" dirty="0">
                <a:latin typeface="Times New Roman" pitchFamily="18" charset="0"/>
                <a:cs typeface="Times New Roman" pitchFamily="18" charset="0"/>
              </a:rPr>
              <a:t>(</a:t>
            </a:r>
            <a:r>
              <a:rPr lang="en-US" sz="2400" u="sng" dirty="0">
                <a:latin typeface="Times New Roman" pitchFamily="18" charset="0"/>
                <a:cs typeface="Times New Roman" pitchFamily="18" charset="0"/>
                <a:sym typeface="Symbol" pitchFamily="18" charset="2"/>
              </a:rPr>
              <a:t></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The reciprocal of the wavelength in centimeters (cm</a:t>
            </a:r>
            <a:r>
              <a:rPr lang="en-US" sz="2400" baseline="30000" dirty="0">
                <a:latin typeface="Times New Roman" pitchFamily="18" charset="0"/>
                <a:cs typeface="Times New Roman" pitchFamily="18" charset="0"/>
              </a:rPr>
              <a:t>-1</a:t>
            </a:r>
            <a:r>
              <a:rPr lang="en-US" sz="2400" dirty="0">
                <a:latin typeface="Times New Roman" pitchFamily="18" charset="0"/>
                <a:cs typeface="Times New Roman" pitchFamily="18" charset="0"/>
              </a:rPr>
              <a:t>).</a:t>
            </a:r>
          </a:p>
          <a:p>
            <a:pPr>
              <a:lnSpc>
                <a:spcPct val="90000"/>
              </a:lnSpc>
            </a:pPr>
            <a:r>
              <a:rPr lang="en-US" sz="2400" b="1" dirty="0">
                <a:latin typeface="Times New Roman" pitchFamily="18" charset="0"/>
                <a:cs typeface="Times New Roman" pitchFamily="18" charset="0"/>
              </a:rPr>
              <a:t>The Electromagnetic Spectrum:</a:t>
            </a:r>
            <a:r>
              <a:rPr lang="en-US" sz="2400" dirty="0">
                <a:latin typeface="Times New Roman" pitchFamily="18" charset="0"/>
                <a:cs typeface="Times New Roman" pitchFamily="18" charset="0"/>
              </a:rPr>
              <a:t> The electromagnetic spectrum </a:t>
            </a:r>
            <a:r>
              <a:rPr lang="en-US" sz="2400" b="1" dirty="0">
                <a:latin typeface="Times New Roman" pitchFamily="18" charset="0"/>
                <a:cs typeface="Times New Roman" pitchFamily="18" charset="0"/>
              </a:rPr>
              <a:t>encompasses an enormous range </a:t>
            </a:r>
            <a:r>
              <a:rPr lang="en-US" sz="2400" dirty="0">
                <a:latin typeface="Times New Roman" pitchFamily="18" charset="0"/>
                <a:cs typeface="Times New Roman" pitchFamily="18" charset="0"/>
              </a:rPr>
              <a:t>of wavelength and frequencies. Spectroscopic methods are classified according to the wavelengths or frequencies that are important for analytical purpose.</a:t>
            </a:r>
          </a:p>
        </p:txBody>
      </p:sp>
      <p:sp>
        <p:nvSpPr>
          <p:cNvPr id="4" name="Rectangle 2"/>
          <p:cNvSpPr>
            <a:spLocks noGrp="1" noChangeArrowheads="1"/>
          </p:cNvSpPr>
          <p:nvPr>
            <p:ph type="title"/>
          </p:nvPr>
        </p:nvSpPr>
        <p:spPr>
          <a:xfrm>
            <a:off x="1295400" y="228600"/>
            <a:ext cx="7162800" cy="685800"/>
          </a:xfrm>
        </p:spPr>
        <p:txBody>
          <a:bodyPr>
            <a:noAutofit/>
          </a:bodyPr>
          <a:lstStyle/>
          <a:p>
            <a:r>
              <a:rPr lang="en-US" sz="3200" b="1" dirty="0" smtClean="0">
                <a:solidFill>
                  <a:srgbClr val="FF0000"/>
                </a:solidFill>
                <a:latin typeface="Georgia" pitchFamily="18" charset="0"/>
              </a:rPr>
              <a:t>WAVE PARAMETERS</a:t>
            </a:r>
            <a:endParaRPr lang="en-US" sz="3200" b="1" dirty="0">
              <a:solidFill>
                <a:srgbClr val="FF0000"/>
              </a:solidFill>
              <a:latin typeface="Georgia" pitchFamily="18" charset="0"/>
            </a:endParaRPr>
          </a:p>
        </p:txBody>
      </p:sp>
      <p:pic>
        <p:nvPicPr>
          <p:cNvPr id="5" name="Picture 1"/>
          <p:cNvPicPr>
            <a:picLocks noChangeAspect="1" noChangeArrowheads="1"/>
          </p:cNvPicPr>
          <p:nvPr/>
        </p:nvPicPr>
        <p:blipFill>
          <a:blip r:embed="rId3" cstate="print"/>
          <a:srcRect/>
          <a:stretch>
            <a:fillRect/>
          </a:stretch>
        </p:blipFill>
        <p:spPr bwMode="auto">
          <a:xfrm>
            <a:off x="1" y="0"/>
            <a:ext cx="1219199" cy="1371600"/>
          </a:xfrm>
          <a:prstGeom prst="rect">
            <a:avLst/>
          </a:prstGeom>
          <a:noFill/>
          <a:ln w="9525">
            <a:noFill/>
            <a:miter lim="800000"/>
            <a:headEnd/>
            <a:tailEnd/>
          </a:ln>
          <a:effectLst/>
        </p:spPr>
      </p:pic>
      <p:sp>
        <p:nvSpPr>
          <p:cNvPr id="6" name="Rectangle 5" descr="0603"/>
          <p:cNvSpPr>
            <a:spLocks noGrp="1" noChangeAspect="1" noChangeArrowheads="1"/>
          </p:cNvSpPr>
          <p:nvPr isPhoto="1"/>
        </p:nvSpPr>
        <p:spPr bwMode="auto">
          <a:xfrm>
            <a:off x="0" y="3733800"/>
            <a:ext cx="9144000" cy="3124200"/>
          </a:xfrm>
          <a:prstGeom prst="rect">
            <a:avLst/>
          </a:prstGeom>
          <a:blipFill dpi="0" rotWithShape="1">
            <a:blip r:embed="rId4" cstate="print"/>
            <a:srcRect/>
            <a:stretch>
              <a:fillRect r="-11"/>
            </a:stretch>
          </a:blipFill>
          <a:ln w="9525">
            <a:noFill/>
            <a:miter lim="800000"/>
            <a:headEnd/>
            <a:tailEnd/>
          </a:ln>
          <a:effectLst/>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print"/>
          <a:srcRect/>
          <a:stretch>
            <a:fillRect/>
          </a:stretch>
        </p:blipFill>
        <p:spPr bwMode="auto">
          <a:xfrm>
            <a:off x="1" y="0"/>
            <a:ext cx="1219199" cy="1371600"/>
          </a:xfrm>
          <a:prstGeom prst="rect">
            <a:avLst/>
          </a:prstGeom>
          <a:noFill/>
          <a:ln w="9525">
            <a:noFill/>
            <a:miter lim="800000"/>
            <a:headEnd/>
            <a:tailEnd/>
          </a:ln>
          <a:effectLst/>
        </p:spPr>
      </p:pic>
      <p:sp>
        <p:nvSpPr>
          <p:cNvPr id="4" name="TextBox 3"/>
          <p:cNvSpPr txBox="1"/>
          <p:nvPr/>
        </p:nvSpPr>
        <p:spPr>
          <a:xfrm>
            <a:off x="1295400" y="304800"/>
            <a:ext cx="7848600" cy="954107"/>
          </a:xfrm>
          <a:prstGeom prst="rect">
            <a:avLst/>
          </a:prstGeom>
          <a:noFill/>
        </p:spPr>
        <p:txBody>
          <a:bodyPr wrap="square" rtlCol="0">
            <a:spAutoFit/>
          </a:bodyPr>
          <a:lstStyle/>
          <a:p>
            <a:pPr algn="ctr"/>
            <a:r>
              <a:rPr lang="en-US" sz="2800" b="1" dirty="0" smtClean="0">
                <a:solidFill>
                  <a:srgbClr val="C00000"/>
                </a:solidFill>
                <a:latin typeface="Georgia" pitchFamily="18" charset="0"/>
              </a:rPr>
              <a:t>SPECTROSCOPIC METHODS BASED ON EMR</a:t>
            </a:r>
            <a:endParaRPr lang="en-US" sz="2800" b="1" dirty="0">
              <a:solidFill>
                <a:srgbClr val="C00000"/>
              </a:solidFill>
              <a:latin typeface="Georgia" pitchFamily="18" charset="0"/>
            </a:endParaRPr>
          </a:p>
        </p:txBody>
      </p:sp>
      <p:graphicFrame>
        <p:nvGraphicFramePr>
          <p:cNvPr id="5" name="Group 106"/>
          <p:cNvGraphicFramePr>
            <a:graphicFrameLocks noGrp="1"/>
          </p:cNvGraphicFramePr>
          <p:nvPr/>
        </p:nvGraphicFramePr>
        <p:xfrm>
          <a:off x="228600" y="1456903"/>
          <a:ext cx="8610600" cy="5172497"/>
        </p:xfrm>
        <a:graphic>
          <a:graphicData uri="http://schemas.openxmlformats.org/drawingml/2006/table">
            <a:tbl>
              <a:tblPr/>
              <a:tblGrid>
                <a:gridCol w="2152650"/>
                <a:gridCol w="2152650"/>
                <a:gridCol w="2152650"/>
                <a:gridCol w="2152650"/>
              </a:tblGrid>
              <a:tr h="7632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Type of Spectroscopy</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Usual Wavelength Range</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Usual Wave number Range, cm</a:t>
                      </a:r>
                      <a:r>
                        <a:rPr kumimoji="0" lang="en-US" sz="1600" b="1" i="0" u="none" strike="noStrike" cap="none" normalizeH="0" baseline="30000" dirty="0" smtClean="0">
                          <a:ln>
                            <a:noFill/>
                          </a:ln>
                          <a:solidFill>
                            <a:schemeClr val="tx1"/>
                          </a:solidFill>
                          <a:effectLst/>
                          <a:latin typeface="Arial" pitchFamily="34" charset="0"/>
                        </a:rPr>
                        <a:t>-1</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Type of Quantum Transition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5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Gamma-ray emission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0.005-1.4 </a:t>
                      </a:r>
                      <a:r>
                        <a:rPr kumimoji="0" lang="en-US" sz="1200" b="0" i="0" u="none" strike="noStrike" cap="none" normalizeH="0" baseline="0" dirty="0" smtClean="0">
                          <a:ln>
                            <a:noFill/>
                          </a:ln>
                          <a:solidFill>
                            <a:schemeClr val="tx1"/>
                          </a:solidFill>
                          <a:effectLst/>
                          <a:latin typeface="Times New Roman" pitchFamily="18" charset="0"/>
                        </a:rPr>
                        <a:t>Å</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_</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Nuclear</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X-ray absorption, emission, fluorescence, and diffraction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0.1-100 </a:t>
                      </a:r>
                      <a:r>
                        <a:rPr kumimoji="0" lang="en-US" sz="1200" b="0" i="0" u="none" strike="noStrike" cap="none" normalizeH="0" baseline="0" dirty="0" smtClean="0">
                          <a:ln>
                            <a:noFill/>
                          </a:ln>
                          <a:solidFill>
                            <a:schemeClr val="tx1"/>
                          </a:solidFill>
                          <a:effectLst/>
                          <a:latin typeface="Times New Roman" pitchFamily="18" charset="0"/>
                        </a:rPr>
                        <a:t>Å</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_</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Inner electron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0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Vacuum ultraviolet absorption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10-180 nm</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1x10</a:t>
                      </a:r>
                      <a:r>
                        <a:rPr kumimoji="0" lang="en-US" sz="1200" b="0" i="0" u="none" strike="noStrike" cap="none" normalizeH="0" baseline="30000" dirty="0" smtClean="0">
                          <a:ln>
                            <a:noFill/>
                          </a:ln>
                          <a:solidFill>
                            <a:schemeClr val="tx1"/>
                          </a:solidFill>
                          <a:effectLst/>
                          <a:latin typeface="Arial" pitchFamily="34" charset="0"/>
                        </a:rPr>
                        <a:t>6</a:t>
                      </a:r>
                      <a:r>
                        <a:rPr kumimoji="0" lang="en-US" sz="1200" b="0" i="0" u="none" strike="noStrike" cap="none" normalizeH="0" baseline="0" dirty="0" smtClean="0">
                          <a:ln>
                            <a:noFill/>
                          </a:ln>
                          <a:solidFill>
                            <a:schemeClr val="tx1"/>
                          </a:solidFill>
                          <a:effectLst/>
                          <a:latin typeface="Arial" pitchFamily="34" charset="0"/>
                        </a:rPr>
                        <a:t> to 5x10</a:t>
                      </a:r>
                      <a:r>
                        <a:rPr kumimoji="0" lang="en-US" sz="1200" b="0" i="0" u="none" strike="noStrike" cap="none" normalizeH="0" baseline="30000" dirty="0" smtClean="0">
                          <a:ln>
                            <a:noFill/>
                          </a:ln>
                          <a:solidFill>
                            <a:schemeClr val="tx1"/>
                          </a:solidFill>
                          <a:effectLst/>
                          <a:latin typeface="Arial" pitchFamily="34" charset="0"/>
                        </a:rPr>
                        <a:t>4</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Bonding electrons</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Ultraviolet visible absorption, emission, fluorescence</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180 -780 nm</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5x10</a:t>
                      </a:r>
                      <a:r>
                        <a:rPr kumimoji="0" lang="en-US" sz="1200" b="0" i="0" u="none" strike="noStrike" cap="none" normalizeH="0" baseline="30000" dirty="0" smtClean="0">
                          <a:ln>
                            <a:noFill/>
                          </a:ln>
                          <a:solidFill>
                            <a:schemeClr val="tx1"/>
                          </a:solidFill>
                          <a:effectLst/>
                          <a:latin typeface="Arial" pitchFamily="34" charset="0"/>
                        </a:rPr>
                        <a:t>4</a:t>
                      </a:r>
                      <a:r>
                        <a:rPr kumimoji="0" lang="en-US" sz="1200" b="0" i="0" u="none" strike="noStrike" cap="none" normalizeH="0" baseline="0" dirty="0" smtClean="0">
                          <a:ln>
                            <a:noFill/>
                          </a:ln>
                          <a:solidFill>
                            <a:schemeClr val="tx1"/>
                          </a:solidFill>
                          <a:effectLst/>
                          <a:latin typeface="Arial" pitchFamily="34" charset="0"/>
                        </a:rPr>
                        <a:t> to 1.3x10</a:t>
                      </a:r>
                      <a:r>
                        <a:rPr kumimoji="0" lang="en-US" sz="1200" b="0" i="0" u="none" strike="noStrike" cap="none" normalizeH="0" baseline="30000" dirty="0" smtClean="0">
                          <a:ln>
                            <a:noFill/>
                          </a:ln>
                          <a:solidFill>
                            <a:schemeClr val="tx1"/>
                          </a:solidFill>
                          <a:effectLst/>
                          <a:latin typeface="Arial" pitchFamily="34" charset="0"/>
                        </a:rPr>
                        <a:t>4</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Bonding electrons</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5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Infrared absorption and Raman scattering</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0.78-300 </a:t>
                      </a:r>
                      <a:r>
                        <a:rPr kumimoji="0" lang="en-US" sz="1200" b="0" i="0" u="none" strike="noStrike" cap="none" normalizeH="0" baseline="0" dirty="0" smtClean="0">
                          <a:ln>
                            <a:noFill/>
                          </a:ln>
                          <a:solidFill>
                            <a:schemeClr val="tx1"/>
                          </a:solidFill>
                          <a:effectLst/>
                          <a:latin typeface="Symbol" pitchFamily="18" charset="2"/>
                        </a:rPr>
                        <a:t>m</a:t>
                      </a:r>
                      <a:r>
                        <a:rPr kumimoji="0" lang="en-US" sz="1200" b="0" i="0" u="none" strike="noStrike" cap="none" normalizeH="0" baseline="0" dirty="0" smtClean="0">
                          <a:ln>
                            <a:noFill/>
                          </a:ln>
                          <a:solidFill>
                            <a:schemeClr val="tx1"/>
                          </a:solidFill>
                          <a:effectLst/>
                          <a:latin typeface="Arial" pitchFamily="34" charset="0"/>
                        </a:rPr>
                        <a:t>m</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1.3x10</a:t>
                      </a:r>
                      <a:r>
                        <a:rPr kumimoji="0" lang="en-US" sz="1200" b="0" i="0" u="none" strike="noStrike" cap="none" normalizeH="0" baseline="30000" dirty="0" smtClean="0">
                          <a:ln>
                            <a:noFill/>
                          </a:ln>
                          <a:solidFill>
                            <a:schemeClr val="tx1"/>
                          </a:solidFill>
                          <a:effectLst/>
                          <a:latin typeface="Arial" pitchFamily="34" charset="0"/>
                        </a:rPr>
                        <a:t>4</a:t>
                      </a:r>
                      <a:r>
                        <a:rPr kumimoji="0" lang="en-US" sz="1200" b="0" i="0" u="none" strike="noStrike" cap="none" normalizeH="0" baseline="0" dirty="0" smtClean="0">
                          <a:ln>
                            <a:noFill/>
                          </a:ln>
                          <a:solidFill>
                            <a:schemeClr val="tx1"/>
                          </a:solidFill>
                          <a:effectLst/>
                          <a:latin typeface="Arial" pitchFamily="34" charset="0"/>
                        </a:rPr>
                        <a:t> to 3.3x10</a:t>
                      </a:r>
                      <a:r>
                        <a:rPr kumimoji="0" lang="en-US" sz="1200" b="0" i="0" u="none" strike="noStrike" cap="none" normalizeH="0" baseline="30000" dirty="0" smtClean="0">
                          <a:ln>
                            <a:noFill/>
                          </a:ln>
                          <a:solidFill>
                            <a:schemeClr val="tx1"/>
                          </a:solidFill>
                          <a:effectLst/>
                          <a:latin typeface="Arial" pitchFamily="34" charset="0"/>
                        </a:rPr>
                        <a:t>1</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Rotation/vibration of molecules</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9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Microwave absorption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0.75-3.75 mm</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13-27</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Rotation of molecules</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0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Electron spin resonance</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 cm</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0.33</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Spin of electrons in a magnetic field</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0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Nuclear magnetic resonance</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0.6-10 m</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1.7x10</a:t>
                      </a:r>
                      <a:r>
                        <a:rPr kumimoji="0" lang="en-US" sz="1200" b="0" i="0" u="none" strike="noStrike" cap="none" normalizeH="0" baseline="30000" dirty="0" smtClean="0">
                          <a:ln>
                            <a:noFill/>
                          </a:ln>
                          <a:solidFill>
                            <a:schemeClr val="tx1"/>
                          </a:solidFill>
                          <a:effectLst/>
                          <a:latin typeface="Arial" pitchFamily="34" charset="0"/>
                        </a:rPr>
                        <a:t>-2</a:t>
                      </a:r>
                      <a:r>
                        <a:rPr kumimoji="0" lang="en-US" sz="1200" b="0" i="0" u="none" strike="noStrike" cap="none" normalizeH="0" baseline="0" dirty="0" smtClean="0">
                          <a:ln>
                            <a:noFill/>
                          </a:ln>
                          <a:solidFill>
                            <a:schemeClr val="tx1"/>
                          </a:solidFill>
                          <a:effectLst/>
                          <a:latin typeface="Arial" pitchFamily="34" charset="0"/>
                        </a:rPr>
                        <a:t> to 1x10</a:t>
                      </a:r>
                      <a:r>
                        <a:rPr kumimoji="0" lang="en-US" sz="1200" b="0" i="0" u="none" strike="noStrike" cap="none" normalizeH="0" baseline="30000" dirty="0" smtClean="0">
                          <a:ln>
                            <a:noFill/>
                          </a:ln>
                          <a:solidFill>
                            <a:schemeClr val="tx1"/>
                          </a:solidFill>
                          <a:effectLst/>
                          <a:latin typeface="Arial" pitchFamily="34" charset="0"/>
                        </a:rPr>
                        <a:t>3</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Spin of nuclei in a magnetic field</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228600"/>
            <a:ext cx="7239000" cy="990600"/>
          </a:xfrm>
        </p:spPr>
        <p:txBody>
          <a:bodyPr>
            <a:normAutofit fontScale="90000"/>
          </a:bodyPr>
          <a:lstStyle/>
          <a:p>
            <a:r>
              <a:rPr lang="en-US" sz="3600" b="1" dirty="0">
                <a:latin typeface="Georgia" pitchFamily="18" charset="0"/>
              </a:rPr>
              <a:t>Interactions of Electromagnetic Radiation</a:t>
            </a:r>
          </a:p>
        </p:txBody>
      </p:sp>
      <p:sp>
        <p:nvSpPr>
          <p:cNvPr id="7171" name="Rectangle 3"/>
          <p:cNvSpPr>
            <a:spLocks noGrp="1" noChangeArrowheads="1"/>
          </p:cNvSpPr>
          <p:nvPr>
            <p:ph type="body" idx="1"/>
          </p:nvPr>
        </p:nvSpPr>
        <p:spPr>
          <a:xfrm>
            <a:off x="228600" y="1600200"/>
            <a:ext cx="8686800" cy="2743200"/>
          </a:xfrm>
        </p:spPr>
        <p:txBody>
          <a:bodyPr>
            <a:normAutofit/>
          </a:bodyPr>
          <a:lstStyle/>
          <a:p>
            <a:pPr marL="609600" indent="-609600"/>
            <a:r>
              <a:rPr lang="en-US" sz="2200" b="1" dirty="0">
                <a:latin typeface="Times New Roman" pitchFamily="18" charset="0"/>
                <a:cs typeface="Times New Roman" pitchFamily="18" charset="0"/>
              </a:rPr>
              <a:t>Physical Interactions:</a:t>
            </a:r>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Not dependent on the characteristic </a:t>
            </a:r>
            <a:r>
              <a:rPr lang="en-US" sz="2200" dirty="0">
                <a:latin typeface="Times New Roman" pitchFamily="18" charset="0"/>
                <a:cs typeface="Times New Roman" pitchFamily="18" charset="0"/>
              </a:rPr>
              <a:t>of electromagnetic radiation</a:t>
            </a:r>
          </a:p>
          <a:p>
            <a:pPr marL="1009650" lvl="1" indent="-609600">
              <a:buNone/>
            </a:pPr>
            <a:r>
              <a:rPr lang="en-US" sz="2200" dirty="0" smtClean="0">
                <a:latin typeface="Times New Roman" pitchFamily="18" charset="0"/>
                <a:cs typeface="Times New Roman" pitchFamily="18" charset="0"/>
              </a:rPr>
              <a:t>	1.Reflection	2.Refraction</a:t>
            </a:r>
          </a:p>
          <a:p>
            <a:pPr marL="1009650" lvl="1" indent="-609600">
              <a:buNone/>
            </a:pPr>
            <a:r>
              <a:rPr lang="en-US" sz="2200" dirty="0" smtClean="0">
                <a:latin typeface="Times New Roman" pitchFamily="18" charset="0"/>
                <a:cs typeface="Times New Roman" pitchFamily="18" charset="0"/>
              </a:rPr>
              <a:t>	3.Diffraction	4.Scattering</a:t>
            </a:r>
            <a:endParaRPr lang="en-US" sz="2200" dirty="0">
              <a:latin typeface="Times New Roman" pitchFamily="18" charset="0"/>
              <a:cs typeface="Times New Roman" pitchFamily="18" charset="0"/>
            </a:endParaRPr>
          </a:p>
          <a:p>
            <a:pPr marL="1009650" lvl="1" indent="-609600">
              <a:buNone/>
            </a:pPr>
            <a:r>
              <a:rPr lang="en-US" sz="2200" dirty="0" smtClean="0">
                <a:latin typeface="Times New Roman" pitchFamily="18" charset="0"/>
                <a:cs typeface="Times New Roman" pitchFamily="18" charset="0"/>
              </a:rPr>
              <a:t>	5.Polarization</a:t>
            </a:r>
            <a:endParaRPr lang="en-US" sz="2200" dirty="0">
              <a:latin typeface="Times New Roman" pitchFamily="18" charset="0"/>
              <a:cs typeface="Times New Roman" pitchFamily="18" charset="0"/>
            </a:endParaRPr>
          </a:p>
          <a:p>
            <a:pPr marL="609600" indent="-609600"/>
            <a:r>
              <a:rPr lang="en-US" sz="2200" b="1" dirty="0">
                <a:solidFill>
                  <a:srgbClr val="00B050"/>
                </a:solidFill>
                <a:latin typeface="Times New Roman" pitchFamily="18" charset="0"/>
                <a:cs typeface="Times New Roman" pitchFamily="18" charset="0"/>
              </a:rPr>
              <a:t>Chemical Interaction:</a:t>
            </a:r>
            <a:r>
              <a:rPr lang="en-US" sz="2200" dirty="0">
                <a:solidFill>
                  <a:srgbClr val="00B050"/>
                </a:solidFill>
                <a:latin typeface="Times New Roman" pitchFamily="18" charset="0"/>
                <a:cs typeface="Times New Roman" pitchFamily="18" charset="0"/>
              </a:rPr>
              <a:t> </a:t>
            </a:r>
            <a:r>
              <a:rPr lang="en-US" sz="2200" b="1" dirty="0" smtClean="0">
                <a:solidFill>
                  <a:srgbClr val="00B050"/>
                </a:solidFill>
                <a:latin typeface="Times New Roman" pitchFamily="18" charset="0"/>
                <a:cs typeface="Times New Roman" pitchFamily="18" charset="0"/>
              </a:rPr>
              <a:t>Dependent </a:t>
            </a:r>
            <a:r>
              <a:rPr lang="en-US" sz="2200" b="1" dirty="0">
                <a:solidFill>
                  <a:srgbClr val="00B050"/>
                </a:solidFill>
                <a:latin typeface="Times New Roman" pitchFamily="18" charset="0"/>
                <a:cs typeface="Times New Roman" pitchFamily="18" charset="0"/>
              </a:rPr>
              <a:t>of the characteristics </a:t>
            </a:r>
            <a:r>
              <a:rPr lang="en-US" sz="2200" dirty="0">
                <a:latin typeface="Times New Roman" pitchFamily="18" charset="0"/>
                <a:cs typeface="Times New Roman" pitchFamily="18" charset="0"/>
              </a:rPr>
              <a:t>of electromagnetic radiation</a:t>
            </a:r>
          </a:p>
          <a:p>
            <a:pPr marL="609600" indent="-609600">
              <a:buFontTx/>
              <a:buNone/>
            </a:pPr>
            <a:endParaRPr lang="en-US" sz="2400" b="1" dirty="0">
              <a:latin typeface="Times New Roman" pitchFamily="18" charset="0"/>
              <a:cs typeface="Times New Roman" pitchFamily="18" charset="0"/>
            </a:endParaRPr>
          </a:p>
        </p:txBody>
      </p:sp>
      <p:pic>
        <p:nvPicPr>
          <p:cNvPr id="4" name="Picture 1"/>
          <p:cNvPicPr>
            <a:picLocks noChangeAspect="1" noChangeArrowheads="1"/>
          </p:cNvPicPr>
          <p:nvPr/>
        </p:nvPicPr>
        <p:blipFill>
          <a:blip r:embed="rId3" cstate="print"/>
          <a:srcRect/>
          <a:stretch>
            <a:fillRect/>
          </a:stretch>
        </p:blipFill>
        <p:spPr bwMode="auto">
          <a:xfrm>
            <a:off x="1" y="0"/>
            <a:ext cx="1219199" cy="1371600"/>
          </a:xfrm>
          <a:prstGeom prst="rect">
            <a:avLst/>
          </a:prstGeom>
          <a:noFill/>
          <a:ln w="9525">
            <a:noFill/>
            <a:miter lim="800000"/>
            <a:headEnd/>
            <a:tailEnd/>
          </a:ln>
          <a:effectLst/>
        </p:spPr>
      </p:pic>
      <p:pic>
        <p:nvPicPr>
          <p:cNvPr id="99330" name="Picture 2"/>
          <p:cNvPicPr>
            <a:picLocks noChangeAspect="1" noChangeArrowheads="1"/>
          </p:cNvPicPr>
          <p:nvPr/>
        </p:nvPicPr>
        <p:blipFill>
          <a:blip r:embed="rId4" cstate="print"/>
          <a:srcRect/>
          <a:stretch>
            <a:fillRect/>
          </a:stretch>
        </p:blipFill>
        <p:spPr bwMode="auto">
          <a:xfrm>
            <a:off x="4267200" y="3962400"/>
            <a:ext cx="4876800" cy="28956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1" y="0"/>
            <a:ext cx="1219199" cy="1371600"/>
          </a:xfrm>
          <a:prstGeom prst="rect">
            <a:avLst/>
          </a:prstGeom>
          <a:noFill/>
          <a:ln w="9525">
            <a:noFill/>
            <a:miter lim="800000"/>
            <a:headEnd/>
            <a:tailEnd/>
          </a:ln>
          <a:effectLst/>
        </p:spPr>
      </p:pic>
      <p:pic>
        <p:nvPicPr>
          <p:cNvPr id="98306" name="Picture 2"/>
          <p:cNvPicPr>
            <a:picLocks noChangeAspect="1" noChangeArrowheads="1"/>
          </p:cNvPicPr>
          <p:nvPr/>
        </p:nvPicPr>
        <p:blipFill>
          <a:blip r:embed="rId3" cstate="print"/>
          <a:srcRect/>
          <a:stretch>
            <a:fillRect/>
          </a:stretch>
        </p:blipFill>
        <p:spPr bwMode="auto">
          <a:xfrm>
            <a:off x="152400" y="0"/>
            <a:ext cx="8743950" cy="6629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ARULSELVAN                </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2204</Words>
  <Application>Microsoft Office PowerPoint</Application>
  <PresentationFormat>On-screen Show (4:3)</PresentationFormat>
  <Paragraphs>346</Paragraphs>
  <Slides>34</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CorelPhotoPaint.Image.9</vt:lpstr>
      <vt:lpstr>BASIC SPECTROSCOPY</vt:lpstr>
      <vt:lpstr>Slide 2</vt:lpstr>
      <vt:lpstr>Slide 3</vt:lpstr>
      <vt:lpstr>ELECTROMAGNETIC RADIATION</vt:lpstr>
      <vt:lpstr>WAVE PARAMETERS</vt:lpstr>
      <vt:lpstr>WAVE PARAMETERS</vt:lpstr>
      <vt:lpstr>Slide 7</vt:lpstr>
      <vt:lpstr>Interactions of Electromagnetic Radiation</vt:lpstr>
      <vt:lpstr>Slide 9</vt:lpstr>
      <vt:lpstr>ABSORPTION OF RADIATION</vt:lpstr>
      <vt:lpstr>ABSORPTION OF RADIATION</vt:lpstr>
      <vt:lpstr>Slide 12</vt:lpstr>
      <vt:lpstr>Slide 13</vt:lpstr>
      <vt:lpstr>Slide 14</vt:lpstr>
      <vt:lpstr>Slide 15</vt:lpstr>
      <vt:lpstr>Slide 16</vt:lpstr>
      <vt:lpstr>Slide 17</vt:lpstr>
      <vt:lpstr>Slide 18</vt:lpstr>
      <vt:lpstr>ABSORPTION METHODS</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SPECTROSCOPY</dc:title>
  <dc:creator>ARIC</dc:creator>
  <cp:lastModifiedBy>Arulselvan</cp:lastModifiedBy>
  <cp:revision>130</cp:revision>
  <dcterms:created xsi:type="dcterms:W3CDTF">2006-08-16T00:00:00Z</dcterms:created>
  <dcterms:modified xsi:type="dcterms:W3CDTF">2015-12-21T18:12:25Z</dcterms:modified>
</cp:coreProperties>
</file>