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5" r:id="rId9"/>
    <p:sldId id="264" r:id="rId10"/>
    <p:sldId id="265" r:id="rId11"/>
    <p:sldId id="266" r:id="rId12"/>
    <p:sldId id="27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5" d="100"/>
          <a:sy n="55" d="100"/>
        </p:scale>
        <p:origin x="-172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E9867-D096-48E3-BC3E-CDF6089C51CA}" type="datetimeFigureOut">
              <a:rPr lang="en-US" smtClean="0"/>
              <a:pPr/>
              <a:t>19/03/2013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3D00B-BF02-4D43-8467-F53E7D124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DD50B-8EF8-414D-8AAA-FCE4E82A99C7}" type="datetime1">
              <a:rPr lang="en-US" smtClean="0"/>
              <a:pPr/>
              <a:t>19/03/2013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6078-6D30-4BD2-861E-B5B147F93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7B20C-2990-4762-9D97-F3D971E6FDA8}" type="datetime1">
              <a:rPr lang="en-US" smtClean="0"/>
              <a:pPr/>
              <a:t>19/03/2013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6078-6D30-4BD2-861E-B5B147F93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D78A-AF15-4235-8E08-66CF9BC4C9AE}" type="datetime1">
              <a:rPr lang="en-US" smtClean="0"/>
              <a:pPr/>
              <a:t>19/03/2013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6078-6D30-4BD2-861E-B5B147F93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C800-6F1D-4A53-9956-CCA4AE5DFA89}" type="datetime1">
              <a:rPr lang="en-US" smtClean="0"/>
              <a:pPr/>
              <a:t>19/03/2013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6078-6D30-4BD2-861E-B5B147F93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558F-29D6-4576-8BCA-0B8D07869A5B}" type="datetime1">
              <a:rPr lang="en-US" smtClean="0"/>
              <a:pPr/>
              <a:t>19/03/2013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6078-6D30-4BD2-861E-B5B147F93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E5AA-EB45-409C-89A0-D3CF5E2E704E}" type="datetime1">
              <a:rPr lang="en-US" smtClean="0"/>
              <a:pPr/>
              <a:t>19/03/2013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6078-6D30-4BD2-861E-B5B147F93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D3B4-30D3-4711-B56B-3B93FEE6B36E}" type="datetime1">
              <a:rPr lang="en-US" smtClean="0"/>
              <a:pPr/>
              <a:t>19/03/2013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6078-6D30-4BD2-861E-B5B147F93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676C-4F27-402D-8858-F6FA4D3A4CFB}" type="datetime1">
              <a:rPr lang="en-US" smtClean="0"/>
              <a:pPr/>
              <a:t>19/03/2013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6078-6D30-4BD2-861E-B5B147F93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6A39-C9AC-4804-B2A1-08F38F30060A}" type="datetime1">
              <a:rPr lang="en-US" smtClean="0"/>
              <a:pPr/>
              <a:t>19/03/2013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6078-6D30-4BD2-861E-B5B147F93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8F82-99AC-4207-BA37-BAD3A7CC2E3A}" type="datetime1">
              <a:rPr lang="en-US" smtClean="0"/>
              <a:pPr/>
              <a:t>19/03/2013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6078-6D30-4BD2-861E-B5B147F93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5782-9716-470C-B779-17C054AAB6ED}" type="datetime1">
              <a:rPr lang="en-US" smtClean="0"/>
              <a:pPr/>
              <a:t>19/03/2013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6078-6D30-4BD2-861E-B5B147F93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AD915-BC41-49D7-8C4A-AF93F170A278}" type="datetime1">
              <a:rPr lang="en-US" smtClean="0"/>
              <a:pPr/>
              <a:t>19/03/2013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36078-6D30-4BD2-861E-B5B147F93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//upload.wikimedia.org/wikipedia/commons/5/5f/Midbraincrosssection.pn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Neurodegenerative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diseases</a:t>
            </a:r>
            <a:endParaRPr lang="en-US" sz="2800" dirty="0">
              <a:solidFill>
                <a:schemeClr val="tx2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These are </a:t>
            </a:r>
            <a:r>
              <a:rPr lang="en-US" dirty="0"/>
              <a:t>a group of </a:t>
            </a:r>
            <a:r>
              <a:rPr lang="en-US" dirty="0" smtClean="0"/>
              <a:t>disorders characterized </a:t>
            </a:r>
            <a:r>
              <a:rPr lang="en-US" dirty="0"/>
              <a:t>by neuronal loss and generally an </a:t>
            </a:r>
            <a:r>
              <a:rPr lang="en-US" dirty="0" smtClean="0"/>
              <a:t>accumulation of </a:t>
            </a:r>
            <a:r>
              <a:rPr lang="en-US" dirty="0"/>
              <a:t>insoluble intracellular or </a:t>
            </a:r>
            <a:r>
              <a:rPr lang="en-US" dirty="0" smtClean="0"/>
              <a:t>extracellular material </a:t>
            </a:r>
            <a:r>
              <a:rPr lang="en-US" dirty="0"/>
              <a:t>in certain brain regions</a:t>
            </a:r>
            <a:r>
              <a:rPr lang="en-US" dirty="0" smtClean="0"/>
              <a:t>.</a:t>
            </a:r>
          </a:p>
          <a:p>
            <a:r>
              <a:rPr lang="en-US" dirty="0"/>
              <a:t>The neurodegenerative disorders include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/>
              <a:t>1</a:t>
            </a:r>
            <a:r>
              <a:rPr lang="en-US" dirty="0" smtClean="0"/>
              <a:t>) </a:t>
            </a:r>
            <a:r>
              <a:rPr lang="en-US" dirty="0" smtClean="0">
                <a:solidFill>
                  <a:srgbClr val="C00000"/>
                </a:solidFill>
              </a:rPr>
              <a:t>Alzheimer’s</a:t>
            </a:r>
            <a:r>
              <a:rPr lang="en-US" dirty="0" smtClean="0"/>
              <a:t> </a:t>
            </a:r>
            <a:r>
              <a:rPr lang="en-US" dirty="0">
                <a:solidFill>
                  <a:srgbClr val="C00000"/>
                </a:solidFill>
              </a:rPr>
              <a:t>disease</a:t>
            </a:r>
            <a:r>
              <a:rPr lang="en-US" dirty="0"/>
              <a:t>, the most common cause of dementia</a:t>
            </a:r>
            <a:r>
              <a:rPr lang="en-US" dirty="0" smtClean="0"/>
              <a:t>, in </a:t>
            </a:r>
            <a:r>
              <a:rPr lang="en-US" dirty="0"/>
              <a:t>which the neural injury is primarily in the </a:t>
            </a:r>
            <a:r>
              <a:rPr lang="en-US" dirty="0" smtClean="0">
                <a:solidFill>
                  <a:srgbClr val="C00000"/>
                </a:solidFill>
              </a:rPr>
              <a:t>hippocampus and </a:t>
            </a:r>
            <a:r>
              <a:rPr lang="en-US" dirty="0">
                <a:solidFill>
                  <a:srgbClr val="C00000"/>
                </a:solidFill>
              </a:rPr>
              <a:t>cortex; 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/>
              <a:t>2) </a:t>
            </a:r>
            <a:r>
              <a:rPr lang="en-US" dirty="0">
                <a:solidFill>
                  <a:srgbClr val="C00000"/>
                </a:solidFill>
              </a:rPr>
              <a:t>Parkinson’s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disease</a:t>
            </a:r>
            <a:r>
              <a:rPr lang="en-US" dirty="0"/>
              <a:t>, a </a:t>
            </a:r>
            <a:r>
              <a:rPr lang="en-US" dirty="0" smtClean="0"/>
              <a:t>disabling motor </a:t>
            </a:r>
            <a:r>
              <a:rPr lang="en-US" dirty="0"/>
              <a:t>impairment disorder due to the loss </a:t>
            </a:r>
            <a:r>
              <a:rPr lang="en-US" dirty="0" smtClean="0"/>
              <a:t>of </a:t>
            </a:r>
            <a:r>
              <a:rPr lang="en-US" dirty="0" err="1" smtClean="0">
                <a:solidFill>
                  <a:srgbClr val="C00000"/>
                </a:solidFill>
              </a:rPr>
              <a:t>nigrostriatal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dopamine </a:t>
            </a:r>
            <a:r>
              <a:rPr lang="en-US" dirty="0" smtClean="0">
                <a:solidFill>
                  <a:srgbClr val="C00000"/>
                </a:solidFill>
              </a:rPr>
              <a:t>neurons</a:t>
            </a:r>
            <a:r>
              <a:rPr lang="en-US" dirty="0" smtClean="0"/>
              <a:t>;</a:t>
            </a:r>
            <a:endParaRPr lang="en-US" dirty="0"/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6078-6D30-4BD2-861E-B5B147F9368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3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mute="1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Dopamine Metabolism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6078-6D30-4BD2-861E-B5B147F9368F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85800"/>
            <a:ext cx="6705600" cy="5943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Therapy of Parkinsonism</a:t>
            </a:r>
            <a:endParaRPr lang="en-US" sz="32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6078-6D30-4BD2-861E-B5B147F9368F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914400"/>
            <a:ext cx="9144000" cy="52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smtClean="0"/>
              <a:t>(1) </a:t>
            </a:r>
            <a:r>
              <a:rPr lang="en-US" sz="2400" dirty="0" err="1" smtClean="0">
                <a:solidFill>
                  <a:srgbClr val="C00000"/>
                </a:solidFill>
              </a:rPr>
              <a:t>Levodopa</a:t>
            </a:r>
            <a:r>
              <a:rPr lang="en-US" sz="2400" dirty="0" smtClean="0"/>
              <a:t>, as the immediate precursor </a:t>
            </a:r>
            <a:r>
              <a:rPr lang="en-US" sz="2400" dirty="0" smtClean="0"/>
              <a:t>of dopamine</a:t>
            </a:r>
            <a:r>
              <a:rPr lang="en-US" sz="2400" dirty="0" smtClean="0"/>
              <a:t>, increases dopamine production within the basal ganglia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(2) </a:t>
            </a:r>
            <a:r>
              <a:rPr lang="en-US" sz="2400" dirty="0" smtClean="0">
                <a:solidFill>
                  <a:srgbClr val="C00000"/>
                </a:solidFill>
              </a:rPr>
              <a:t>MAO-B </a:t>
            </a:r>
            <a:r>
              <a:rPr lang="en-US" sz="2400" dirty="0" smtClean="0">
                <a:solidFill>
                  <a:srgbClr val="C00000"/>
                </a:solidFill>
              </a:rPr>
              <a:t>inhibitors (</a:t>
            </a:r>
            <a:r>
              <a:rPr lang="en-US" sz="2400" dirty="0" err="1" smtClean="0">
                <a:solidFill>
                  <a:srgbClr val="C00000"/>
                </a:solidFill>
              </a:rPr>
              <a:t>selegiline</a:t>
            </a:r>
            <a:r>
              <a:rPr lang="en-US" sz="2400" dirty="0" smtClean="0">
                <a:solidFill>
                  <a:srgbClr val="C00000"/>
                </a:solidFill>
              </a:rPr>
              <a:t>)</a:t>
            </a:r>
            <a:r>
              <a:rPr lang="en-US" sz="2400" dirty="0" smtClean="0"/>
              <a:t> block a major pathway in dopamine metabolism and thus increase the duration </a:t>
            </a:r>
            <a:r>
              <a:rPr lang="en-US" sz="2400" dirty="0" smtClean="0"/>
              <a:t>of action </a:t>
            </a:r>
            <a:r>
              <a:rPr lang="en-US" sz="2400" dirty="0" smtClean="0"/>
              <a:t>of dopamine.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dirty="0" smtClean="0"/>
              <a:t>3) </a:t>
            </a:r>
            <a:r>
              <a:rPr lang="en-US" sz="2400" dirty="0" smtClean="0">
                <a:solidFill>
                  <a:srgbClr val="C00000"/>
                </a:solidFill>
              </a:rPr>
              <a:t>Dopamine receptor agonists</a:t>
            </a:r>
            <a:r>
              <a:rPr lang="en-US" sz="2400" dirty="0" smtClean="0"/>
              <a:t> (</a:t>
            </a:r>
            <a:r>
              <a:rPr lang="en-US" sz="2400" dirty="0" err="1" smtClean="0"/>
              <a:t>pramipexole</a:t>
            </a:r>
            <a:r>
              <a:rPr lang="en-US" sz="2400" dirty="0" smtClean="0"/>
              <a:t>, </a:t>
            </a:r>
            <a:r>
              <a:rPr lang="en-US" sz="2400" dirty="0" err="1" smtClean="0"/>
              <a:t>pergolide</a:t>
            </a:r>
            <a:r>
              <a:rPr lang="en-US" sz="2400" dirty="0" smtClean="0"/>
              <a:t>, </a:t>
            </a:r>
            <a:r>
              <a:rPr lang="en-US" sz="2400" dirty="0" err="1" smtClean="0"/>
              <a:t>bromocriptine</a:t>
            </a:r>
            <a:r>
              <a:rPr lang="en-US" sz="2400" dirty="0" smtClean="0"/>
              <a:t>) directly </a:t>
            </a:r>
            <a:r>
              <a:rPr lang="en-US" sz="2400" dirty="0" smtClean="0"/>
              <a:t>activate dopamine receptors on postsynaptic neurons.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dirty="0" smtClean="0"/>
              <a:t>4) </a:t>
            </a:r>
            <a:r>
              <a:rPr lang="en-US" sz="2400" dirty="0" err="1" smtClean="0">
                <a:solidFill>
                  <a:srgbClr val="C00000"/>
                </a:solidFill>
              </a:rPr>
              <a:t>Anticholinergic</a:t>
            </a:r>
            <a:r>
              <a:rPr lang="en-US" sz="2400" dirty="0" smtClean="0">
                <a:solidFill>
                  <a:srgbClr val="C00000"/>
                </a:solidFill>
              </a:rPr>
              <a:t> drugs </a:t>
            </a:r>
            <a:r>
              <a:rPr lang="en-US" sz="2400" dirty="0" smtClean="0"/>
              <a:t>block the </a:t>
            </a:r>
            <a:r>
              <a:rPr lang="en-US" sz="2400" dirty="0" smtClean="0"/>
              <a:t>increased excitatory activity of cholinergic </a:t>
            </a:r>
            <a:r>
              <a:rPr lang="en-US" sz="2400" dirty="0" err="1" smtClean="0"/>
              <a:t>interneurons</a:t>
            </a:r>
            <a:r>
              <a:rPr lang="en-US" sz="2400" dirty="0" smtClean="0"/>
              <a:t> on outflow pathways from the basal</a:t>
            </a:r>
          </a:p>
          <a:p>
            <a:pPr>
              <a:buNone/>
            </a:pPr>
            <a:r>
              <a:rPr lang="en-US" sz="2400" dirty="0" smtClean="0"/>
              <a:t>	ganglia</a:t>
            </a:r>
            <a:r>
              <a:rPr lang="en-US" sz="2400" dirty="0" smtClean="0"/>
              <a:t>, which is secondary to a loss of inhibitor actions of dopamine on these </a:t>
            </a:r>
            <a:r>
              <a:rPr lang="en-US" sz="2400" dirty="0" smtClean="0"/>
              <a:t>cholinergic </a:t>
            </a:r>
            <a:r>
              <a:rPr lang="en-US" sz="2400" dirty="0" err="1" smtClean="0"/>
              <a:t>interneurons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dirty="0" smtClean="0"/>
              <a:t>5) </a:t>
            </a:r>
            <a:r>
              <a:rPr lang="en-US" sz="2400" dirty="0" smtClean="0">
                <a:solidFill>
                  <a:srgbClr val="C00000"/>
                </a:solidFill>
              </a:rPr>
              <a:t>COMT inhibitors</a:t>
            </a:r>
            <a:r>
              <a:rPr lang="en-US" sz="2400" dirty="0" smtClean="0"/>
              <a:t> (with central actions) block an alternate pathway in </a:t>
            </a:r>
            <a:r>
              <a:rPr lang="en-US" sz="2400" dirty="0" smtClean="0"/>
              <a:t>the metabolism </a:t>
            </a:r>
            <a:r>
              <a:rPr lang="en-US" sz="2400" dirty="0" smtClean="0"/>
              <a:t>of dopamine.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6078-6D30-4BD2-861E-B5B147F9368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PARKINSON’S DISEASE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1817 , </a:t>
            </a:r>
            <a:r>
              <a:rPr lang="en-US" dirty="0"/>
              <a:t>James Parkinson </a:t>
            </a:r>
            <a:r>
              <a:rPr lang="en-US" dirty="0" smtClean="0"/>
              <a:t>defined the distinguishing </a:t>
            </a:r>
            <a:r>
              <a:rPr lang="en-US" dirty="0"/>
              <a:t>symptoms </a:t>
            </a:r>
            <a:r>
              <a:rPr lang="en-US" dirty="0" smtClean="0"/>
              <a:t>of this </a:t>
            </a:r>
            <a:r>
              <a:rPr lang="en-US" dirty="0"/>
              <a:t>movement disorder is known as </a:t>
            </a:r>
            <a:r>
              <a:rPr lang="en-US" dirty="0" smtClean="0"/>
              <a:t>Parkinson’s </a:t>
            </a:r>
            <a:r>
              <a:rPr lang="en-US" dirty="0"/>
              <a:t>disease or parkinsonism.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generally affects the </a:t>
            </a:r>
            <a:r>
              <a:rPr lang="en-US" dirty="0" smtClean="0"/>
              <a:t>elderly and </a:t>
            </a:r>
            <a:r>
              <a:rPr lang="en-US" dirty="0"/>
              <a:t>is estimated to afflict more than 1% of </a:t>
            </a:r>
            <a:r>
              <a:rPr lang="en-US" dirty="0" smtClean="0"/>
              <a:t>individuals over </a:t>
            </a:r>
            <a:r>
              <a:rPr lang="en-US" dirty="0"/>
              <a:t>the age of 65.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6078-6D30-4BD2-861E-B5B147F936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2800" dirty="0" smtClean="0"/>
              <a:t>Most cases are of idiopathic parkinsonism</a:t>
            </a:r>
          </a:p>
          <a:p>
            <a:pPr>
              <a:buBlip>
                <a:blip r:embed="rId2"/>
              </a:buBlip>
            </a:pPr>
            <a:r>
              <a:rPr lang="en-US" sz="2800" dirty="0" smtClean="0"/>
              <a:t>viral </a:t>
            </a:r>
            <a:r>
              <a:rPr lang="en-US" sz="2800" dirty="0"/>
              <a:t>inflammation </a:t>
            </a:r>
            <a:endParaRPr lang="en-US" sz="2800" dirty="0" smtClean="0"/>
          </a:p>
          <a:p>
            <a:pPr>
              <a:buBlip>
                <a:blip r:embed="rId2"/>
              </a:buBlip>
            </a:pPr>
            <a:r>
              <a:rPr lang="en-US" sz="2800" dirty="0" smtClean="0"/>
              <a:t>Brain trauma</a:t>
            </a:r>
            <a:r>
              <a:rPr lang="en-US" sz="2800" dirty="0"/>
              <a:t>, </a:t>
            </a:r>
            <a:r>
              <a:rPr lang="en-US" sz="2800" dirty="0" smtClean="0"/>
              <a:t>stroke</a:t>
            </a:r>
            <a:endParaRPr lang="en-US" sz="2800" dirty="0"/>
          </a:p>
          <a:p>
            <a:pPr>
              <a:buBlip>
                <a:blip r:embed="rId2"/>
              </a:buBlip>
            </a:pPr>
            <a:r>
              <a:rPr lang="en-US" sz="2800" dirty="0" smtClean="0"/>
              <a:t> Poisoning by </a:t>
            </a:r>
            <a:r>
              <a:rPr lang="en-US" sz="2800" dirty="0"/>
              <a:t>manganese, </a:t>
            </a:r>
            <a:r>
              <a:rPr lang="en-US" sz="2800" dirty="0" smtClean="0"/>
              <a:t>carbon monoxide</a:t>
            </a:r>
            <a:r>
              <a:rPr lang="en-US" sz="2800" dirty="0"/>
              <a:t>, pesticide, or 1-methyl-4-phenyl,-</a:t>
            </a:r>
            <a:r>
              <a:rPr lang="en-US" sz="2800" dirty="0" smtClean="0"/>
              <a:t>1,2,3,6-tetrahydropyridine (</a:t>
            </a:r>
            <a:r>
              <a:rPr lang="en-US" sz="2800" dirty="0"/>
              <a:t>MPTP). </a:t>
            </a:r>
            <a:endParaRPr lang="en-US" sz="2800" dirty="0" smtClean="0"/>
          </a:p>
          <a:p>
            <a:pPr>
              <a:buBlip>
                <a:blip r:embed="rId2"/>
              </a:buBlip>
            </a:pPr>
            <a:r>
              <a:rPr lang="en-US" sz="2800" dirty="0" smtClean="0"/>
              <a:t>Intoxication </a:t>
            </a:r>
            <a:r>
              <a:rPr lang="en-US" sz="2800" dirty="0"/>
              <a:t>with MPTP, </a:t>
            </a:r>
            <a:r>
              <a:rPr lang="en-US" sz="2800" dirty="0" smtClean="0"/>
              <a:t>a byproduct </a:t>
            </a:r>
            <a:r>
              <a:rPr lang="en-US" sz="2800" dirty="0"/>
              <a:t>of the synthesis of an illegal </a:t>
            </a:r>
            <a:r>
              <a:rPr lang="en-US" sz="2800" dirty="0" err="1"/>
              <a:t>meperidine</a:t>
            </a:r>
            <a:r>
              <a:rPr lang="en-US" sz="2800" dirty="0"/>
              <a:t> analogue</a:t>
            </a:r>
            <a:r>
              <a:rPr lang="en-US" sz="2800" dirty="0" smtClean="0"/>
              <a:t>, produces </a:t>
            </a:r>
            <a:r>
              <a:rPr lang="en-US" sz="2800" dirty="0"/>
              <a:t>a condition closely resembling parkinsonism,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6078-6D30-4BD2-861E-B5B147F9368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2800" dirty="0" smtClean="0"/>
              <a:t>genetic </a:t>
            </a:r>
            <a:r>
              <a:rPr lang="en-US" sz="2800" dirty="0"/>
              <a:t>predisposition, </a:t>
            </a:r>
            <a:r>
              <a:rPr lang="en-US" sz="2800" dirty="0" smtClean="0"/>
              <a:t>environmental Toxins</a:t>
            </a:r>
            <a:endParaRPr lang="en-US" sz="2800" dirty="0"/>
          </a:p>
          <a:p>
            <a:pPr>
              <a:buBlip>
                <a:blip r:embed="rId2"/>
              </a:buBlip>
            </a:pPr>
            <a:r>
              <a:rPr lang="en-US" sz="2800" dirty="0" smtClean="0"/>
              <a:t> aging</a:t>
            </a:r>
          </a:p>
          <a:p>
            <a:pPr>
              <a:buBlip>
                <a:blip r:embed="rId2"/>
              </a:buBlip>
            </a:pPr>
            <a:r>
              <a:rPr lang="en-US" sz="2800" dirty="0" smtClean="0"/>
              <a:t>drug-induced (iatrogenic parkinsonism,)  which is </a:t>
            </a:r>
            <a:r>
              <a:rPr lang="en-US" sz="2800" dirty="0"/>
              <a:t>often is a </a:t>
            </a:r>
            <a:r>
              <a:rPr lang="en-US" sz="2800" dirty="0" smtClean="0"/>
              <a:t>complication of </a:t>
            </a:r>
            <a:r>
              <a:rPr lang="en-US" sz="2800" dirty="0"/>
              <a:t>antipsychotic therapy, especially following </a:t>
            </a:r>
            <a:r>
              <a:rPr lang="en-US" sz="2800" dirty="0" smtClean="0"/>
              <a:t>the use </a:t>
            </a:r>
            <a:r>
              <a:rPr lang="en-US" sz="2800" dirty="0"/>
              <a:t>of the </a:t>
            </a:r>
            <a:r>
              <a:rPr lang="en-US" sz="2800" dirty="0" err="1"/>
              <a:t>butyrophenone</a:t>
            </a:r>
            <a:r>
              <a:rPr lang="en-US" sz="2800" dirty="0"/>
              <a:t> and </a:t>
            </a:r>
            <a:r>
              <a:rPr lang="en-US" sz="2800" dirty="0" err="1"/>
              <a:t>phenothiazine</a:t>
            </a:r>
            <a:r>
              <a:rPr lang="en-US" sz="2800" dirty="0"/>
              <a:t> </a:t>
            </a:r>
            <a:r>
              <a:rPr lang="en-US" sz="2800" dirty="0" smtClean="0"/>
              <a:t>drug classes . 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>
                <a:solidFill>
                  <a:srgbClr val="FF0000"/>
                </a:solidFill>
              </a:rPr>
              <a:t>(Unlike </a:t>
            </a:r>
            <a:r>
              <a:rPr lang="en-US" sz="2800" dirty="0">
                <a:solidFill>
                  <a:srgbClr val="FF0000"/>
                </a:solidFill>
              </a:rPr>
              <a:t>idiopathic parkinsonism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</a:rPr>
              <a:t>striatal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content of dopamine is not reduced by </a:t>
            </a:r>
            <a:r>
              <a:rPr lang="en-US" sz="2800" dirty="0" smtClean="0">
                <a:solidFill>
                  <a:srgbClr val="FF0000"/>
                </a:solidFill>
              </a:rPr>
              <a:t>administration of </a:t>
            </a:r>
            <a:r>
              <a:rPr lang="en-US" sz="2800" dirty="0">
                <a:solidFill>
                  <a:srgbClr val="FF0000"/>
                </a:solidFill>
              </a:rPr>
              <a:t>these drugs. In contrast, they produce </a:t>
            </a:r>
            <a:r>
              <a:rPr lang="en-US" sz="2800" dirty="0" smtClean="0">
                <a:solidFill>
                  <a:srgbClr val="FF0000"/>
                </a:solidFill>
              </a:rPr>
              <a:t>a functional </a:t>
            </a:r>
            <a:r>
              <a:rPr lang="en-US" sz="2800" dirty="0">
                <a:solidFill>
                  <a:srgbClr val="FF0000"/>
                </a:solidFill>
              </a:rPr>
              <a:t>decrease in dopamine activity by </a:t>
            </a:r>
            <a:r>
              <a:rPr lang="en-US" sz="2800" dirty="0" smtClean="0">
                <a:solidFill>
                  <a:srgbClr val="FF0000"/>
                </a:solidFill>
              </a:rPr>
              <a:t>blocking the </a:t>
            </a:r>
            <a:r>
              <a:rPr lang="en-US" sz="2800" dirty="0">
                <a:solidFill>
                  <a:srgbClr val="FF0000"/>
                </a:solidFill>
              </a:rPr>
              <a:t>action of dopamine on postsynaptic dopamine </a:t>
            </a:r>
            <a:r>
              <a:rPr lang="en-US" sz="2800" dirty="0" smtClean="0">
                <a:solidFill>
                  <a:srgbClr val="FF0000"/>
                </a:solidFill>
              </a:rPr>
              <a:t>receptors).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6078-6D30-4BD2-861E-B5B147F9368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Clinical Findings (Symptoms)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85000" lnSpcReduction="20000"/>
          </a:bodyPr>
          <a:lstStyle/>
          <a:p>
            <a:pPr>
              <a:buBlip>
                <a:blip r:embed="rId2"/>
              </a:buBlip>
            </a:pPr>
            <a:r>
              <a:rPr lang="en-US" dirty="0"/>
              <a:t>There is a </a:t>
            </a:r>
            <a:r>
              <a:rPr lang="en-US" dirty="0" smtClean="0"/>
              <a:t>progressive loss </a:t>
            </a:r>
            <a:r>
              <a:rPr lang="en-US" dirty="0"/>
              <a:t>of dopamine neurons with age. Relatively </a:t>
            </a:r>
            <a:r>
              <a:rPr lang="en-US" dirty="0" smtClean="0"/>
              <a:t>smooth functioning </a:t>
            </a:r>
            <a:r>
              <a:rPr lang="en-US" dirty="0"/>
              <a:t>of motor control is </a:t>
            </a:r>
            <a:r>
              <a:rPr lang="en-US" dirty="0" smtClean="0"/>
              <a:t>maintained </a:t>
            </a:r>
            <a:r>
              <a:rPr lang="en-US" dirty="0"/>
              <a:t>until </a:t>
            </a:r>
            <a:r>
              <a:rPr lang="en-US" dirty="0" smtClean="0"/>
              <a:t>neuronal loss </a:t>
            </a:r>
            <a:r>
              <a:rPr lang="en-US" dirty="0"/>
              <a:t>is such that it causes an </a:t>
            </a:r>
            <a:r>
              <a:rPr lang="en-US" dirty="0">
                <a:solidFill>
                  <a:srgbClr val="C00000"/>
                </a:solidFill>
              </a:rPr>
              <a:t>80% reduction </a:t>
            </a:r>
            <a:r>
              <a:rPr lang="en-US" dirty="0" smtClean="0">
                <a:solidFill>
                  <a:srgbClr val="C00000"/>
                </a:solidFill>
              </a:rPr>
              <a:t>of dopamine </a:t>
            </a:r>
            <a:r>
              <a:rPr lang="en-US" dirty="0">
                <a:solidFill>
                  <a:srgbClr val="C00000"/>
                </a:solidFill>
              </a:rPr>
              <a:t>in the striatum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At </a:t>
            </a:r>
            <a:r>
              <a:rPr lang="en-US" dirty="0"/>
              <a:t>this time, clinical </a:t>
            </a:r>
            <a:r>
              <a:rPr lang="en-US" dirty="0" smtClean="0"/>
              <a:t>symptoms appear </a:t>
            </a:r>
            <a:r>
              <a:rPr lang="en-US" dirty="0"/>
              <a:t>and then worsen with increasing neuronal </a:t>
            </a:r>
            <a:r>
              <a:rPr lang="en-US" dirty="0" smtClean="0"/>
              <a:t>loss. The </a:t>
            </a:r>
            <a:r>
              <a:rPr lang="en-US" dirty="0"/>
              <a:t>onset of symptoms of Parkinson’s disease is </a:t>
            </a:r>
            <a:r>
              <a:rPr lang="en-US" dirty="0" smtClean="0"/>
              <a:t>usually gradual</a:t>
            </a:r>
            <a:r>
              <a:rPr lang="en-US" dirty="0"/>
              <a:t>. </a:t>
            </a:r>
            <a:endParaRPr lang="en-US" dirty="0" smtClean="0"/>
          </a:p>
          <a:p>
            <a:pPr>
              <a:buBlip>
                <a:blip r:embed="rId2"/>
              </a:buBlip>
            </a:pPr>
            <a:r>
              <a:rPr lang="en-US" dirty="0" smtClean="0"/>
              <a:t>The </a:t>
            </a:r>
            <a:r>
              <a:rPr lang="en-US" dirty="0"/>
              <a:t>most prominent features of </a:t>
            </a:r>
            <a:r>
              <a:rPr lang="en-US" dirty="0" smtClean="0"/>
              <a:t>parkinsonism are </a:t>
            </a:r>
          </a:p>
          <a:p>
            <a:pPr>
              <a:buNone/>
            </a:pPr>
            <a:r>
              <a:rPr lang="en-US" dirty="0" smtClean="0"/>
              <a:t>	tremor</a:t>
            </a:r>
            <a:r>
              <a:rPr lang="en-US" dirty="0"/>
              <a:t>, rigidity, and </a:t>
            </a:r>
            <a:r>
              <a:rPr lang="en-US" dirty="0" err="1" smtClean="0"/>
              <a:t>bradykinesia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Tremors</a:t>
            </a:r>
            <a:r>
              <a:rPr lang="en-US" dirty="0" smtClean="0"/>
              <a:t> </a:t>
            </a:r>
            <a:r>
              <a:rPr lang="en-US" dirty="0"/>
              <a:t>are often </a:t>
            </a:r>
            <a:r>
              <a:rPr lang="en-US" dirty="0" smtClean="0"/>
              <a:t>unilateral in </a:t>
            </a:r>
            <a:r>
              <a:rPr lang="en-US" dirty="0"/>
              <a:t>onset, present at rest, and cease during </a:t>
            </a:r>
            <a:r>
              <a:rPr lang="en-US" dirty="0" smtClean="0"/>
              <a:t>voluntary movement.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Rigidity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n-US" dirty="0"/>
              <a:t>  </a:t>
            </a:r>
            <a:r>
              <a:rPr lang="en-US" dirty="0" smtClean="0"/>
              <a:t>is </a:t>
            </a:r>
            <a:r>
              <a:rPr lang="en-US" dirty="0"/>
              <a:t>increased muscle </a:t>
            </a:r>
            <a:r>
              <a:rPr lang="en-US" dirty="0" smtClean="0"/>
              <a:t>tone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6078-6D30-4BD2-861E-B5B147F9368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Bradykinesia</a:t>
            </a:r>
            <a:r>
              <a:rPr lang="en-US" sz="2400" dirty="0">
                <a:solidFill>
                  <a:srgbClr val="FF0000"/>
                </a:solidFill>
              </a:rPr>
              <a:t>,</a:t>
            </a:r>
            <a:r>
              <a:rPr lang="en-US" sz="2400" dirty="0"/>
              <a:t> </a:t>
            </a:r>
            <a:r>
              <a:rPr lang="en-US" sz="2400" dirty="0" smtClean="0"/>
              <a:t>an extreme </a:t>
            </a:r>
            <a:r>
              <a:rPr lang="en-US" sz="2400" dirty="0"/>
              <a:t>slowness of </a:t>
            </a:r>
            <a:r>
              <a:rPr lang="en-US" sz="2400" dirty="0" smtClean="0"/>
              <a:t>movement</a:t>
            </a:r>
            <a:r>
              <a:rPr lang="en-US" sz="2400" dirty="0"/>
              <a:t>, </a:t>
            </a:r>
            <a:r>
              <a:rPr lang="en-US" sz="2400" dirty="0" smtClean="0"/>
              <a:t>It results </a:t>
            </a:r>
            <a:r>
              <a:rPr lang="en-US" sz="2400" dirty="0"/>
              <a:t>in a typical stooped posture when </a:t>
            </a:r>
            <a:r>
              <a:rPr lang="en-US" sz="2400" dirty="0" smtClean="0"/>
              <a:t>the person </a:t>
            </a:r>
            <a:r>
              <a:rPr lang="en-US" sz="2400" dirty="0"/>
              <a:t>is standing or walking and </a:t>
            </a:r>
            <a:r>
              <a:rPr lang="en-US" sz="2400" dirty="0" smtClean="0"/>
              <a:t>absence </a:t>
            </a:r>
            <a:r>
              <a:rPr lang="en-US" sz="2400" dirty="0"/>
              <a:t>of normal </a:t>
            </a:r>
            <a:r>
              <a:rPr lang="en-US" sz="2400" dirty="0" smtClean="0"/>
              <a:t>arm swinging movements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The </a:t>
            </a:r>
            <a:r>
              <a:rPr lang="en-US" sz="2400" dirty="0">
                <a:solidFill>
                  <a:srgbClr val="FF0000"/>
                </a:solidFill>
              </a:rPr>
              <a:t>absence of facial </a:t>
            </a:r>
            <a:r>
              <a:rPr lang="en-US" sz="2400" dirty="0" smtClean="0">
                <a:solidFill>
                  <a:srgbClr val="FF0000"/>
                </a:solidFill>
              </a:rPr>
              <a:t>expression</a:t>
            </a:r>
            <a:r>
              <a:rPr lang="en-US" sz="2400" dirty="0" smtClean="0"/>
              <a:t> (</a:t>
            </a:r>
            <a:r>
              <a:rPr lang="en-US" sz="2400" dirty="0"/>
              <a:t>masklike face) results from loss of facial muscle function.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Inability to swallow</a:t>
            </a:r>
            <a:r>
              <a:rPr lang="en-US" sz="2400" dirty="0"/>
              <a:t> leads to drooling</a:t>
            </a:r>
            <a:r>
              <a:rPr lang="en-US" sz="2400" dirty="0" smtClean="0"/>
              <a:t>, while </a:t>
            </a:r>
            <a:r>
              <a:rPr lang="en-US" sz="2400" dirty="0" err="1"/>
              <a:t>bradykinesia</a:t>
            </a:r>
            <a:endParaRPr lang="en-US" sz="2400" dirty="0"/>
          </a:p>
          <a:p>
            <a:pPr>
              <a:buNone/>
            </a:pPr>
            <a:r>
              <a:rPr lang="en-US" sz="2400" dirty="0" smtClean="0"/>
              <a:t>	of </a:t>
            </a:r>
            <a:r>
              <a:rPr lang="en-US" sz="2400" dirty="0"/>
              <a:t>the muscles in the larynx results in changes </a:t>
            </a:r>
            <a:r>
              <a:rPr lang="en-US" sz="2400" dirty="0" smtClean="0"/>
              <a:t>in voice </a:t>
            </a:r>
            <a:r>
              <a:rPr lang="en-US" sz="2400" dirty="0"/>
              <a:t>quality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>
                <a:solidFill>
                  <a:srgbClr val="FF0000"/>
                </a:solidFill>
              </a:rPr>
              <a:t>Orthostatic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hypotension</a:t>
            </a:r>
            <a:r>
              <a:rPr lang="en-US" sz="2400" dirty="0"/>
              <a:t> may also be </a:t>
            </a:r>
            <a:r>
              <a:rPr lang="en-US" sz="2400" dirty="0" smtClean="0"/>
              <a:t>observed and </a:t>
            </a:r>
            <a:r>
              <a:rPr lang="en-US" sz="2400" dirty="0"/>
              <a:t>may complicate therapy. 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Cognitive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dysfunction</a:t>
            </a:r>
            <a:r>
              <a:rPr lang="en-US" sz="2400" dirty="0" smtClean="0"/>
              <a:t> and </a:t>
            </a:r>
            <a:r>
              <a:rPr lang="en-US" sz="2400" dirty="0"/>
              <a:t>dementia are also seen in a small percentage </a:t>
            </a:r>
            <a:r>
              <a:rPr lang="en-US" sz="2400" dirty="0" smtClean="0"/>
              <a:t>of Parkinson’s </a:t>
            </a:r>
            <a:r>
              <a:rPr lang="en-US" sz="2400" dirty="0"/>
              <a:t>disease patients, especially the elderly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6078-6D30-4BD2-861E-B5B147F9368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Pathology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i="1" dirty="0" smtClean="0"/>
              <a:t>The </a:t>
            </a:r>
            <a:r>
              <a:rPr lang="en-US" sz="2400" i="1" dirty="0"/>
              <a:t>most prominent pathological findings </a:t>
            </a:r>
            <a:r>
              <a:rPr lang="en-US" sz="2400" i="1" dirty="0" smtClean="0"/>
              <a:t>in Parkinson’s </a:t>
            </a:r>
            <a:r>
              <a:rPr lang="en-US" sz="2400" i="1" dirty="0"/>
              <a:t>disease are </a:t>
            </a:r>
            <a:r>
              <a:rPr lang="en-US" sz="2400" b="1" i="1" dirty="0">
                <a:solidFill>
                  <a:srgbClr val="0070C0"/>
                </a:solidFill>
              </a:rPr>
              <a:t>degeneration of the darkly </a:t>
            </a:r>
            <a:r>
              <a:rPr lang="en-US" sz="2400" b="1" i="1" dirty="0" smtClean="0">
                <a:solidFill>
                  <a:srgbClr val="0070C0"/>
                </a:solidFill>
              </a:rPr>
              <a:t>pigmented dopamine </a:t>
            </a:r>
            <a:r>
              <a:rPr lang="en-US" sz="2400" b="1" i="1" dirty="0">
                <a:solidFill>
                  <a:srgbClr val="0070C0"/>
                </a:solidFill>
              </a:rPr>
              <a:t>neurons</a:t>
            </a:r>
            <a:r>
              <a:rPr lang="en-US" sz="2400" i="1" dirty="0"/>
              <a:t> in the </a:t>
            </a:r>
            <a:r>
              <a:rPr lang="en-US" sz="2400" i="1" dirty="0" err="1"/>
              <a:t>substantia</a:t>
            </a:r>
            <a:r>
              <a:rPr lang="en-US" sz="2400" i="1" dirty="0"/>
              <a:t> </a:t>
            </a:r>
            <a:r>
              <a:rPr lang="en-US" sz="2400" i="1" dirty="0" err="1"/>
              <a:t>nigra</a:t>
            </a:r>
            <a:r>
              <a:rPr lang="en-US" sz="2400" i="1" dirty="0"/>
              <a:t>, loss </a:t>
            </a:r>
            <a:r>
              <a:rPr lang="en-US" sz="2400" i="1" dirty="0" smtClean="0"/>
              <a:t>of dopamine </a:t>
            </a:r>
            <a:r>
              <a:rPr lang="en-US" sz="2400" i="1" dirty="0"/>
              <a:t>in the </a:t>
            </a:r>
            <a:r>
              <a:rPr lang="en-US" sz="2400" i="1" dirty="0" err="1"/>
              <a:t>neostriatum</a:t>
            </a:r>
            <a:r>
              <a:rPr lang="en-US" sz="2400" i="1" dirty="0"/>
              <a:t>, and the presence of </a:t>
            </a:r>
            <a:r>
              <a:rPr lang="en-US" sz="2400" i="1" dirty="0" smtClean="0"/>
              <a:t>intracellular inclusion </a:t>
            </a:r>
            <a:r>
              <a:rPr lang="en-US" sz="2400" i="1" dirty="0"/>
              <a:t>bodies known as </a:t>
            </a:r>
            <a:r>
              <a:rPr lang="en-US" sz="2400" i="1" dirty="0" err="1"/>
              <a:t>Lewy</a:t>
            </a:r>
            <a:r>
              <a:rPr lang="en-US" sz="2400" i="1" dirty="0"/>
              <a:t> bodies</a:t>
            </a:r>
            <a:r>
              <a:rPr lang="en-US" sz="2400" i="1" dirty="0" smtClean="0"/>
              <a:t>.</a:t>
            </a:r>
          </a:p>
          <a:p>
            <a:r>
              <a:rPr lang="en-US" sz="2400" i="1" dirty="0" smtClean="0"/>
              <a:t> Other </a:t>
            </a:r>
            <a:r>
              <a:rPr lang="en-US" sz="2400" dirty="0" smtClean="0"/>
              <a:t>neuronal </a:t>
            </a:r>
            <a:r>
              <a:rPr lang="en-US" sz="2400" dirty="0"/>
              <a:t>populations are also affected in Parkinson’s</a:t>
            </a:r>
          </a:p>
          <a:p>
            <a:pPr>
              <a:buNone/>
            </a:pPr>
            <a:r>
              <a:rPr lang="en-US" sz="2400" dirty="0" smtClean="0"/>
              <a:t>	disease </a:t>
            </a:r>
            <a:r>
              <a:rPr lang="en-US" sz="2400" dirty="0"/>
              <a:t>to a much lesser extent, but they may contribute</a:t>
            </a:r>
          </a:p>
          <a:p>
            <a:pPr>
              <a:buNone/>
            </a:pPr>
            <a:r>
              <a:rPr lang="en-US" sz="2400" dirty="0" smtClean="0"/>
              <a:t>	to </a:t>
            </a:r>
            <a:r>
              <a:rPr lang="en-US" sz="2400" dirty="0"/>
              <a:t>some of the other pathology seen in parkinsonism</a:t>
            </a:r>
          </a:p>
          <a:p>
            <a:pPr>
              <a:buNone/>
            </a:pPr>
            <a:r>
              <a:rPr lang="en-US" sz="2400" dirty="0" smtClean="0"/>
              <a:t>	(</a:t>
            </a:r>
            <a:r>
              <a:rPr lang="en-US" sz="2400" dirty="0"/>
              <a:t>e.g., cognitive decline, depression, and dementia).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6078-6D30-4BD2-861E-B5B147F9368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6078-6D30-4BD2-861E-B5B147F9368F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26" name="Picture 2" descr="File:Midbraincrosssection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81000"/>
            <a:ext cx="8077200" cy="6172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i="1" dirty="0"/>
              <a:t>Basal Ganglia Anatomy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6078-6D30-4BD2-861E-B5B147F9368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Connectivity </a:t>
            </a:r>
            <a:r>
              <a:rPr lang="en-US" sz="2400" dirty="0" smtClean="0"/>
              <a:t>diagram showing </a:t>
            </a:r>
            <a:r>
              <a:rPr lang="en-US" sz="2400" dirty="0" smtClean="0">
                <a:solidFill>
                  <a:srgbClr val="FF0000"/>
                </a:solidFill>
              </a:rPr>
              <a:t>excitatory </a:t>
            </a:r>
            <a:r>
              <a:rPr lang="en-US" sz="2400" dirty="0" err="1" smtClean="0">
                <a:solidFill>
                  <a:srgbClr val="FF0000"/>
                </a:solidFill>
              </a:rPr>
              <a:t>glutamatergic</a:t>
            </a:r>
            <a:r>
              <a:rPr lang="en-US" sz="2400" dirty="0" smtClean="0">
                <a:solidFill>
                  <a:srgbClr val="FF0000"/>
                </a:solidFill>
              </a:rPr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pathways as red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70C0"/>
                </a:solidFill>
              </a:rPr>
              <a:t>inhibitory </a:t>
            </a:r>
            <a:r>
              <a:rPr lang="en-US" sz="2400" dirty="0" err="1" smtClean="0">
                <a:solidFill>
                  <a:srgbClr val="0070C0"/>
                </a:solidFill>
              </a:rPr>
              <a:t>GABAergic</a:t>
            </a:r>
            <a:r>
              <a:rPr lang="en-US" sz="2400" dirty="0" smtClean="0">
                <a:solidFill>
                  <a:srgbClr val="0070C0"/>
                </a:solidFill>
              </a:rPr>
              <a:t>  </a:t>
            </a:r>
            <a:r>
              <a:rPr lang="en-US" sz="2400" dirty="0" smtClean="0">
                <a:solidFill>
                  <a:srgbClr val="0070C0"/>
                </a:solidFill>
              </a:rPr>
              <a:t>pathways as blue</a:t>
            </a:r>
            <a:r>
              <a:rPr lang="en-US" sz="2400" dirty="0" smtClean="0"/>
              <a:t>, and </a:t>
            </a:r>
            <a:r>
              <a:rPr lang="en-US" sz="2400" b="1" dirty="0" err="1" smtClean="0">
                <a:solidFill>
                  <a:srgbClr val="FF66CC"/>
                </a:solidFill>
              </a:rPr>
              <a:t>modulatory</a:t>
            </a:r>
            <a:r>
              <a:rPr lang="en-US" sz="2400" b="1" dirty="0" smtClean="0">
                <a:solidFill>
                  <a:srgbClr val="FF66CC"/>
                </a:solidFill>
              </a:rPr>
              <a:t> </a:t>
            </a:r>
            <a:r>
              <a:rPr lang="en-US" sz="2400" b="1" dirty="0" err="1" smtClean="0">
                <a:solidFill>
                  <a:srgbClr val="FF66CC"/>
                </a:solidFill>
              </a:rPr>
              <a:t>dopaminergic</a:t>
            </a:r>
            <a:r>
              <a:rPr lang="en-US" sz="2400" b="1" dirty="0" smtClean="0">
                <a:solidFill>
                  <a:srgbClr val="FF66CC"/>
                </a:solidFill>
              </a:rPr>
              <a:t> pathways as magenta.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r>
              <a:rPr lang="en-US" sz="2400" dirty="0" smtClean="0"/>
              <a:t>(</a:t>
            </a:r>
            <a:r>
              <a:rPr lang="en-US" sz="2400" dirty="0" smtClean="0"/>
              <a:t>Abbreviations: </a:t>
            </a:r>
            <a:r>
              <a:rPr lang="en-US" sz="2400" dirty="0" err="1" smtClean="0"/>
              <a:t>GPe</a:t>
            </a:r>
            <a:r>
              <a:rPr lang="en-US" sz="2400" dirty="0" smtClean="0"/>
              <a:t>: </a:t>
            </a:r>
            <a:r>
              <a:rPr lang="en-US" sz="2400" dirty="0" err="1" smtClean="0"/>
              <a:t>globus</a:t>
            </a:r>
            <a:r>
              <a:rPr lang="en-US" sz="2400" dirty="0" smtClean="0"/>
              <a:t> </a:t>
            </a:r>
            <a:r>
              <a:rPr lang="en-US" sz="2400" dirty="0" err="1" smtClean="0"/>
              <a:t>pallidus</a:t>
            </a:r>
            <a:r>
              <a:rPr lang="en-US" sz="2400" dirty="0" smtClean="0"/>
              <a:t> external; </a:t>
            </a:r>
            <a:r>
              <a:rPr lang="en-US" sz="2400" dirty="0" err="1" smtClean="0"/>
              <a:t>GPi</a:t>
            </a:r>
            <a:r>
              <a:rPr lang="en-US" sz="2400" dirty="0" smtClean="0"/>
              <a:t>: </a:t>
            </a:r>
            <a:r>
              <a:rPr lang="en-US" sz="2400" dirty="0" err="1" smtClean="0"/>
              <a:t>globus</a:t>
            </a:r>
            <a:r>
              <a:rPr lang="en-US" sz="2400" dirty="0" smtClean="0"/>
              <a:t> </a:t>
            </a:r>
            <a:r>
              <a:rPr lang="en-US" sz="2400" dirty="0" err="1" smtClean="0"/>
              <a:t>pallidus</a:t>
            </a:r>
            <a:r>
              <a:rPr lang="en-US" sz="2400" dirty="0" smtClean="0"/>
              <a:t> internal; STN: </a:t>
            </a:r>
            <a:r>
              <a:rPr lang="en-US" sz="2400" dirty="0" err="1" smtClean="0"/>
              <a:t>subthalamic</a:t>
            </a:r>
            <a:r>
              <a:rPr lang="en-US" sz="2400" dirty="0" smtClean="0"/>
              <a:t> nucleus; </a:t>
            </a:r>
            <a:r>
              <a:rPr lang="en-US" sz="2400" dirty="0" err="1" smtClean="0"/>
              <a:t>SNc</a:t>
            </a:r>
            <a:r>
              <a:rPr lang="en-US" sz="2400" dirty="0" smtClean="0"/>
              <a:t>: </a:t>
            </a:r>
            <a:r>
              <a:rPr lang="en-US" sz="2400" dirty="0" err="1" smtClean="0"/>
              <a:t>substantia</a:t>
            </a:r>
            <a:r>
              <a:rPr lang="en-US" sz="2400" dirty="0" smtClean="0"/>
              <a:t> </a:t>
            </a:r>
            <a:r>
              <a:rPr lang="en-US" sz="2400" dirty="0" err="1" smtClean="0"/>
              <a:t>nigra</a:t>
            </a:r>
            <a:r>
              <a:rPr lang="en-US" sz="2400" dirty="0" smtClean="0"/>
              <a:t> </a:t>
            </a:r>
            <a:r>
              <a:rPr lang="en-US" sz="2400" dirty="0" err="1" smtClean="0"/>
              <a:t>compacta</a:t>
            </a:r>
            <a:r>
              <a:rPr lang="en-US" sz="2400" dirty="0" smtClean="0"/>
              <a:t>; </a:t>
            </a:r>
            <a:r>
              <a:rPr lang="en-US" sz="2400" dirty="0" err="1" smtClean="0"/>
              <a:t>SNr</a:t>
            </a:r>
            <a:r>
              <a:rPr lang="en-US" sz="2400" dirty="0" smtClean="0"/>
              <a:t>: </a:t>
            </a:r>
            <a:r>
              <a:rPr lang="en-US" sz="2400" dirty="0" err="1" smtClean="0"/>
              <a:t>substantia</a:t>
            </a:r>
            <a:r>
              <a:rPr lang="en-US" sz="2400" dirty="0" smtClean="0"/>
              <a:t> </a:t>
            </a:r>
            <a:r>
              <a:rPr lang="en-US" sz="2400" dirty="0" err="1" smtClean="0"/>
              <a:t>nigra</a:t>
            </a:r>
            <a:r>
              <a:rPr lang="en-US" sz="2400" dirty="0" smtClean="0"/>
              <a:t> </a:t>
            </a:r>
            <a:r>
              <a:rPr lang="en-US" sz="2400" dirty="0" err="1" smtClean="0"/>
              <a:t>reticulata</a:t>
            </a:r>
            <a:r>
              <a:rPr lang="en-US" sz="2400" dirty="0" smtClean="0"/>
              <a:t>)</a:t>
            </a:r>
          </a:p>
          <a:p>
            <a:endParaRPr lang="en-US" sz="2400" dirty="0"/>
          </a:p>
        </p:txBody>
      </p:sp>
      <p:pic>
        <p:nvPicPr>
          <p:cNvPr id="3" name="Picture 2" descr="C:\Users\a\Desktop\Basal-ganglia-classi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066800"/>
            <a:ext cx="5867400" cy="32264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2387</TotalTime>
  <Words>549</Words>
  <Application>Microsoft Office PowerPoint</Application>
  <PresentationFormat>On-screen Show (4:3)</PresentationFormat>
  <Paragraphs>68</Paragraphs>
  <Slides>12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Neurodegenerative diseases</vt:lpstr>
      <vt:lpstr>PARKINSON’S DISEASE </vt:lpstr>
      <vt:lpstr>Etiology</vt:lpstr>
      <vt:lpstr>Slide 4</vt:lpstr>
      <vt:lpstr>Clinical Findings (Symptoms) </vt:lpstr>
      <vt:lpstr>Slide 6</vt:lpstr>
      <vt:lpstr>Pathology</vt:lpstr>
      <vt:lpstr>Slide 8</vt:lpstr>
      <vt:lpstr>Basal Ganglia Anatomy</vt:lpstr>
      <vt:lpstr>Dopamine Metabolism</vt:lpstr>
      <vt:lpstr>Therapy of Parkinsonism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</dc:creator>
  <cp:lastModifiedBy>a</cp:lastModifiedBy>
  <cp:revision>31</cp:revision>
  <dcterms:created xsi:type="dcterms:W3CDTF">2013-03-10T11:39:07Z</dcterms:created>
  <dcterms:modified xsi:type="dcterms:W3CDTF">2013-03-19T09:27:30Z</dcterms:modified>
</cp:coreProperties>
</file>